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6" r:id="rId2"/>
    <p:sldId id="257" r:id="rId3"/>
    <p:sldId id="258" r:id="rId4"/>
    <p:sldId id="259" r:id="rId5"/>
    <p:sldId id="260" r:id="rId6"/>
    <p:sldId id="261" r:id="rId7"/>
    <p:sldId id="299" r:id="rId8"/>
    <p:sldId id="262" r:id="rId9"/>
    <p:sldId id="291" r:id="rId10"/>
    <p:sldId id="264" r:id="rId11"/>
    <p:sldId id="265" r:id="rId12"/>
    <p:sldId id="266" r:id="rId13"/>
    <p:sldId id="292" r:id="rId14"/>
    <p:sldId id="267" r:id="rId15"/>
    <p:sldId id="268" r:id="rId16"/>
    <p:sldId id="287" r:id="rId17"/>
    <p:sldId id="286" r:id="rId18"/>
    <p:sldId id="293" r:id="rId19"/>
    <p:sldId id="269" r:id="rId20"/>
    <p:sldId id="270" r:id="rId21"/>
    <p:sldId id="271" r:id="rId22"/>
    <p:sldId id="272" r:id="rId23"/>
    <p:sldId id="273" r:id="rId24"/>
    <p:sldId id="294" r:id="rId25"/>
    <p:sldId id="295" r:id="rId26"/>
    <p:sldId id="274" r:id="rId27"/>
    <p:sldId id="275" r:id="rId28"/>
    <p:sldId id="276" r:id="rId29"/>
    <p:sldId id="277" r:id="rId30"/>
    <p:sldId id="278" r:id="rId31"/>
    <p:sldId id="279" r:id="rId32"/>
    <p:sldId id="280" r:id="rId33"/>
    <p:sldId id="281" r:id="rId34"/>
    <p:sldId id="282" r:id="rId35"/>
    <p:sldId id="296" r:id="rId36"/>
    <p:sldId id="297" r:id="rId37"/>
    <p:sldId id="298" r:id="rId38"/>
    <p:sldId id="283" r:id="rId39"/>
    <p:sldId id="284"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95" autoAdjust="0"/>
    <p:restoredTop sz="89542" autoAdjust="0"/>
  </p:normalViewPr>
  <p:slideViewPr>
    <p:cSldViewPr snapToGrid="0">
      <p:cViewPr varScale="1">
        <p:scale>
          <a:sx n="102" d="100"/>
          <a:sy n="102" d="100"/>
        </p:scale>
        <p:origin x="1692" y="10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E82B91-0CA5-41DA-BB54-46F46DE9A1D2}" type="datetimeFigureOut">
              <a:rPr lang="en-CA" smtClean="0"/>
              <a:t>2020-06-20</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6DA95F-271E-4268-B3C5-1228A2A007A1}" type="slidenum">
              <a:rPr lang="en-CA" smtClean="0"/>
              <a:t>‹#›</a:t>
            </a:fld>
            <a:endParaRPr lang="en-CA"/>
          </a:p>
        </p:txBody>
      </p:sp>
    </p:spTree>
    <p:extLst>
      <p:ext uri="{BB962C8B-B14F-4D97-AF65-F5344CB8AC3E}">
        <p14:creationId xmlns:p14="http://schemas.microsoft.com/office/powerpoint/2010/main" val="240397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Q1. FV=8000(1+.108/1)^7.416667 = 17116.96</a:t>
            </a:r>
          </a:p>
        </p:txBody>
      </p:sp>
      <p:sp>
        <p:nvSpPr>
          <p:cNvPr id="4" name="Slide Number Placeholder 3"/>
          <p:cNvSpPr>
            <a:spLocks noGrp="1"/>
          </p:cNvSpPr>
          <p:nvPr>
            <p:ph type="sldNum" sz="quarter" idx="5"/>
          </p:nvPr>
        </p:nvSpPr>
        <p:spPr/>
        <p:txBody>
          <a:bodyPr/>
          <a:lstStyle/>
          <a:p>
            <a:fld id="{766DA95F-271E-4268-B3C5-1228A2A007A1}" type="slidenum">
              <a:rPr lang="en-CA" smtClean="0"/>
              <a:t>13</a:t>
            </a:fld>
            <a:endParaRPr lang="en-CA"/>
          </a:p>
        </p:txBody>
      </p:sp>
    </p:spTree>
    <p:extLst>
      <p:ext uri="{BB962C8B-B14F-4D97-AF65-F5344CB8AC3E}">
        <p14:creationId xmlns:p14="http://schemas.microsoft.com/office/powerpoint/2010/main" val="2227224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Note the 2 step process – finding a FV then a PV</a:t>
            </a:r>
          </a:p>
        </p:txBody>
      </p:sp>
      <p:sp>
        <p:nvSpPr>
          <p:cNvPr id="4" name="Slide Number Placeholder 3"/>
          <p:cNvSpPr>
            <a:spLocks noGrp="1"/>
          </p:cNvSpPr>
          <p:nvPr>
            <p:ph type="sldNum" sz="quarter" idx="5"/>
          </p:nvPr>
        </p:nvSpPr>
        <p:spPr/>
        <p:txBody>
          <a:bodyPr/>
          <a:lstStyle/>
          <a:p>
            <a:fld id="{766DA95F-271E-4268-B3C5-1228A2A007A1}" type="slidenum">
              <a:rPr lang="en-CA" smtClean="0"/>
              <a:t>21</a:t>
            </a:fld>
            <a:endParaRPr lang="en-CA"/>
          </a:p>
        </p:txBody>
      </p:sp>
    </p:spTree>
    <p:extLst>
      <p:ext uri="{BB962C8B-B14F-4D97-AF65-F5344CB8AC3E}">
        <p14:creationId xmlns:p14="http://schemas.microsoft.com/office/powerpoint/2010/main" val="23241772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2AB710-E521-4E01-BDAC-FF00E2439D8F}" type="datetimeFigureOut">
              <a:rPr lang="en-CA" smtClean="0"/>
              <a:t>2020-06-20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14C030F-CD6E-41C6-802A-F7955639AA9B}" type="slidenum">
              <a:rPr lang="en-CA" smtClean="0"/>
              <a:t>‹#›</a:t>
            </a:fld>
            <a:endParaRPr lang="en-CA"/>
          </a:p>
        </p:txBody>
      </p:sp>
    </p:spTree>
    <p:extLst>
      <p:ext uri="{BB962C8B-B14F-4D97-AF65-F5344CB8AC3E}">
        <p14:creationId xmlns:p14="http://schemas.microsoft.com/office/powerpoint/2010/main" val="648326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2AB710-E521-4E01-BDAC-FF00E2439D8F}" type="datetimeFigureOut">
              <a:rPr lang="en-CA" smtClean="0"/>
              <a:t>2020-06-20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14C030F-CD6E-41C6-802A-F7955639AA9B}" type="slidenum">
              <a:rPr lang="en-CA" smtClean="0"/>
              <a:t>‹#›</a:t>
            </a:fld>
            <a:endParaRPr lang="en-CA"/>
          </a:p>
        </p:txBody>
      </p:sp>
    </p:spTree>
    <p:extLst>
      <p:ext uri="{BB962C8B-B14F-4D97-AF65-F5344CB8AC3E}">
        <p14:creationId xmlns:p14="http://schemas.microsoft.com/office/powerpoint/2010/main" val="3210842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2AB710-E521-4E01-BDAC-FF00E2439D8F}" type="datetimeFigureOut">
              <a:rPr lang="en-CA" smtClean="0"/>
              <a:t>2020-06-20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14C030F-CD6E-41C6-802A-F7955639AA9B}" type="slidenum">
              <a:rPr lang="en-CA" smtClean="0"/>
              <a:t>‹#›</a:t>
            </a:fld>
            <a:endParaRPr lang="en-CA"/>
          </a:p>
        </p:txBody>
      </p:sp>
    </p:spTree>
    <p:extLst>
      <p:ext uri="{BB962C8B-B14F-4D97-AF65-F5344CB8AC3E}">
        <p14:creationId xmlns:p14="http://schemas.microsoft.com/office/powerpoint/2010/main" val="1255027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2AB710-E521-4E01-BDAC-FF00E2439D8F}" type="datetimeFigureOut">
              <a:rPr lang="en-CA" smtClean="0"/>
              <a:t>2020-06-20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14C030F-CD6E-41C6-802A-F7955639AA9B}" type="slidenum">
              <a:rPr lang="en-CA" smtClean="0"/>
              <a:t>‹#›</a:t>
            </a:fld>
            <a:endParaRPr lang="en-CA"/>
          </a:p>
        </p:txBody>
      </p:sp>
    </p:spTree>
    <p:extLst>
      <p:ext uri="{BB962C8B-B14F-4D97-AF65-F5344CB8AC3E}">
        <p14:creationId xmlns:p14="http://schemas.microsoft.com/office/powerpoint/2010/main" val="4109510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2AB710-E521-4E01-BDAC-FF00E2439D8F}" type="datetimeFigureOut">
              <a:rPr lang="en-CA" smtClean="0"/>
              <a:t>2020-06-20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14C030F-CD6E-41C6-802A-F7955639AA9B}" type="slidenum">
              <a:rPr lang="en-CA" smtClean="0"/>
              <a:t>‹#›</a:t>
            </a:fld>
            <a:endParaRPr lang="en-CA"/>
          </a:p>
        </p:txBody>
      </p:sp>
    </p:spTree>
    <p:extLst>
      <p:ext uri="{BB962C8B-B14F-4D97-AF65-F5344CB8AC3E}">
        <p14:creationId xmlns:p14="http://schemas.microsoft.com/office/powerpoint/2010/main" val="4064692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2AB710-E521-4E01-BDAC-FF00E2439D8F}" type="datetimeFigureOut">
              <a:rPr lang="en-CA" smtClean="0"/>
              <a:t>2020-06-20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14C030F-CD6E-41C6-802A-F7955639AA9B}" type="slidenum">
              <a:rPr lang="en-CA" smtClean="0"/>
              <a:t>‹#›</a:t>
            </a:fld>
            <a:endParaRPr lang="en-CA"/>
          </a:p>
        </p:txBody>
      </p:sp>
    </p:spTree>
    <p:extLst>
      <p:ext uri="{BB962C8B-B14F-4D97-AF65-F5344CB8AC3E}">
        <p14:creationId xmlns:p14="http://schemas.microsoft.com/office/powerpoint/2010/main" val="1572528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2AB710-E521-4E01-BDAC-FF00E2439D8F}" type="datetimeFigureOut">
              <a:rPr lang="en-CA" smtClean="0"/>
              <a:t>2020-06-20</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F14C030F-CD6E-41C6-802A-F7955639AA9B}" type="slidenum">
              <a:rPr lang="en-CA" smtClean="0"/>
              <a:t>‹#›</a:t>
            </a:fld>
            <a:endParaRPr lang="en-CA"/>
          </a:p>
        </p:txBody>
      </p:sp>
    </p:spTree>
    <p:extLst>
      <p:ext uri="{BB962C8B-B14F-4D97-AF65-F5344CB8AC3E}">
        <p14:creationId xmlns:p14="http://schemas.microsoft.com/office/powerpoint/2010/main" val="3189949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2AB710-E521-4E01-BDAC-FF00E2439D8F}" type="datetimeFigureOut">
              <a:rPr lang="en-CA" smtClean="0"/>
              <a:t>2020-06-20</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F14C030F-CD6E-41C6-802A-F7955639AA9B}" type="slidenum">
              <a:rPr lang="en-CA" smtClean="0"/>
              <a:t>‹#›</a:t>
            </a:fld>
            <a:endParaRPr lang="en-CA"/>
          </a:p>
        </p:txBody>
      </p:sp>
    </p:spTree>
    <p:extLst>
      <p:ext uri="{BB962C8B-B14F-4D97-AF65-F5344CB8AC3E}">
        <p14:creationId xmlns:p14="http://schemas.microsoft.com/office/powerpoint/2010/main" val="960418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2AB710-E521-4E01-BDAC-FF00E2439D8F}" type="datetimeFigureOut">
              <a:rPr lang="en-CA" smtClean="0"/>
              <a:t>2020-06-20</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F14C030F-CD6E-41C6-802A-F7955639AA9B}" type="slidenum">
              <a:rPr lang="en-CA" smtClean="0"/>
              <a:t>‹#›</a:t>
            </a:fld>
            <a:endParaRPr lang="en-CA"/>
          </a:p>
        </p:txBody>
      </p:sp>
    </p:spTree>
    <p:extLst>
      <p:ext uri="{BB962C8B-B14F-4D97-AF65-F5344CB8AC3E}">
        <p14:creationId xmlns:p14="http://schemas.microsoft.com/office/powerpoint/2010/main" val="3076523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2AB710-E521-4E01-BDAC-FF00E2439D8F}" type="datetimeFigureOut">
              <a:rPr lang="en-CA" smtClean="0"/>
              <a:t>2020-06-20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14C030F-CD6E-41C6-802A-F7955639AA9B}" type="slidenum">
              <a:rPr lang="en-CA" smtClean="0"/>
              <a:t>‹#›</a:t>
            </a:fld>
            <a:endParaRPr lang="en-CA"/>
          </a:p>
        </p:txBody>
      </p:sp>
    </p:spTree>
    <p:extLst>
      <p:ext uri="{BB962C8B-B14F-4D97-AF65-F5344CB8AC3E}">
        <p14:creationId xmlns:p14="http://schemas.microsoft.com/office/powerpoint/2010/main" val="2178870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2AB710-E521-4E01-BDAC-FF00E2439D8F}" type="datetimeFigureOut">
              <a:rPr lang="en-CA" smtClean="0"/>
              <a:t>2020-06-20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F14C030F-CD6E-41C6-802A-F7955639AA9B}" type="slidenum">
              <a:rPr lang="en-CA" smtClean="0"/>
              <a:t>‹#›</a:t>
            </a:fld>
            <a:endParaRPr lang="en-CA"/>
          </a:p>
        </p:txBody>
      </p:sp>
    </p:spTree>
    <p:extLst>
      <p:ext uri="{BB962C8B-B14F-4D97-AF65-F5344CB8AC3E}">
        <p14:creationId xmlns:p14="http://schemas.microsoft.com/office/powerpoint/2010/main" val="2099813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2AB710-E521-4E01-BDAC-FF00E2439D8F}" type="datetimeFigureOut">
              <a:rPr lang="en-CA" smtClean="0"/>
              <a:t>2020-06-20</a:t>
            </a:fld>
            <a:endParaRPr lang="en-CA"/>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4C030F-CD6E-41C6-802A-F7955639AA9B}" type="slidenum">
              <a:rPr lang="en-CA" smtClean="0"/>
              <a:t>‹#›</a:t>
            </a:fld>
            <a:endParaRPr lang="en-CA"/>
          </a:p>
        </p:txBody>
      </p:sp>
    </p:spTree>
    <p:extLst>
      <p:ext uri="{BB962C8B-B14F-4D97-AF65-F5344CB8AC3E}">
        <p14:creationId xmlns:p14="http://schemas.microsoft.com/office/powerpoint/2010/main" val="23474900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6.xml"/><Relationship Id="rId4" Type="http://schemas.openxmlformats.org/officeDocument/2006/relationships/image" Target="../media/image2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50324" y="1699022"/>
            <a:ext cx="7018638" cy="1790700"/>
          </a:xfrm>
        </p:spPr>
        <p:txBody>
          <a:bodyPr/>
          <a:lstStyle/>
          <a:p>
            <a:r>
              <a:rPr lang="en-CA" dirty="0"/>
              <a:t>Compound Interest – FV &amp; PV</a:t>
            </a:r>
          </a:p>
        </p:txBody>
      </p:sp>
      <p:sp>
        <p:nvSpPr>
          <p:cNvPr id="3" name="Subtitle 2"/>
          <p:cNvSpPr>
            <a:spLocks noGrp="1"/>
          </p:cNvSpPr>
          <p:nvPr>
            <p:ph type="subTitle" idx="1"/>
          </p:nvPr>
        </p:nvSpPr>
        <p:spPr/>
        <p:txBody>
          <a:bodyPr/>
          <a:lstStyle/>
          <a:p>
            <a:r>
              <a:rPr lang="en-CA" dirty="0"/>
              <a:t>Unit 9</a:t>
            </a:r>
          </a:p>
        </p:txBody>
      </p:sp>
    </p:spTree>
    <p:extLst>
      <p:ext uri="{BB962C8B-B14F-4D97-AF65-F5344CB8AC3E}">
        <p14:creationId xmlns:p14="http://schemas.microsoft.com/office/powerpoint/2010/main" val="8330436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Applying the FV formula</a:t>
            </a:r>
          </a:p>
        </p:txBody>
      </p:sp>
      <p:sp>
        <p:nvSpPr>
          <p:cNvPr id="3" name="Content Placeholder 2"/>
          <p:cNvSpPr>
            <a:spLocks noGrp="1"/>
          </p:cNvSpPr>
          <p:nvPr>
            <p:ph idx="1"/>
          </p:nvPr>
        </p:nvSpPr>
        <p:spPr/>
        <p:txBody>
          <a:bodyPr/>
          <a:lstStyle/>
          <a:p>
            <a:r>
              <a:rPr lang="en-CA" dirty="0"/>
              <a:t>A deposit of $1,000 earns interest at 4% p.a. compounded quarterly for three years and five months. At that time, the interest rate changes to 6% p.a. compounded monthly. What is the value of the deposit two years after the change in the rate of interest?</a:t>
            </a:r>
          </a:p>
        </p:txBody>
      </p:sp>
    </p:spTree>
    <p:extLst>
      <p:ext uri="{BB962C8B-B14F-4D97-AF65-F5344CB8AC3E}">
        <p14:creationId xmlns:p14="http://schemas.microsoft.com/office/powerpoint/2010/main" val="446107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Solution </a:t>
            </a:r>
          </a:p>
        </p:txBody>
      </p:sp>
      <p:sp>
        <p:nvSpPr>
          <p:cNvPr id="3" name="Content Placeholder 2"/>
          <p:cNvSpPr>
            <a:spLocks noGrp="1"/>
          </p:cNvSpPr>
          <p:nvPr>
            <p:ph idx="1"/>
          </p:nvPr>
        </p:nvSpPr>
        <p:spPr/>
        <p:txBody>
          <a:bodyPr>
            <a:normAutofit/>
          </a:bodyPr>
          <a:lstStyle/>
          <a:p>
            <a:r>
              <a:rPr lang="en-CA" dirty="0"/>
              <a:t>There are two major calculations, FV</a:t>
            </a:r>
            <a:r>
              <a:rPr lang="en-CA" baseline="-25000" dirty="0"/>
              <a:t>1</a:t>
            </a:r>
            <a:r>
              <a:rPr lang="en-CA" dirty="0"/>
              <a:t> and FV</a:t>
            </a:r>
            <a:r>
              <a:rPr lang="en-CA" baseline="-25000" dirty="0"/>
              <a:t>2</a:t>
            </a:r>
          </a:p>
          <a:p>
            <a:r>
              <a:rPr lang="en-CA" dirty="0"/>
              <a:t>FV</a:t>
            </a:r>
            <a:r>
              <a:rPr lang="en-CA" baseline="-25000" dirty="0"/>
              <a:t>1</a:t>
            </a:r>
          </a:p>
          <a:p>
            <a:pPr lvl="1"/>
            <a:r>
              <a:rPr lang="en-CA" dirty="0" err="1"/>
              <a:t>i</a:t>
            </a:r>
            <a:r>
              <a:rPr lang="en-CA" dirty="0"/>
              <a:t> = 4%/4 = 1.00% (0.01) every three months  </a:t>
            </a:r>
          </a:p>
          <a:p>
            <a:pPr lvl="1"/>
            <a:r>
              <a:rPr lang="en-CA" dirty="0"/>
              <a:t>n = 3*4 + 1.6666667 = 13.666667 periods</a:t>
            </a:r>
          </a:p>
          <a:p>
            <a:pPr lvl="2"/>
            <a:r>
              <a:rPr lang="en-CA" dirty="0"/>
              <a:t>FV</a:t>
            </a:r>
            <a:r>
              <a:rPr lang="en-CA" baseline="-25000" dirty="0"/>
              <a:t>1</a:t>
            </a:r>
            <a:r>
              <a:rPr lang="en-CA" dirty="0"/>
              <a:t> = 1,000(1+0.01)</a:t>
            </a:r>
            <a:r>
              <a:rPr lang="en-CA" baseline="30000" dirty="0"/>
              <a:t>13.666667</a:t>
            </a:r>
            <a:r>
              <a:rPr lang="en-CA" dirty="0"/>
              <a:t> = </a:t>
            </a:r>
            <a:r>
              <a:rPr lang="en-CA" dirty="0">
                <a:solidFill>
                  <a:srgbClr val="FF0000"/>
                </a:solidFill>
              </a:rPr>
              <a:t>$1145.667983</a:t>
            </a:r>
          </a:p>
          <a:p>
            <a:r>
              <a:rPr lang="en-CA" dirty="0"/>
              <a:t>FV</a:t>
            </a:r>
            <a:r>
              <a:rPr lang="en-CA" baseline="-25000" dirty="0"/>
              <a:t>2</a:t>
            </a:r>
          </a:p>
          <a:p>
            <a:pPr lvl="1"/>
            <a:r>
              <a:rPr lang="en-CA" dirty="0"/>
              <a:t>i = 6%/12 = 0.5% (0.005) every month</a:t>
            </a:r>
          </a:p>
          <a:p>
            <a:pPr lvl="1"/>
            <a:r>
              <a:rPr lang="en-CA" dirty="0"/>
              <a:t>n= 2 years x 12 = 24 periods</a:t>
            </a:r>
          </a:p>
          <a:p>
            <a:pPr lvl="2"/>
            <a:r>
              <a:rPr lang="en-CA" dirty="0"/>
              <a:t>FV</a:t>
            </a:r>
            <a:r>
              <a:rPr lang="en-CA" baseline="-25000" dirty="0"/>
              <a:t>2</a:t>
            </a:r>
            <a:r>
              <a:rPr lang="en-CA" dirty="0"/>
              <a:t> = $1145.667983(1+0.005)</a:t>
            </a:r>
            <a:r>
              <a:rPr lang="en-CA" baseline="30000" dirty="0"/>
              <a:t>24</a:t>
            </a:r>
            <a:r>
              <a:rPr lang="en-CA" dirty="0"/>
              <a:t> = </a:t>
            </a:r>
            <a:r>
              <a:rPr lang="en-CA" dirty="0">
                <a:solidFill>
                  <a:srgbClr val="FF0000"/>
                </a:solidFill>
              </a:rPr>
              <a:t>$1291.35</a:t>
            </a:r>
          </a:p>
        </p:txBody>
      </p:sp>
    </p:spTree>
    <p:extLst>
      <p:ext uri="{BB962C8B-B14F-4D97-AF65-F5344CB8AC3E}">
        <p14:creationId xmlns:p14="http://schemas.microsoft.com/office/powerpoint/2010/main" val="2767124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 Time Line of the Event</a:t>
            </a:r>
          </a:p>
        </p:txBody>
      </p:sp>
      <p:cxnSp>
        <p:nvCxnSpPr>
          <p:cNvPr id="7" name="Straight Connector 6"/>
          <p:cNvCxnSpPr/>
          <p:nvPr/>
        </p:nvCxnSpPr>
        <p:spPr>
          <a:xfrm>
            <a:off x="1871700" y="2348880"/>
            <a:ext cx="572463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1871698" y="2239910"/>
            <a:ext cx="2" cy="275526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581127" y="2263402"/>
            <a:ext cx="15209" cy="275526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5112060" y="2239910"/>
            <a:ext cx="1" cy="2215205"/>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639281" y="2023054"/>
            <a:ext cx="510974" cy="300082"/>
          </a:xfrm>
          <a:prstGeom prst="rect">
            <a:avLst/>
          </a:prstGeom>
          <a:noFill/>
        </p:spPr>
        <p:txBody>
          <a:bodyPr wrap="none" rtlCol="0">
            <a:spAutoFit/>
          </a:bodyPr>
          <a:lstStyle/>
          <a:p>
            <a:r>
              <a:rPr lang="en-CA" sz="1350" dirty="0"/>
              <a:t>Now</a:t>
            </a:r>
          </a:p>
        </p:txBody>
      </p:sp>
      <p:sp>
        <p:nvSpPr>
          <p:cNvPr id="20" name="TextBox 19"/>
          <p:cNvSpPr txBox="1"/>
          <p:nvPr/>
        </p:nvSpPr>
        <p:spPr>
          <a:xfrm>
            <a:off x="4406218" y="2032339"/>
            <a:ext cx="1460656" cy="300082"/>
          </a:xfrm>
          <a:prstGeom prst="rect">
            <a:avLst/>
          </a:prstGeom>
          <a:noFill/>
        </p:spPr>
        <p:txBody>
          <a:bodyPr wrap="none" rtlCol="0">
            <a:spAutoFit/>
          </a:bodyPr>
          <a:lstStyle/>
          <a:p>
            <a:r>
              <a:rPr lang="en-CA" sz="1350" dirty="0"/>
              <a:t>3y5m (4.416667y)</a:t>
            </a:r>
          </a:p>
        </p:txBody>
      </p:sp>
      <p:sp>
        <p:nvSpPr>
          <p:cNvPr id="21" name="TextBox 20"/>
          <p:cNvSpPr txBox="1"/>
          <p:nvPr/>
        </p:nvSpPr>
        <p:spPr>
          <a:xfrm>
            <a:off x="6977342" y="2032339"/>
            <a:ext cx="923651" cy="300082"/>
          </a:xfrm>
          <a:prstGeom prst="rect">
            <a:avLst/>
          </a:prstGeom>
          <a:noFill/>
        </p:spPr>
        <p:txBody>
          <a:bodyPr wrap="none" rtlCol="0">
            <a:spAutoFit/>
          </a:bodyPr>
          <a:lstStyle/>
          <a:p>
            <a:r>
              <a:rPr lang="en-CA" sz="1350" dirty="0"/>
              <a:t>5.416667y</a:t>
            </a:r>
          </a:p>
        </p:txBody>
      </p:sp>
      <p:cxnSp>
        <p:nvCxnSpPr>
          <p:cNvPr id="23" name="Straight Arrow Connector 22"/>
          <p:cNvCxnSpPr/>
          <p:nvPr/>
        </p:nvCxnSpPr>
        <p:spPr>
          <a:xfrm>
            <a:off x="5112060" y="2618910"/>
            <a:ext cx="2469068"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5938923" y="2372398"/>
            <a:ext cx="351378" cy="300082"/>
          </a:xfrm>
          <a:prstGeom prst="rect">
            <a:avLst/>
          </a:prstGeom>
          <a:noFill/>
        </p:spPr>
        <p:txBody>
          <a:bodyPr wrap="none" rtlCol="0">
            <a:spAutoFit/>
          </a:bodyPr>
          <a:lstStyle/>
          <a:p>
            <a:r>
              <a:rPr lang="en-CA" sz="1350" dirty="0"/>
              <a:t>2y</a:t>
            </a:r>
          </a:p>
        </p:txBody>
      </p:sp>
      <p:sp>
        <p:nvSpPr>
          <p:cNvPr id="25" name="TextBox 24"/>
          <p:cNvSpPr txBox="1"/>
          <p:nvPr/>
        </p:nvSpPr>
        <p:spPr>
          <a:xfrm>
            <a:off x="1561398" y="3525401"/>
            <a:ext cx="668773" cy="300082"/>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none" rtlCol="0">
            <a:spAutoFit/>
          </a:bodyPr>
          <a:lstStyle/>
          <a:p>
            <a:r>
              <a:rPr lang="en-CA" sz="1350" dirty="0"/>
              <a:t>$1,000</a:t>
            </a:r>
          </a:p>
        </p:txBody>
      </p:sp>
      <p:cxnSp>
        <p:nvCxnSpPr>
          <p:cNvPr id="28" name="Straight Arrow Connector 27"/>
          <p:cNvCxnSpPr>
            <a:stCxn id="25" idx="3"/>
          </p:cNvCxnSpPr>
          <p:nvPr/>
        </p:nvCxnSpPr>
        <p:spPr>
          <a:xfrm flipV="1">
            <a:off x="2230171" y="3663902"/>
            <a:ext cx="2881889" cy="1154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4548131" y="3865431"/>
            <a:ext cx="1197764" cy="300082"/>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none" rtlCol="0">
            <a:spAutoFit/>
          </a:bodyPr>
          <a:lstStyle/>
          <a:p>
            <a:r>
              <a:rPr lang="en-CA" sz="1350" dirty="0">
                <a:solidFill>
                  <a:srgbClr val="FF0000"/>
                </a:solidFill>
              </a:rPr>
              <a:t>$1145.667983</a:t>
            </a:r>
            <a:endParaRPr lang="en-CA" sz="1350" dirty="0"/>
          </a:p>
        </p:txBody>
      </p:sp>
      <p:cxnSp>
        <p:nvCxnSpPr>
          <p:cNvPr id="32" name="Straight Arrow Connector 31"/>
          <p:cNvCxnSpPr>
            <a:stCxn id="30" idx="3"/>
          </p:cNvCxnSpPr>
          <p:nvPr/>
        </p:nvCxnSpPr>
        <p:spPr>
          <a:xfrm flipV="1">
            <a:off x="5745895" y="4003932"/>
            <a:ext cx="1835233" cy="1154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7087872" y="4090226"/>
            <a:ext cx="845103" cy="300082"/>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none" rtlCol="0">
            <a:spAutoFit/>
          </a:bodyPr>
          <a:lstStyle/>
          <a:p>
            <a:r>
              <a:rPr lang="en-CA" sz="1350" dirty="0">
                <a:solidFill>
                  <a:srgbClr val="FF0000"/>
                </a:solidFill>
              </a:rPr>
              <a:t>$1291.35</a:t>
            </a:r>
            <a:endParaRPr lang="en-CA" sz="1350" dirty="0"/>
          </a:p>
        </p:txBody>
      </p:sp>
      <p:sp>
        <p:nvSpPr>
          <p:cNvPr id="34" name="TextBox 33"/>
          <p:cNvSpPr txBox="1"/>
          <p:nvPr/>
        </p:nvSpPr>
        <p:spPr>
          <a:xfrm>
            <a:off x="2002947" y="2510898"/>
            <a:ext cx="3109114" cy="715581"/>
          </a:xfrm>
          <a:prstGeom prst="rect">
            <a:avLst/>
          </a:prstGeom>
          <a:noFill/>
        </p:spPr>
        <p:txBody>
          <a:bodyPr wrap="square" rtlCol="0">
            <a:spAutoFit/>
          </a:bodyPr>
          <a:lstStyle/>
          <a:p>
            <a:r>
              <a:rPr lang="en-CA" sz="1350" dirty="0" err="1"/>
              <a:t>i</a:t>
            </a:r>
            <a:r>
              <a:rPr lang="en-CA" sz="1350" dirty="0"/>
              <a:t>=4%/4 = 1.00% = 0.01</a:t>
            </a:r>
          </a:p>
          <a:p>
            <a:r>
              <a:rPr lang="en-CA" sz="1350" dirty="0"/>
              <a:t>n=3.416667 years  x 4 times per year </a:t>
            </a:r>
          </a:p>
          <a:p>
            <a:r>
              <a:rPr lang="en-CA" sz="1350" dirty="0"/>
              <a:t>  = 13.666667 periods (quarters) </a:t>
            </a:r>
          </a:p>
        </p:txBody>
      </p:sp>
      <p:sp>
        <p:nvSpPr>
          <p:cNvPr id="35" name="TextBox 34"/>
          <p:cNvSpPr txBox="1"/>
          <p:nvPr/>
        </p:nvSpPr>
        <p:spPr>
          <a:xfrm>
            <a:off x="5247075" y="2723938"/>
            <a:ext cx="2187243" cy="1131079"/>
          </a:xfrm>
          <a:prstGeom prst="rect">
            <a:avLst/>
          </a:prstGeom>
          <a:noFill/>
        </p:spPr>
        <p:txBody>
          <a:bodyPr wrap="square" rtlCol="0">
            <a:spAutoFit/>
          </a:bodyPr>
          <a:lstStyle/>
          <a:p>
            <a:r>
              <a:rPr lang="en-CA" sz="1350" dirty="0" err="1"/>
              <a:t>i</a:t>
            </a:r>
            <a:r>
              <a:rPr lang="en-CA" sz="1350" dirty="0"/>
              <a:t>=6%/12 =0.5%=0.005 periods</a:t>
            </a:r>
          </a:p>
          <a:p>
            <a:r>
              <a:rPr lang="en-CA" sz="1350" dirty="0"/>
              <a:t>n=2 years x 12 times per year</a:t>
            </a:r>
          </a:p>
          <a:p>
            <a:r>
              <a:rPr lang="en-CA" sz="1350" dirty="0"/>
              <a:t>  = 34 periods (months)</a:t>
            </a:r>
          </a:p>
        </p:txBody>
      </p:sp>
    </p:spTree>
    <p:extLst>
      <p:ext uri="{BB962C8B-B14F-4D97-AF65-F5344CB8AC3E}">
        <p14:creationId xmlns:p14="http://schemas.microsoft.com/office/powerpoint/2010/main" val="1616078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FV Practice Questions</a:t>
            </a:r>
          </a:p>
        </p:txBody>
      </p:sp>
      <p:sp>
        <p:nvSpPr>
          <p:cNvPr id="3" name="Content Placeholder 2"/>
          <p:cNvSpPr>
            <a:spLocks noGrp="1"/>
          </p:cNvSpPr>
          <p:nvPr>
            <p:ph idx="1"/>
          </p:nvPr>
        </p:nvSpPr>
        <p:spPr/>
        <p:txBody>
          <a:bodyPr>
            <a:normAutofit/>
          </a:bodyPr>
          <a:lstStyle/>
          <a:p>
            <a:r>
              <a:rPr lang="en-CA" dirty="0"/>
              <a:t>Q1. A debt of $8000 is payable in 7 years and 5 months. Determine the accumulated value of the debt at 10.8% p.a. compounded annually</a:t>
            </a:r>
          </a:p>
          <a:p>
            <a:r>
              <a:rPr lang="en-CA" dirty="0"/>
              <a:t>Q2. A variable rate demand loan showed an initial balance of $2,000, payments of $500 after 18 months, $400 after 30 months, and a final payment after 5 years.  Interest was 5.5% compounded semi-annually for the first two years and 6.5% compounded monthly for the remaining time.  What was the size of the final payment?</a:t>
            </a:r>
          </a:p>
        </p:txBody>
      </p:sp>
    </p:spTree>
    <p:extLst>
      <p:ext uri="{BB962C8B-B14F-4D97-AF65-F5344CB8AC3E}">
        <p14:creationId xmlns:p14="http://schemas.microsoft.com/office/powerpoint/2010/main" val="1461795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Present Value (PV) and Compound Discount</a:t>
            </a:r>
          </a:p>
        </p:txBody>
      </p:sp>
      <p:sp>
        <p:nvSpPr>
          <p:cNvPr id="5" name="Content Placeholder 4"/>
          <p:cNvSpPr>
            <a:spLocks noGrp="1"/>
          </p:cNvSpPr>
          <p:nvPr>
            <p:ph idx="1"/>
          </p:nvPr>
        </p:nvSpPr>
        <p:spPr/>
        <p:txBody>
          <a:bodyPr/>
          <a:lstStyle/>
          <a:p>
            <a:r>
              <a:rPr lang="en-CA" dirty="0"/>
              <a:t>The principal that will grow to the given amount if compounded at a given periodic rate of interest over a given number of conversion periods is the Present Value</a:t>
            </a:r>
          </a:p>
          <a:p>
            <a:r>
              <a:rPr lang="en-CA" dirty="0"/>
              <a:t>Present Value Formula:</a:t>
            </a:r>
          </a:p>
          <a:p>
            <a:endParaRPr lang="en-CA" dirty="0"/>
          </a:p>
          <a:p>
            <a:pPr lvl="1"/>
            <a:endParaRPr lang="en-CA" dirty="0"/>
          </a:p>
          <a:p>
            <a:pPr lvl="1"/>
            <a:r>
              <a:rPr lang="en-CA" dirty="0"/>
              <a:t>which can also be expressed as:</a:t>
            </a:r>
          </a:p>
        </p:txBody>
      </p:sp>
      <mc:AlternateContent xmlns:mc="http://schemas.openxmlformats.org/markup-compatibility/2006" xmlns:a14="http://schemas.microsoft.com/office/drawing/2010/main">
        <mc:Choice Requires="a14">
          <p:sp>
            <p:nvSpPr>
              <p:cNvPr id="6" name="TextBox 5"/>
              <p:cNvSpPr txBox="1"/>
              <p:nvPr/>
            </p:nvSpPr>
            <p:spPr>
              <a:xfrm>
                <a:off x="4842030" y="3581587"/>
                <a:ext cx="2591350" cy="102194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CA" sz="3000" i="1">
                          <a:latin typeface="Cambria Math"/>
                        </a:rPr>
                        <m:t>𝑃𝑉</m:t>
                      </m:r>
                      <m:r>
                        <a:rPr lang="en-CA" sz="3000" i="1">
                          <a:latin typeface="Cambria Math"/>
                        </a:rPr>
                        <m:t>=</m:t>
                      </m:r>
                      <m:f>
                        <m:fPr>
                          <m:ctrlPr>
                            <a:rPr lang="en-CA" sz="3000" i="1">
                              <a:latin typeface="Cambria Math" panose="02040503050406030204" pitchFamily="18" charset="0"/>
                            </a:rPr>
                          </m:ctrlPr>
                        </m:fPr>
                        <m:num>
                          <m:r>
                            <a:rPr lang="en-CA" sz="3000" i="1">
                              <a:latin typeface="Cambria Math"/>
                            </a:rPr>
                            <m:t>𝐹𝑉</m:t>
                          </m:r>
                        </m:num>
                        <m:den>
                          <m:sSup>
                            <m:sSupPr>
                              <m:ctrlPr>
                                <a:rPr lang="en-CA" sz="3000" i="1">
                                  <a:latin typeface="Cambria Math" panose="02040503050406030204" pitchFamily="18" charset="0"/>
                                </a:rPr>
                              </m:ctrlPr>
                            </m:sSupPr>
                            <m:e>
                              <m:d>
                                <m:dPr>
                                  <m:ctrlPr>
                                    <a:rPr lang="en-CA" sz="3000" i="1">
                                      <a:latin typeface="Cambria Math" panose="02040503050406030204" pitchFamily="18" charset="0"/>
                                    </a:rPr>
                                  </m:ctrlPr>
                                </m:dPr>
                                <m:e>
                                  <m:r>
                                    <a:rPr lang="en-CA" sz="3000" i="1">
                                      <a:latin typeface="Cambria Math"/>
                                    </a:rPr>
                                    <m:t>1+</m:t>
                                  </m:r>
                                  <m:r>
                                    <a:rPr lang="en-CA" sz="3000" i="1">
                                      <a:latin typeface="Cambria Math"/>
                                    </a:rPr>
                                    <m:t>𝑖</m:t>
                                  </m:r>
                                </m:e>
                              </m:d>
                            </m:e>
                            <m:sup>
                              <m:r>
                                <a:rPr lang="en-CA" sz="3000" i="1">
                                  <a:latin typeface="Cambria Math"/>
                                </a:rPr>
                                <m:t>𝑛</m:t>
                              </m:r>
                            </m:sup>
                          </m:sSup>
                        </m:den>
                      </m:f>
                    </m:oMath>
                  </m:oMathPara>
                </a14:m>
                <a:endParaRPr lang="en-CA" sz="3000" dirty="0"/>
              </a:p>
            </p:txBody>
          </p:sp>
        </mc:Choice>
        <mc:Fallback xmlns="">
          <p:sp>
            <p:nvSpPr>
              <p:cNvPr id="6" name="TextBox 5"/>
              <p:cNvSpPr txBox="1">
                <a:spLocks noRot="1" noChangeAspect="1" noMove="1" noResize="1" noEditPoints="1" noAdjustHandles="1" noChangeArrowheads="1" noChangeShapeType="1" noTextEdit="1"/>
              </p:cNvSpPr>
              <p:nvPr/>
            </p:nvSpPr>
            <p:spPr>
              <a:xfrm>
                <a:off x="4932039" y="3632448"/>
                <a:ext cx="3392595" cy="1331839"/>
              </a:xfrm>
              <a:prstGeom prst="rect">
                <a:avLst/>
              </a:prstGeom>
              <a:blipFill rotWithShape="1">
                <a:blip r:embed="rId2"/>
                <a:stretch>
                  <a:fillRect/>
                </a:stretch>
              </a:blipFill>
            </p:spPr>
            <p:txBody>
              <a:bodyPr/>
              <a:lstStyle/>
              <a:p>
                <a:r>
                  <a:rPr lang="en-CA">
                    <a:noFill/>
                  </a:rPr>
                  <a:t> </a:t>
                </a:r>
              </a:p>
            </p:txBody>
          </p:sp>
        </mc:Fallback>
      </mc:AlternateContent>
      <mc:AlternateContent xmlns:mc="http://schemas.openxmlformats.org/markup-compatibility/2006" xmlns:a14="http://schemas.microsoft.com/office/drawing/2010/main">
        <mc:Choice Requires="a14">
          <p:sp>
            <p:nvSpPr>
              <p:cNvPr id="7" name="TextBox 6"/>
              <p:cNvSpPr txBox="1"/>
              <p:nvPr/>
            </p:nvSpPr>
            <p:spPr>
              <a:xfrm>
                <a:off x="2930397" y="5343940"/>
                <a:ext cx="3283206" cy="55399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CA" sz="3000" i="1">
                          <a:solidFill>
                            <a:srgbClr val="FF0000"/>
                          </a:solidFill>
                          <a:latin typeface="Cambria Math"/>
                        </a:rPr>
                        <m:t>𝑃𝑉</m:t>
                      </m:r>
                      <m:r>
                        <a:rPr lang="en-CA" sz="3000" i="1">
                          <a:solidFill>
                            <a:srgbClr val="FF0000"/>
                          </a:solidFill>
                          <a:latin typeface="Cambria Math"/>
                        </a:rPr>
                        <m:t>=</m:t>
                      </m:r>
                      <m:r>
                        <a:rPr lang="en-CA" sz="3000" i="1">
                          <a:solidFill>
                            <a:srgbClr val="FF0000"/>
                          </a:solidFill>
                          <a:latin typeface="Cambria Math"/>
                        </a:rPr>
                        <m:t>𝐹𝑉</m:t>
                      </m:r>
                      <m:sSup>
                        <m:sSupPr>
                          <m:ctrlPr>
                            <a:rPr lang="en-CA" sz="3000" i="1">
                              <a:solidFill>
                                <a:srgbClr val="FF0000"/>
                              </a:solidFill>
                              <a:latin typeface="Cambria Math" panose="02040503050406030204" pitchFamily="18" charset="0"/>
                            </a:rPr>
                          </m:ctrlPr>
                        </m:sSupPr>
                        <m:e>
                          <m:d>
                            <m:dPr>
                              <m:ctrlPr>
                                <a:rPr lang="en-CA" sz="3000" i="1">
                                  <a:solidFill>
                                    <a:srgbClr val="FF0000"/>
                                  </a:solidFill>
                                  <a:latin typeface="Cambria Math" panose="02040503050406030204" pitchFamily="18" charset="0"/>
                                </a:rPr>
                              </m:ctrlPr>
                            </m:dPr>
                            <m:e>
                              <m:r>
                                <a:rPr lang="en-CA" sz="3000" i="1">
                                  <a:solidFill>
                                    <a:srgbClr val="FF0000"/>
                                  </a:solidFill>
                                  <a:latin typeface="Cambria Math"/>
                                </a:rPr>
                                <m:t>1+</m:t>
                              </m:r>
                              <m:r>
                                <a:rPr lang="en-CA" sz="3000" i="1">
                                  <a:solidFill>
                                    <a:srgbClr val="FF0000"/>
                                  </a:solidFill>
                                  <a:latin typeface="Cambria Math"/>
                                </a:rPr>
                                <m:t>𝑖</m:t>
                              </m:r>
                            </m:e>
                          </m:d>
                        </m:e>
                        <m:sup>
                          <m:r>
                            <a:rPr lang="en-CA" sz="3000" i="1">
                              <a:solidFill>
                                <a:srgbClr val="FF0000"/>
                              </a:solidFill>
                              <a:latin typeface="Cambria Math"/>
                            </a:rPr>
                            <m:t>−</m:t>
                          </m:r>
                          <m:r>
                            <a:rPr lang="en-CA" sz="3000" i="1">
                              <a:solidFill>
                                <a:srgbClr val="FF0000"/>
                              </a:solidFill>
                              <a:latin typeface="Cambria Math"/>
                            </a:rPr>
                            <m:t>𝑛</m:t>
                          </m:r>
                        </m:sup>
                      </m:sSup>
                    </m:oMath>
                  </m:oMathPara>
                </a14:m>
                <a:endParaRPr lang="en-CA" sz="3000" dirty="0"/>
              </a:p>
            </p:txBody>
          </p:sp>
        </mc:Choice>
        <mc:Fallback xmlns="">
          <p:sp>
            <p:nvSpPr>
              <p:cNvPr id="7" name="TextBox 6"/>
              <p:cNvSpPr txBox="1">
                <a:spLocks noRot="1" noChangeAspect="1" noMove="1" noResize="1" noEditPoints="1" noAdjustHandles="1" noChangeArrowheads="1" noChangeShapeType="1" noTextEdit="1"/>
              </p:cNvSpPr>
              <p:nvPr/>
            </p:nvSpPr>
            <p:spPr>
              <a:xfrm>
                <a:off x="2930397" y="5343940"/>
                <a:ext cx="3283206" cy="553998"/>
              </a:xfrm>
              <a:prstGeom prst="rect">
                <a:avLst/>
              </a:prstGeom>
              <a:blipFill>
                <a:blip r:embed="rId3"/>
                <a:stretch>
                  <a:fillRect/>
                </a:stretch>
              </a:blipFill>
            </p:spPr>
            <p:txBody>
              <a:bodyPr/>
              <a:lstStyle/>
              <a:p>
                <a:r>
                  <a:rPr lang="en-CA">
                    <a:noFill/>
                  </a:rPr>
                  <a:t> </a:t>
                </a:r>
              </a:p>
            </p:txBody>
          </p:sp>
        </mc:Fallback>
      </mc:AlternateContent>
    </p:spTree>
    <p:extLst>
      <p:ext uri="{BB962C8B-B14F-4D97-AF65-F5344CB8AC3E}">
        <p14:creationId xmlns:p14="http://schemas.microsoft.com/office/powerpoint/2010/main" val="286517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Key Point!!</a:t>
            </a:r>
          </a:p>
        </p:txBody>
      </p:sp>
      <p:sp>
        <p:nvSpPr>
          <p:cNvPr id="3" name="Content Placeholder 2"/>
          <p:cNvSpPr>
            <a:spLocks noGrp="1"/>
          </p:cNvSpPr>
          <p:nvPr>
            <p:ph idx="1"/>
          </p:nvPr>
        </p:nvSpPr>
        <p:spPr/>
        <p:txBody>
          <a:bodyPr/>
          <a:lstStyle/>
          <a:p>
            <a:r>
              <a:rPr lang="en-CA" dirty="0"/>
              <a:t>Difference between the known future amount and the computed present value (principal) is the compound discount and represents the compound interest accumulating on the computed present value</a:t>
            </a:r>
          </a:p>
          <a:p>
            <a:pPr lvl="2"/>
            <a:r>
              <a:rPr lang="en-CA" sz="3200" dirty="0">
                <a:solidFill>
                  <a:srgbClr val="FF0000"/>
                </a:solidFill>
              </a:rPr>
              <a:t>Compound Discount = FV – PV</a:t>
            </a:r>
          </a:p>
          <a:p>
            <a:pPr marL="0" indent="0">
              <a:buNone/>
            </a:pPr>
            <a:endParaRPr lang="en-CA" sz="3200" dirty="0"/>
          </a:p>
        </p:txBody>
      </p:sp>
    </p:spTree>
    <p:extLst>
      <p:ext uri="{BB962C8B-B14F-4D97-AF65-F5344CB8AC3E}">
        <p14:creationId xmlns:p14="http://schemas.microsoft.com/office/powerpoint/2010/main" val="702066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Calculator Tips – </a:t>
            </a:r>
            <a:br>
              <a:rPr lang="en-CA" dirty="0"/>
            </a:br>
            <a:r>
              <a:rPr lang="en-CA" dirty="0"/>
              <a:t>Cash Flow Conventions</a:t>
            </a:r>
          </a:p>
        </p:txBody>
      </p:sp>
      <p:sp>
        <p:nvSpPr>
          <p:cNvPr id="3" name="Content Placeholder 2"/>
          <p:cNvSpPr>
            <a:spLocks noGrp="1"/>
          </p:cNvSpPr>
          <p:nvPr>
            <p:ph idx="1"/>
          </p:nvPr>
        </p:nvSpPr>
        <p:spPr>
          <a:xfrm>
            <a:off x="628650" y="2226469"/>
            <a:ext cx="7886700" cy="2757938"/>
          </a:xfrm>
        </p:spPr>
        <p:txBody>
          <a:bodyPr/>
          <a:lstStyle/>
          <a:p>
            <a:r>
              <a:rPr lang="en-CA" dirty="0"/>
              <a:t>Cash flow = cash payment</a:t>
            </a:r>
          </a:p>
          <a:p>
            <a:r>
              <a:rPr lang="en-CA" dirty="0"/>
              <a:t>Cash INFLOW : represents $$$ to us -&gt; enter as a positive value</a:t>
            </a:r>
          </a:p>
          <a:p>
            <a:r>
              <a:rPr lang="en-CA" dirty="0"/>
              <a:t>Cash OUTFLOW: represents $$$ from us -&gt; enter as a negative value</a:t>
            </a:r>
          </a:p>
        </p:txBody>
      </p:sp>
    </p:spTree>
    <p:extLst>
      <p:ext uri="{BB962C8B-B14F-4D97-AF65-F5344CB8AC3E}">
        <p14:creationId xmlns:p14="http://schemas.microsoft.com/office/powerpoint/2010/main" val="2957115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Calculator Tips</a:t>
            </a:r>
          </a:p>
        </p:txBody>
      </p:sp>
      <p:sp>
        <p:nvSpPr>
          <p:cNvPr id="5" name="Content Placeholder 4"/>
          <p:cNvSpPr>
            <a:spLocks noGrp="1"/>
          </p:cNvSpPr>
          <p:nvPr>
            <p:ph idx="1"/>
          </p:nvPr>
        </p:nvSpPr>
        <p:spPr/>
        <p:txBody>
          <a:bodyPr/>
          <a:lstStyle/>
          <a:p>
            <a:r>
              <a:rPr lang="en-CA" dirty="0"/>
              <a:t>Increasing the number of decimals in TI BAII Plus</a:t>
            </a:r>
          </a:p>
          <a:p>
            <a:pPr lvl="1"/>
            <a:r>
              <a:rPr lang="en-CA" dirty="0"/>
              <a:t>Will show how in class</a:t>
            </a:r>
          </a:p>
        </p:txBody>
      </p:sp>
    </p:spTree>
    <p:extLst>
      <p:ext uri="{BB962C8B-B14F-4D97-AF65-F5344CB8AC3E}">
        <p14:creationId xmlns:p14="http://schemas.microsoft.com/office/powerpoint/2010/main" val="25015881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Practice Questions - PV</a:t>
            </a:r>
          </a:p>
        </p:txBody>
      </p:sp>
      <p:sp>
        <p:nvSpPr>
          <p:cNvPr id="3" name="Content Placeholder 2"/>
          <p:cNvSpPr>
            <a:spLocks noGrp="1"/>
          </p:cNvSpPr>
          <p:nvPr>
            <p:ph idx="1"/>
          </p:nvPr>
        </p:nvSpPr>
        <p:spPr/>
        <p:txBody>
          <a:bodyPr/>
          <a:lstStyle/>
          <a:p>
            <a:r>
              <a:rPr lang="en-CA" dirty="0"/>
              <a:t>Q1. How much would you have to deposit in an account today to have $2000 in a five year term deposit at maturity if interest is 2.75% compounded semi-annually?</a:t>
            </a:r>
          </a:p>
          <a:p>
            <a:r>
              <a:rPr lang="en-CA" dirty="0"/>
              <a:t>Q2. In negotiating a contract for your business, you have to decide between receiving $65,000 now or $25,000 now and $45,000 three years from now.  In terms of today’s dollar, which choice is better and by how much?  Money is worth 4.25% compounded annually.</a:t>
            </a:r>
          </a:p>
        </p:txBody>
      </p:sp>
    </p:spTree>
    <p:extLst>
      <p:ext uri="{BB962C8B-B14F-4D97-AF65-F5344CB8AC3E}">
        <p14:creationId xmlns:p14="http://schemas.microsoft.com/office/powerpoint/2010/main" val="6036966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Discounting </a:t>
            </a:r>
            <a:r>
              <a:rPr lang="en-CA" b="1" dirty="0"/>
              <a:t>Non-Interest-Bearing</a:t>
            </a:r>
            <a:r>
              <a:rPr lang="en-CA" dirty="0"/>
              <a:t> Promissory Notes</a:t>
            </a:r>
          </a:p>
        </p:txBody>
      </p:sp>
      <p:sp>
        <p:nvSpPr>
          <p:cNvPr id="3" name="Content Placeholder 2"/>
          <p:cNvSpPr>
            <a:spLocks noGrp="1"/>
          </p:cNvSpPr>
          <p:nvPr>
            <p:ph idx="1"/>
          </p:nvPr>
        </p:nvSpPr>
        <p:spPr/>
        <p:txBody>
          <a:bodyPr/>
          <a:lstStyle/>
          <a:p>
            <a:r>
              <a:rPr lang="en-CA" b="1" dirty="0"/>
              <a:t>The face value of a non-interest-bearing note is also its maturity value</a:t>
            </a:r>
          </a:p>
          <a:p>
            <a:r>
              <a:rPr lang="en-CA" dirty="0"/>
              <a:t>The proceeds of a non-interest-bearing note are the present value of its face value at the date of discount</a:t>
            </a:r>
          </a:p>
        </p:txBody>
      </p:sp>
      <p:cxnSp>
        <p:nvCxnSpPr>
          <p:cNvPr id="7" name="Straight Connector 6"/>
          <p:cNvCxnSpPr/>
          <p:nvPr/>
        </p:nvCxnSpPr>
        <p:spPr>
          <a:xfrm>
            <a:off x="971600" y="4869160"/>
            <a:ext cx="7200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971600" y="4662428"/>
            <a:ext cx="0" cy="64807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8172400" y="4581128"/>
            <a:ext cx="0" cy="10801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851920" y="4662428"/>
            <a:ext cx="0" cy="99882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6372200" y="4028230"/>
            <a:ext cx="2604624" cy="646331"/>
          </a:xfrm>
          <a:prstGeom prst="rect">
            <a:avLst/>
          </a:prstGeom>
          <a:noFill/>
        </p:spPr>
        <p:txBody>
          <a:bodyPr wrap="none" rtlCol="0">
            <a:spAutoFit/>
          </a:bodyPr>
          <a:lstStyle/>
          <a:p>
            <a:r>
              <a:rPr lang="en-CA" dirty="0">
                <a:solidFill>
                  <a:srgbClr val="FF0000"/>
                </a:solidFill>
              </a:rPr>
              <a:t>face value=maturity value</a:t>
            </a:r>
          </a:p>
          <a:p>
            <a:r>
              <a:rPr lang="en-CA" dirty="0"/>
              <a:t>maturity date</a:t>
            </a:r>
          </a:p>
        </p:txBody>
      </p:sp>
      <p:sp>
        <p:nvSpPr>
          <p:cNvPr id="15" name="TextBox 14"/>
          <p:cNvSpPr txBox="1"/>
          <p:nvPr/>
        </p:nvSpPr>
        <p:spPr>
          <a:xfrm>
            <a:off x="3275856" y="4396462"/>
            <a:ext cx="1479251" cy="369332"/>
          </a:xfrm>
          <a:prstGeom prst="rect">
            <a:avLst/>
          </a:prstGeom>
          <a:noFill/>
        </p:spPr>
        <p:txBody>
          <a:bodyPr wrap="none" rtlCol="0">
            <a:spAutoFit/>
          </a:bodyPr>
          <a:lstStyle/>
          <a:p>
            <a:r>
              <a:rPr lang="en-CA" dirty="0"/>
              <a:t>discount date</a:t>
            </a:r>
          </a:p>
        </p:txBody>
      </p:sp>
      <p:sp>
        <p:nvSpPr>
          <p:cNvPr id="16" name="TextBox 15"/>
          <p:cNvSpPr txBox="1"/>
          <p:nvPr/>
        </p:nvSpPr>
        <p:spPr>
          <a:xfrm>
            <a:off x="407887" y="4396462"/>
            <a:ext cx="1127425" cy="369332"/>
          </a:xfrm>
          <a:prstGeom prst="rect">
            <a:avLst/>
          </a:prstGeom>
          <a:noFill/>
        </p:spPr>
        <p:txBody>
          <a:bodyPr wrap="none" rtlCol="0">
            <a:spAutoFit/>
          </a:bodyPr>
          <a:lstStyle/>
          <a:p>
            <a:r>
              <a:rPr lang="en-CA" dirty="0"/>
              <a:t>issue date</a:t>
            </a:r>
          </a:p>
        </p:txBody>
      </p:sp>
      <p:cxnSp>
        <p:nvCxnSpPr>
          <p:cNvPr id="21" name="Straight Arrow Connector 20"/>
          <p:cNvCxnSpPr/>
          <p:nvPr/>
        </p:nvCxnSpPr>
        <p:spPr>
          <a:xfrm>
            <a:off x="3851920" y="5310500"/>
            <a:ext cx="4320480" cy="0"/>
          </a:xfrm>
          <a:prstGeom prst="straightConnector1">
            <a:avLst/>
          </a:prstGeom>
          <a:ln>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5186068" y="5125834"/>
            <a:ext cx="1652184" cy="369332"/>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none" rtlCol="0">
            <a:spAutoFit/>
          </a:bodyPr>
          <a:lstStyle/>
          <a:p>
            <a:r>
              <a:rPr lang="en-CA" dirty="0"/>
              <a:t>discount period</a:t>
            </a:r>
          </a:p>
        </p:txBody>
      </p:sp>
      <p:cxnSp>
        <p:nvCxnSpPr>
          <p:cNvPr id="24" name="Straight Arrow Connector 23"/>
          <p:cNvCxnSpPr/>
          <p:nvPr/>
        </p:nvCxnSpPr>
        <p:spPr>
          <a:xfrm>
            <a:off x="7740352" y="4581128"/>
            <a:ext cx="432048" cy="1846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5117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Learning Objectives</a:t>
            </a:r>
          </a:p>
        </p:txBody>
      </p:sp>
      <p:sp>
        <p:nvSpPr>
          <p:cNvPr id="3" name="Content Placeholder 2"/>
          <p:cNvSpPr>
            <a:spLocks noGrp="1"/>
          </p:cNvSpPr>
          <p:nvPr>
            <p:ph idx="1"/>
          </p:nvPr>
        </p:nvSpPr>
        <p:spPr/>
        <p:txBody>
          <a:bodyPr/>
          <a:lstStyle/>
          <a:p>
            <a:pPr marL="427435" indent="-427435">
              <a:buNone/>
            </a:pPr>
            <a:r>
              <a:rPr lang="en-US" dirty="0"/>
              <a:t>1. Calculate interest rates and the number of compounding periods</a:t>
            </a:r>
          </a:p>
          <a:p>
            <a:pPr marL="427435" indent="-427435">
              <a:buNone/>
            </a:pPr>
            <a:r>
              <a:rPr lang="en-US" dirty="0"/>
              <a:t>2. Compute future (maturity) values of investments   </a:t>
            </a:r>
          </a:p>
          <a:p>
            <a:pPr marL="427435" indent="-427435">
              <a:buNone/>
            </a:pPr>
            <a:r>
              <a:rPr lang="en-US" dirty="0"/>
              <a:t>3. Compute present values of future sums of money</a:t>
            </a:r>
          </a:p>
          <a:p>
            <a:pPr marL="0" indent="0">
              <a:buNone/>
            </a:pPr>
            <a:r>
              <a:rPr lang="en-US" dirty="0"/>
              <a:t>4. Discount long-term promissory notes</a:t>
            </a:r>
          </a:p>
          <a:p>
            <a:pPr marL="0" indent="0">
              <a:buNone/>
            </a:pPr>
            <a:r>
              <a:rPr lang="en-US" dirty="0"/>
              <a:t>5. Solve problems involving equivalent values</a:t>
            </a:r>
            <a:endParaRPr lang="en-CA" dirty="0"/>
          </a:p>
          <a:p>
            <a:pPr marL="0" indent="0">
              <a:buNone/>
            </a:pPr>
            <a:endParaRPr lang="en-CA" dirty="0"/>
          </a:p>
        </p:txBody>
      </p:sp>
    </p:spTree>
    <p:extLst>
      <p:ext uri="{BB962C8B-B14F-4D97-AF65-F5344CB8AC3E}">
        <p14:creationId xmlns:p14="http://schemas.microsoft.com/office/powerpoint/2010/main" val="32391530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Discounting Non-Interest-Bearing Promissory Notes</a:t>
            </a:r>
          </a:p>
        </p:txBody>
      </p:sp>
      <p:sp>
        <p:nvSpPr>
          <p:cNvPr id="3" name="Content Placeholder 2"/>
          <p:cNvSpPr>
            <a:spLocks noGrp="1"/>
          </p:cNvSpPr>
          <p:nvPr>
            <p:ph idx="1"/>
          </p:nvPr>
        </p:nvSpPr>
        <p:spPr/>
        <p:txBody>
          <a:bodyPr>
            <a:normAutofit/>
          </a:bodyPr>
          <a:lstStyle/>
          <a:p>
            <a:r>
              <a:rPr lang="en-US" dirty="0"/>
              <a:t>Find the proceeds of a non-interest bearing note for $5,000 discounted 2 years before maturity.  The interest rate is 3% compounded monthly</a:t>
            </a:r>
          </a:p>
          <a:p>
            <a:r>
              <a:rPr lang="en-US" dirty="0"/>
              <a:t>The maturity value is equal to the face value</a:t>
            </a:r>
          </a:p>
          <a:p>
            <a:pPr lvl="1"/>
            <a:r>
              <a:rPr lang="en-US" dirty="0" err="1"/>
              <a:t>i</a:t>
            </a:r>
            <a:r>
              <a:rPr lang="en-US" dirty="0"/>
              <a:t>=3%/12=0.25%=0.0025 per period (month)</a:t>
            </a:r>
          </a:p>
          <a:p>
            <a:pPr lvl="1"/>
            <a:r>
              <a:rPr lang="en-US" dirty="0"/>
              <a:t>n=2 years x 12 times per year = 24 periods </a:t>
            </a:r>
          </a:p>
          <a:p>
            <a:pPr marL="457200" lvl="1" indent="0">
              <a:buNone/>
            </a:pPr>
            <a:endParaRPr lang="en-CA" dirty="0"/>
          </a:p>
        </p:txBody>
      </p:sp>
      <mc:AlternateContent xmlns:mc="http://schemas.openxmlformats.org/markup-compatibility/2006" xmlns:a14="http://schemas.microsoft.com/office/drawing/2010/main">
        <mc:Choice Requires="a14">
          <p:sp>
            <p:nvSpPr>
              <p:cNvPr id="7" name="TextBox 6"/>
              <p:cNvSpPr txBox="1"/>
              <p:nvPr/>
            </p:nvSpPr>
            <p:spPr>
              <a:xfrm>
                <a:off x="827584" y="5358750"/>
                <a:ext cx="720575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CA" sz="2400" b="0" i="1" smtClean="0">
                          <a:latin typeface="Cambria Math"/>
                        </a:rPr>
                        <m:t>𝑃𝑉</m:t>
                      </m:r>
                      <m:r>
                        <a:rPr lang="en-CA" sz="2400" b="0" i="1" smtClean="0">
                          <a:latin typeface="Cambria Math"/>
                        </a:rPr>
                        <m:t>=</m:t>
                      </m:r>
                      <m:sSup>
                        <m:sSupPr>
                          <m:ctrlPr>
                            <a:rPr lang="en-CA" sz="2400" b="0" i="1" smtClean="0">
                              <a:latin typeface="Cambria Math" panose="02040503050406030204" pitchFamily="18" charset="0"/>
                            </a:rPr>
                          </m:ctrlPr>
                        </m:sSupPr>
                        <m:e>
                          <m:r>
                            <a:rPr lang="en-CA" sz="2400" b="0" i="1" smtClean="0">
                              <a:latin typeface="Cambria Math" panose="02040503050406030204" pitchFamily="18" charset="0"/>
                            </a:rPr>
                            <m:t>5</m:t>
                          </m:r>
                          <m:r>
                            <a:rPr lang="en-CA" sz="2400" b="0" i="1" smtClean="0">
                              <a:latin typeface="Cambria Math"/>
                            </a:rPr>
                            <m:t>,000</m:t>
                          </m:r>
                          <m:d>
                            <m:dPr>
                              <m:ctrlPr>
                                <a:rPr lang="en-CA" sz="2400" b="0" i="1" smtClean="0">
                                  <a:latin typeface="Cambria Math" panose="02040503050406030204" pitchFamily="18" charset="0"/>
                                </a:rPr>
                              </m:ctrlPr>
                            </m:dPr>
                            <m:e>
                              <m:r>
                                <a:rPr lang="en-CA" sz="2400" b="0" i="1" smtClean="0">
                                  <a:latin typeface="Cambria Math"/>
                                </a:rPr>
                                <m:t>1+0.00</m:t>
                              </m:r>
                              <m:r>
                                <a:rPr lang="en-CA" sz="2400" b="0" i="1" smtClean="0">
                                  <a:latin typeface="Cambria Math" panose="02040503050406030204" pitchFamily="18" charset="0"/>
                                </a:rPr>
                                <m:t>2</m:t>
                              </m:r>
                              <m:r>
                                <a:rPr lang="en-CA" sz="2400" b="0" i="1" smtClean="0">
                                  <a:latin typeface="Cambria Math"/>
                                </a:rPr>
                                <m:t>5</m:t>
                              </m:r>
                            </m:e>
                          </m:d>
                        </m:e>
                        <m:sup>
                          <m:r>
                            <a:rPr lang="en-CA" sz="2400" b="0" i="1" smtClean="0">
                              <a:latin typeface="Cambria Math"/>
                            </a:rPr>
                            <m:t>−24</m:t>
                          </m:r>
                        </m:sup>
                      </m:sSup>
                      <m:r>
                        <a:rPr lang="en-CA" sz="2400" b="0" i="1" smtClean="0">
                          <a:latin typeface="Cambria Math"/>
                        </a:rPr>
                        <m:t>=$</m:t>
                      </m:r>
                      <m:r>
                        <a:rPr lang="en-CA" sz="2400" b="0" i="1" smtClean="0">
                          <a:latin typeface="Cambria Math" panose="02040503050406030204" pitchFamily="18" charset="0"/>
                        </a:rPr>
                        <m:t>4,709</m:t>
                      </m:r>
                      <m:r>
                        <a:rPr lang="en-CA" sz="2400" b="0" i="1" smtClean="0">
                          <a:latin typeface="Cambria Math"/>
                        </a:rPr>
                        <m:t>.</m:t>
                      </m:r>
                      <m:r>
                        <a:rPr lang="en-CA" sz="2400" b="0" i="1" smtClean="0">
                          <a:latin typeface="Cambria Math" panose="02040503050406030204" pitchFamily="18" charset="0"/>
                        </a:rPr>
                        <m:t>18</m:t>
                      </m:r>
                      <m:r>
                        <a:rPr lang="en-CA" sz="2400" b="0" i="1" smtClean="0">
                          <a:latin typeface="Cambria Math"/>
                        </a:rPr>
                        <m:t> (</m:t>
                      </m:r>
                      <m:r>
                        <a:rPr lang="en-CA" sz="2400" b="0" i="1" smtClean="0">
                          <a:latin typeface="Cambria Math"/>
                        </a:rPr>
                        <m:t>𝑝𝑟𝑜𝑐𝑒𝑒𝑑𝑠</m:t>
                      </m:r>
                      <m:r>
                        <a:rPr lang="en-CA" sz="2400" b="0" i="1" smtClean="0">
                          <a:latin typeface="Cambria Math"/>
                        </a:rPr>
                        <m:t>)</m:t>
                      </m:r>
                    </m:oMath>
                  </m:oMathPara>
                </a14:m>
                <a:endParaRPr lang="en-CA" sz="2400" dirty="0"/>
              </a:p>
            </p:txBody>
          </p:sp>
        </mc:Choice>
        <mc:Fallback xmlns="">
          <p:sp>
            <p:nvSpPr>
              <p:cNvPr id="7" name="TextBox 6"/>
              <p:cNvSpPr txBox="1">
                <a:spLocks noRot="1" noChangeAspect="1" noMove="1" noResize="1" noEditPoints="1" noAdjustHandles="1" noChangeArrowheads="1" noChangeShapeType="1" noTextEdit="1"/>
              </p:cNvSpPr>
              <p:nvPr/>
            </p:nvSpPr>
            <p:spPr>
              <a:xfrm>
                <a:off x="827584" y="5358750"/>
                <a:ext cx="7205755" cy="461665"/>
              </a:xfrm>
              <a:prstGeom prst="rect">
                <a:avLst/>
              </a:prstGeom>
              <a:blipFill>
                <a:blip r:embed="rId2"/>
                <a:stretch>
                  <a:fillRect b="-17105"/>
                </a:stretch>
              </a:blipFill>
            </p:spPr>
            <p:txBody>
              <a:bodyPr/>
              <a:lstStyle/>
              <a:p>
                <a:r>
                  <a:rPr lang="en-CA">
                    <a:noFill/>
                  </a:rPr>
                  <a:t> </a:t>
                </a:r>
              </a:p>
            </p:txBody>
          </p:sp>
        </mc:Fallback>
      </mc:AlternateContent>
    </p:spTree>
    <p:extLst>
      <p:ext uri="{BB962C8B-B14F-4D97-AF65-F5344CB8AC3E}">
        <p14:creationId xmlns:p14="http://schemas.microsoft.com/office/powerpoint/2010/main" val="35533171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Discounting an </a:t>
            </a:r>
            <a:r>
              <a:rPr lang="en-US" b="1" u="sng" dirty="0"/>
              <a:t>Interest-Bearing</a:t>
            </a:r>
            <a:r>
              <a:rPr lang="en-US" b="1" dirty="0"/>
              <a:t> Promissory Note</a:t>
            </a:r>
            <a:endParaRPr lang="en-CA" b="1" dirty="0"/>
          </a:p>
        </p:txBody>
      </p:sp>
      <p:sp>
        <p:nvSpPr>
          <p:cNvPr id="3" name="Content Placeholder 2"/>
          <p:cNvSpPr>
            <a:spLocks noGrp="1"/>
          </p:cNvSpPr>
          <p:nvPr>
            <p:ph idx="1"/>
          </p:nvPr>
        </p:nvSpPr>
        <p:spPr/>
        <p:txBody>
          <a:bodyPr>
            <a:normAutofit fontScale="92500"/>
          </a:bodyPr>
          <a:lstStyle/>
          <a:p>
            <a:r>
              <a:rPr lang="en-CA" dirty="0"/>
              <a:t>The proceeds of an interest-bearing note are equal to the present value (of the maturity value of the note) at the date of discount </a:t>
            </a:r>
          </a:p>
          <a:p>
            <a:r>
              <a:rPr lang="en-CA" dirty="0"/>
              <a:t>Two steps are required:</a:t>
            </a:r>
          </a:p>
          <a:p>
            <a:pPr marL="0" indent="0">
              <a:buNone/>
            </a:pPr>
            <a:r>
              <a:rPr lang="en-CA" dirty="0">
                <a:solidFill>
                  <a:srgbClr val="FF0000"/>
                </a:solidFill>
              </a:rPr>
              <a:t>1.</a:t>
            </a:r>
            <a:r>
              <a:rPr lang="en-CA" dirty="0"/>
              <a:t> </a:t>
            </a:r>
            <a:r>
              <a:rPr lang="en-CA" b="1" dirty="0">
                <a:solidFill>
                  <a:srgbClr val="FF0000"/>
                </a:solidFill>
              </a:rPr>
              <a:t>Determine the maturity value of the note</a:t>
            </a:r>
          </a:p>
          <a:p>
            <a:pPr lvl="1"/>
            <a:r>
              <a:rPr lang="en-CA" dirty="0"/>
              <a:t>use the note’s stated interest rate and the entire length of the note</a:t>
            </a:r>
          </a:p>
          <a:p>
            <a:pPr marL="303213" indent="-303213">
              <a:buNone/>
            </a:pPr>
            <a:r>
              <a:rPr lang="en-CA" dirty="0">
                <a:solidFill>
                  <a:srgbClr val="FF0000"/>
                </a:solidFill>
              </a:rPr>
              <a:t>2.</a:t>
            </a:r>
            <a:r>
              <a:rPr lang="en-CA" dirty="0"/>
              <a:t> </a:t>
            </a:r>
            <a:r>
              <a:rPr lang="en-CA" b="1" dirty="0">
                <a:solidFill>
                  <a:srgbClr val="FF0000"/>
                </a:solidFill>
              </a:rPr>
              <a:t>Determine the proceeds by discounting the maturity   value</a:t>
            </a:r>
          </a:p>
          <a:p>
            <a:pPr lvl="1"/>
            <a:r>
              <a:rPr lang="en-CA" dirty="0"/>
              <a:t>find the present value using the prevailing interest rate and the time between the discount date and the maturity date</a:t>
            </a:r>
          </a:p>
        </p:txBody>
      </p:sp>
    </p:spTree>
    <p:extLst>
      <p:ext uri="{BB962C8B-B14F-4D97-AF65-F5344CB8AC3E}">
        <p14:creationId xmlns:p14="http://schemas.microsoft.com/office/powerpoint/2010/main" val="838785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Discounting an Interest-Bearing Promissory Note</a:t>
            </a:r>
            <a:endParaRPr lang="en-CA" dirty="0"/>
          </a:p>
        </p:txBody>
      </p:sp>
      <p:sp>
        <p:nvSpPr>
          <p:cNvPr id="3" name="Content Placeholder 2"/>
          <p:cNvSpPr>
            <a:spLocks noGrp="1"/>
          </p:cNvSpPr>
          <p:nvPr>
            <p:ph idx="1"/>
          </p:nvPr>
        </p:nvSpPr>
        <p:spPr/>
        <p:txBody>
          <a:bodyPr/>
          <a:lstStyle/>
          <a:p>
            <a:r>
              <a:rPr lang="en-US" dirty="0"/>
              <a:t>On April 1, 2014, a three-year promissory note for $5,000 is</a:t>
            </a:r>
            <a:r>
              <a:rPr lang="en-CA" dirty="0"/>
              <a:t> </a:t>
            </a:r>
            <a:r>
              <a:rPr lang="en-US" dirty="0"/>
              <a:t>issued with an interest rate of 6% compounded semi-annually.</a:t>
            </a:r>
            <a:r>
              <a:rPr lang="en-CA" dirty="0"/>
              <a:t> </a:t>
            </a:r>
            <a:r>
              <a:rPr lang="en-US" dirty="0"/>
              <a:t>The note is discounted on April 1, 2016 at 8% compounded quarterly. Find the proceeds of the note</a:t>
            </a:r>
            <a:endParaRPr lang="en-CA" dirty="0"/>
          </a:p>
        </p:txBody>
      </p:sp>
      <p:cxnSp>
        <p:nvCxnSpPr>
          <p:cNvPr id="6" name="Straight Connector 5"/>
          <p:cNvCxnSpPr/>
          <p:nvPr/>
        </p:nvCxnSpPr>
        <p:spPr>
          <a:xfrm>
            <a:off x="1185151" y="5471160"/>
            <a:ext cx="7200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185151" y="5264428"/>
            <a:ext cx="0" cy="87625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385951" y="5183128"/>
            <a:ext cx="0" cy="108012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901942" y="5223778"/>
            <a:ext cx="0" cy="99882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779912" y="4617078"/>
            <a:ext cx="2960234" cy="646331"/>
          </a:xfrm>
          <a:prstGeom prst="rect">
            <a:avLst/>
          </a:prstGeom>
          <a:noFill/>
        </p:spPr>
        <p:txBody>
          <a:bodyPr wrap="none" rtlCol="0">
            <a:spAutoFit/>
          </a:bodyPr>
          <a:lstStyle/>
          <a:p>
            <a:r>
              <a:rPr lang="en-CA" dirty="0">
                <a:solidFill>
                  <a:srgbClr val="FF0000"/>
                </a:solidFill>
              </a:rPr>
              <a:t>Proceeds = discounted value?</a:t>
            </a:r>
          </a:p>
          <a:p>
            <a:r>
              <a:rPr lang="en-CA" dirty="0"/>
              <a:t>April 1, 2016</a:t>
            </a:r>
          </a:p>
        </p:txBody>
      </p:sp>
      <p:sp>
        <p:nvSpPr>
          <p:cNvPr id="11" name="TextBox 10"/>
          <p:cNvSpPr txBox="1"/>
          <p:nvPr/>
        </p:nvSpPr>
        <p:spPr>
          <a:xfrm>
            <a:off x="621438" y="4675296"/>
            <a:ext cx="1374094" cy="646331"/>
          </a:xfrm>
          <a:prstGeom prst="rect">
            <a:avLst/>
          </a:prstGeom>
          <a:noFill/>
        </p:spPr>
        <p:txBody>
          <a:bodyPr wrap="none" rtlCol="0">
            <a:spAutoFit/>
          </a:bodyPr>
          <a:lstStyle/>
          <a:p>
            <a:r>
              <a:rPr lang="en-CA" dirty="0">
                <a:solidFill>
                  <a:srgbClr val="FF0000"/>
                </a:solidFill>
              </a:rPr>
              <a:t>$5,000</a:t>
            </a:r>
          </a:p>
          <a:p>
            <a:r>
              <a:rPr lang="en-CA" dirty="0"/>
              <a:t>April 1, 2014</a:t>
            </a:r>
          </a:p>
        </p:txBody>
      </p:sp>
      <p:cxnSp>
        <p:nvCxnSpPr>
          <p:cNvPr id="12" name="Straight Arrow Connector 11"/>
          <p:cNvCxnSpPr/>
          <p:nvPr/>
        </p:nvCxnSpPr>
        <p:spPr>
          <a:xfrm>
            <a:off x="5898588" y="5912500"/>
            <a:ext cx="2487363" cy="0"/>
          </a:xfrm>
          <a:prstGeom prst="straightConnector1">
            <a:avLst/>
          </a:prstGeom>
          <a:ln>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6316177" y="5771354"/>
            <a:ext cx="1943481" cy="646331"/>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none" rtlCol="0">
            <a:spAutoFit/>
          </a:bodyPr>
          <a:lstStyle/>
          <a:p>
            <a:r>
              <a:rPr lang="en-CA" dirty="0"/>
              <a:t>discount period</a:t>
            </a:r>
          </a:p>
          <a:p>
            <a:r>
              <a:rPr lang="en-CA" dirty="0"/>
              <a:t>1 year = 4 quarters</a:t>
            </a:r>
          </a:p>
        </p:txBody>
      </p:sp>
      <p:cxnSp>
        <p:nvCxnSpPr>
          <p:cNvPr id="14" name="Straight Arrow Connector 13"/>
          <p:cNvCxnSpPr/>
          <p:nvPr/>
        </p:nvCxnSpPr>
        <p:spPr>
          <a:xfrm>
            <a:off x="7953903" y="5183128"/>
            <a:ext cx="432048" cy="1846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7127747" y="4536797"/>
            <a:ext cx="1652312" cy="646331"/>
          </a:xfrm>
          <a:prstGeom prst="rect">
            <a:avLst/>
          </a:prstGeom>
          <a:noFill/>
        </p:spPr>
        <p:txBody>
          <a:bodyPr wrap="none" rtlCol="0">
            <a:spAutoFit/>
          </a:bodyPr>
          <a:lstStyle/>
          <a:p>
            <a:r>
              <a:rPr lang="en-CA" dirty="0">
                <a:solidFill>
                  <a:srgbClr val="FF0000"/>
                </a:solidFill>
              </a:rPr>
              <a:t>maturity value?</a:t>
            </a:r>
          </a:p>
          <a:p>
            <a:r>
              <a:rPr lang="en-CA" dirty="0"/>
              <a:t>April 1, 2017</a:t>
            </a:r>
          </a:p>
        </p:txBody>
      </p:sp>
      <p:cxnSp>
        <p:nvCxnSpPr>
          <p:cNvPr id="20" name="Straight Arrow Connector 19"/>
          <p:cNvCxnSpPr>
            <a:stCxn id="10" idx="2"/>
          </p:cNvCxnSpPr>
          <p:nvPr/>
        </p:nvCxnSpPr>
        <p:spPr>
          <a:xfrm>
            <a:off x="5260029" y="5263409"/>
            <a:ext cx="638559" cy="1043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67612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CA" dirty="0">
                <a:solidFill>
                  <a:srgbClr val="FF0000"/>
                </a:solidFill>
              </a:rPr>
              <a:t>Maturity value </a:t>
            </a:r>
          </a:p>
          <a:p>
            <a:pPr lvl="1"/>
            <a:r>
              <a:rPr lang="en-CA" dirty="0" err="1"/>
              <a:t>i</a:t>
            </a:r>
            <a:r>
              <a:rPr lang="en-CA" dirty="0"/>
              <a:t>=6%/2=3%=0.03 every six months</a:t>
            </a:r>
          </a:p>
          <a:p>
            <a:pPr lvl="1"/>
            <a:r>
              <a:rPr lang="en-CA" dirty="0"/>
              <a:t>n=3 years x 2 times per year = 6 periods in the term</a:t>
            </a:r>
          </a:p>
          <a:p>
            <a:pPr lvl="1"/>
            <a:endParaRPr lang="en-CA" dirty="0"/>
          </a:p>
          <a:p>
            <a:r>
              <a:rPr lang="en-CA" dirty="0">
                <a:solidFill>
                  <a:srgbClr val="FF0000"/>
                </a:solidFill>
              </a:rPr>
              <a:t>Proceeds (Discounted Value)</a:t>
            </a:r>
          </a:p>
          <a:p>
            <a:pPr lvl="1"/>
            <a:endParaRPr lang="en-CA" dirty="0"/>
          </a:p>
          <a:p>
            <a:pPr lvl="1"/>
            <a:r>
              <a:rPr lang="en-CA" dirty="0" err="1"/>
              <a:t>i</a:t>
            </a:r>
            <a:r>
              <a:rPr lang="en-CA" dirty="0"/>
              <a:t>=8%/4=2%=0.02 every 3 months (quarter)</a:t>
            </a:r>
          </a:p>
          <a:p>
            <a:pPr lvl="1"/>
            <a:r>
              <a:rPr lang="en-CA" dirty="0"/>
              <a:t>n=1 year x 4 times per year = 4 periods</a:t>
            </a:r>
          </a:p>
        </p:txBody>
      </p:sp>
      <p:sp>
        <p:nvSpPr>
          <p:cNvPr id="2" name="Title 1"/>
          <p:cNvSpPr>
            <a:spLocks noGrp="1"/>
          </p:cNvSpPr>
          <p:nvPr>
            <p:ph type="title"/>
          </p:nvPr>
        </p:nvSpPr>
        <p:spPr/>
        <p:txBody>
          <a:bodyPr>
            <a:normAutofit/>
          </a:bodyPr>
          <a:lstStyle/>
          <a:p>
            <a:r>
              <a:rPr lang="en-US" b="1" dirty="0"/>
              <a:t>Discounting an Interest-Bearing Promissory Note</a:t>
            </a:r>
            <a:endParaRPr lang="en-CA" dirty="0"/>
          </a:p>
        </p:txBody>
      </p:sp>
      <mc:AlternateContent xmlns:mc="http://schemas.openxmlformats.org/markup-compatibility/2006" xmlns:a14="http://schemas.microsoft.com/office/drawing/2010/main">
        <mc:Choice Requires="a14">
          <p:sp>
            <p:nvSpPr>
              <p:cNvPr id="6" name="Rectangle 5"/>
              <p:cNvSpPr/>
              <p:nvPr/>
            </p:nvSpPr>
            <p:spPr>
              <a:xfrm>
                <a:off x="1164750" y="3834593"/>
                <a:ext cx="6744795" cy="267765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CA" sz="2800" i="1">
                          <a:latin typeface="Cambria Math"/>
                        </a:rPr>
                        <m:t>𝐹𝑉</m:t>
                      </m:r>
                      <m:r>
                        <a:rPr lang="en-CA" sz="2800" i="1">
                          <a:latin typeface="Cambria Math"/>
                        </a:rPr>
                        <m:t>=5,000</m:t>
                      </m:r>
                      <m:sSup>
                        <m:sSupPr>
                          <m:ctrlPr>
                            <a:rPr lang="en-CA" sz="2800" i="1">
                              <a:latin typeface="Cambria Math" panose="02040503050406030204" pitchFamily="18" charset="0"/>
                            </a:rPr>
                          </m:ctrlPr>
                        </m:sSupPr>
                        <m:e>
                          <m:d>
                            <m:dPr>
                              <m:ctrlPr>
                                <a:rPr lang="en-CA" sz="2800" i="1">
                                  <a:latin typeface="Cambria Math" panose="02040503050406030204" pitchFamily="18" charset="0"/>
                                </a:rPr>
                              </m:ctrlPr>
                            </m:dPr>
                            <m:e>
                              <m:r>
                                <a:rPr lang="en-CA" sz="2800" i="1">
                                  <a:latin typeface="Cambria Math"/>
                                </a:rPr>
                                <m:t>1+0.03</m:t>
                              </m:r>
                            </m:e>
                          </m:d>
                        </m:e>
                        <m:sup>
                          <m:r>
                            <a:rPr lang="en-CA" sz="2800" i="1">
                              <a:latin typeface="Cambria Math"/>
                            </a:rPr>
                            <m:t>6</m:t>
                          </m:r>
                        </m:sup>
                      </m:sSup>
                      <m:r>
                        <a:rPr lang="en-CA" sz="2800" i="1">
                          <a:latin typeface="Cambria Math"/>
                        </a:rPr>
                        <m:t>=$5,970.261483</m:t>
                      </m:r>
                    </m:oMath>
                  </m:oMathPara>
                </a14:m>
                <a:endParaRPr lang="en-CA" sz="2800" dirty="0"/>
              </a:p>
              <a:p>
                <a:endParaRPr lang="en-CA" sz="2800" dirty="0"/>
              </a:p>
              <a:p>
                <a:endParaRPr lang="en-CA" sz="2800" dirty="0"/>
              </a:p>
              <a:p>
                <a:endParaRPr lang="en-CA" sz="2800" dirty="0"/>
              </a:p>
              <a:p>
                <a:endParaRPr lang="en-CA" sz="2800" dirty="0"/>
              </a:p>
              <a:p>
                <a:endParaRPr lang="en-CA" sz="2800" dirty="0"/>
              </a:p>
            </p:txBody>
          </p:sp>
        </mc:Choice>
        <mc:Fallback xmlns="">
          <p:sp>
            <p:nvSpPr>
              <p:cNvPr id="6" name="Rectangle 5"/>
              <p:cNvSpPr>
                <a:spLocks noRot="1" noChangeAspect="1" noMove="1" noResize="1" noEditPoints="1" noAdjustHandles="1" noChangeArrowheads="1" noChangeShapeType="1" noTextEdit="1"/>
              </p:cNvSpPr>
              <p:nvPr/>
            </p:nvSpPr>
            <p:spPr>
              <a:xfrm>
                <a:off x="1164750" y="3834593"/>
                <a:ext cx="6744795" cy="2677656"/>
              </a:xfrm>
              <a:prstGeom prst="rect">
                <a:avLst/>
              </a:prstGeom>
              <a:blipFill rotWithShape="0">
                <a:blip r:embed="rId2"/>
                <a:stretch>
                  <a:fillRect/>
                </a:stretch>
              </a:blipFill>
            </p:spPr>
            <p:txBody>
              <a:bodyPr/>
              <a:lstStyle/>
              <a:p>
                <a:r>
                  <a:rPr lang="en-CA">
                    <a:noFill/>
                  </a:rPr>
                  <a:t> </a:t>
                </a:r>
              </a:p>
            </p:txBody>
          </p:sp>
        </mc:Fallback>
      </mc:AlternateContent>
      <mc:AlternateContent xmlns:mc="http://schemas.openxmlformats.org/markup-compatibility/2006" xmlns:a14="http://schemas.microsoft.com/office/drawing/2010/main">
        <mc:Choice Requires="a14">
          <p:sp>
            <p:nvSpPr>
              <p:cNvPr id="7" name="Rectangle 6"/>
              <p:cNvSpPr/>
              <p:nvPr/>
            </p:nvSpPr>
            <p:spPr>
              <a:xfrm>
                <a:off x="998446" y="5481827"/>
                <a:ext cx="7268015"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CA" sz="2800" b="0" i="1" smtClean="0">
                          <a:latin typeface="Cambria Math"/>
                        </a:rPr>
                        <m:t>𝑃</m:t>
                      </m:r>
                      <m:r>
                        <a:rPr lang="en-CA" sz="2800" i="1">
                          <a:latin typeface="Cambria Math"/>
                        </a:rPr>
                        <m:t>𝑉</m:t>
                      </m:r>
                      <m:r>
                        <a:rPr lang="en-CA" sz="2800" i="1">
                          <a:latin typeface="Cambria Math"/>
                        </a:rPr>
                        <m:t>=5,970.261483</m:t>
                      </m:r>
                      <m:sSup>
                        <m:sSupPr>
                          <m:ctrlPr>
                            <a:rPr lang="en-CA" sz="2800" i="1">
                              <a:latin typeface="Cambria Math" panose="02040503050406030204" pitchFamily="18" charset="0"/>
                            </a:rPr>
                          </m:ctrlPr>
                        </m:sSupPr>
                        <m:e>
                          <m:d>
                            <m:dPr>
                              <m:ctrlPr>
                                <a:rPr lang="en-CA" sz="2800" i="1">
                                  <a:latin typeface="Cambria Math" panose="02040503050406030204" pitchFamily="18" charset="0"/>
                                </a:rPr>
                              </m:ctrlPr>
                            </m:dPr>
                            <m:e>
                              <m:r>
                                <a:rPr lang="en-CA" sz="2800" i="1">
                                  <a:latin typeface="Cambria Math"/>
                                </a:rPr>
                                <m:t>1+0.0</m:t>
                              </m:r>
                              <m:r>
                                <a:rPr lang="en-CA" sz="2800" b="0" i="1" smtClean="0">
                                  <a:latin typeface="Cambria Math"/>
                                </a:rPr>
                                <m:t>2</m:t>
                              </m:r>
                            </m:e>
                          </m:d>
                        </m:e>
                        <m:sup>
                          <m:r>
                            <a:rPr lang="en-CA" sz="2800" b="0" i="1" smtClean="0">
                              <a:latin typeface="Cambria Math"/>
                            </a:rPr>
                            <m:t>−4</m:t>
                          </m:r>
                        </m:sup>
                      </m:sSup>
                      <m:r>
                        <a:rPr lang="en-CA" sz="2800" i="1">
                          <a:latin typeface="Cambria Math"/>
                        </a:rPr>
                        <m:t>=$5,</m:t>
                      </m:r>
                      <m:r>
                        <a:rPr lang="en-CA" sz="2800" b="0" i="1" smtClean="0">
                          <a:latin typeface="Cambria Math"/>
                        </a:rPr>
                        <m:t>515</m:t>
                      </m:r>
                      <m:r>
                        <a:rPr lang="en-CA" sz="2800" i="1">
                          <a:latin typeface="Cambria Math"/>
                        </a:rPr>
                        <m:t>.</m:t>
                      </m:r>
                      <m:r>
                        <a:rPr lang="en-CA" sz="2800" b="0" i="1" smtClean="0">
                          <a:latin typeface="Cambria Math"/>
                        </a:rPr>
                        <m:t>60</m:t>
                      </m:r>
                    </m:oMath>
                  </m:oMathPara>
                </a14:m>
                <a:endParaRPr lang="en-CA" sz="2800" dirty="0"/>
              </a:p>
            </p:txBody>
          </p:sp>
        </mc:Choice>
        <mc:Fallback xmlns="">
          <p:sp>
            <p:nvSpPr>
              <p:cNvPr id="7" name="Rectangle 6"/>
              <p:cNvSpPr>
                <a:spLocks noRot="1" noChangeAspect="1" noMove="1" noResize="1" noEditPoints="1" noAdjustHandles="1" noChangeArrowheads="1" noChangeShapeType="1" noTextEdit="1"/>
              </p:cNvSpPr>
              <p:nvPr/>
            </p:nvSpPr>
            <p:spPr>
              <a:xfrm>
                <a:off x="998446" y="5481827"/>
                <a:ext cx="7268015" cy="523220"/>
              </a:xfrm>
              <a:prstGeom prst="rect">
                <a:avLst/>
              </a:prstGeom>
              <a:blipFill rotWithShape="0">
                <a:blip r:embed="rId3"/>
                <a:stretch>
                  <a:fillRect/>
                </a:stretch>
              </a:blipFill>
            </p:spPr>
            <p:txBody>
              <a:bodyPr/>
              <a:lstStyle/>
              <a:p>
                <a:r>
                  <a:rPr lang="en-CA">
                    <a:noFill/>
                  </a:rPr>
                  <a:t> </a:t>
                </a:r>
              </a:p>
            </p:txBody>
          </p:sp>
        </mc:Fallback>
      </mc:AlternateContent>
    </p:spTree>
    <p:extLst>
      <p:ext uri="{BB962C8B-B14F-4D97-AF65-F5344CB8AC3E}">
        <p14:creationId xmlns:p14="http://schemas.microsoft.com/office/powerpoint/2010/main" val="2081372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Practice – Promissory Note</a:t>
            </a:r>
          </a:p>
        </p:txBody>
      </p:sp>
      <p:sp>
        <p:nvSpPr>
          <p:cNvPr id="3" name="Content Placeholder 2"/>
          <p:cNvSpPr>
            <a:spLocks noGrp="1"/>
          </p:cNvSpPr>
          <p:nvPr>
            <p:ph idx="1"/>
          </p:nvPr>
        </p:nvSpPr>
        <p:spPr/>
        <p:txBody>
          <a:bodyPr/>
          <a:lstStyle/>
          <a:p>
            <a:r>
              <a:rPr lang="en-CA" dirty="0"/>
              <a:t>Q1. Find the proceeds of a $1000, four year note </a:t>
            </a:r>
            <a:r>
              <a:rPr lang="en-CA" u="sng" dirty="0"/>
              <a:t>bearing interest </a:t>
            </a:r>
            <a:r>
              <a:rPr lang="en-CA" dirty="0"/>
              <a:t>at 2% compounded quarterly, discounted two and a half years after the date of issue at 3% compounded monthly.</a:t>
            </a:r>
          </a:p>
        </p:txBody>
      </p:sp>
    </p:spTree>
    <p:extLst>
      <p:ext uri="{BB962C8B-B14F-4D97-AF65-F5344CB8AC3E}">
        <p14:creationId xmlns:p14="http://schemas.microsoft.com/office/powerpoint/2010/main" val="18768189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More Promissory Note Questions	 </a:t>
            </a:r>
          </a:p>
        </p:txBody>
      </p:sp>
      <p:sp>
        <p:nvSpPr>
          <p:cNvPr id="3" name="Content Placeholder 2"/>
          <p:cNvSpPr>
            <a:spLocks noGrp="1"/>
          </p:cNvSpPr>
          <p:nvPr>
            <p:ph idx="1"/>
          </p:nvPr>
        </p:nvSpPr>
        <p:spPr/>
        <p:txBody>
          <a:bodyPr/>
          <a:lstStyle/>
          <a:p>
            <a:r>
              <a:rPr lang="en-CA" dirty="0"/>
              <a:t>Q2.  A seven year, non-interest bearing note for $10000 is discounted 3 years and 8 months before its due date at 4% compounded quarterly. Find the proceeds of the note.</a:t>
            </a:r>
          </a:p>
          <a:p>
            <a:r>
              <a:rPr lang="en-CA" dirty="0"/>
              <a:t>Q3. A $2800 promissory note issued </a:t>
            </a:r>
            <a:r>
              <a:rPr lang="en-CA" u="sng" dirty="0"/>
              <a:t>without interest</a:t>
            </a:r>
            <a:r>
              <a:rPr lang="en-CA" dirty="0"/>
              <a:t> for five years on Jan 13, 2016, is discounted on June 30, 2020, at 6% compounded quarterly.  Find the compound discount.</a:t>
            </a:r>
          </a:p>
        </p:txBody>
      </p:sp>
    </p:spTree>
    <p:extLst>
      <p:ext uri="{BB962C8B-B14F-4D97-AF65-F5344CB8AC3E}">
        <p14:creationId xmlns:p14="http://schemas.microsoft.com/office/powerpoint/2010/main" val="19759301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Equivalent Values</a:t>
            </a:r>
          </a:p>
        </p:txBody>
      </p:sp>
      <p:sp>
        <p:nvSpPr>
          <p:cNvPr id="3" name="Content Placeholder 2"/>
          <p:cNvSpPr>
            <a:spLocks noGrp="1"/>
          </p:cNvSpPr>
          <p:nvPr>
            <p:ph idx="1"/>
          </p:nvPr>
        </p:nvSpPr>
        <p:spPr/>
        <p:txBody>
          <a:bodyPr>
            <a:normAutofit/>
          </a:bodyPr>
          <a:lstStyle/>
          <a:p>
            <a:r>
              <a:rPr lang="en-CA" dirty="0"/>
              <a:t>Amounts of money have different values at different times (Time Value of Money)</a:t>
            </a:r>
          </a:p>
          <a:p>
            <a:r>
              <a:rPr lang="en-CA" dirty="0"/>
              <a:t>When sums of money fall due or are payable at different times, they are not directly comparable</a:t>
            </a:r>
          </a:p>
          <a:p>
            <a:r>
              <a:rPr lang="en-CA" dirty="0"/>
              <a:t>To make such sums of money comparable, a point in time (</a:t>
            </a:r>
            <a:r>
              <a:rPr lang="en-CA" u="sng" dirty="0"/>
              <a:t>comparison/focal date</a:t>
            </a:r>
            <a:r>
              <a:rPr lang="en-CA" dirty="0"/>
              <a:t>) must be chosen for the comparison</a:t>
            </a:r>
          </a:p>
        </p:txBody>
      </p:sp>
    </p:spTree>
    <p:extLst>
      <p:ext uri="{BB962C8B-B14F-4D97-AF65-F5344CB8AC3E}">
        <p14:creationId xmlns:p14="http://schemas.microsoft.com/office/powerpoint/2010/main" val="24595570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Equivalent Values</a:t>
            </a:r>
          </a:p>
        </p:txBody>
      </p:sp>
      <p:sp>
        <p:nvSpPr>
          <p:cNvPr id="3" name="Content Placeholder 2"/>
          <p:cNvSpPr>
            <a:spLocks noGrp="1"/>
          </p:cNvSpPr>
          <p:nvPr>
            <p:ph idx="1"/>
          </p:nvPr>
        </p:nvSpPr>
        <p:spPr/>
        <p:txBody>
          <a:bodyPr/>
          <a:lstStyle/>
          <a:p>
            <a:r>
              <a:rPr lang="en-US" dirty="0"/>
              <a:t>If the due date of the payment falls </a:t>
            </a:r>
            <a:r>
              <a:rPr lang="en-US" b="1" dirty="0">
                <a:solidFill>
                  <a:srgbClr val="FF0000"/>
                </a:solidFill>
              </a:rPr>
              <a:t>before</a:t>
            </a:r>
            <a:r>
              <a:rPr lang="en-US" dirty="0"/>
              <a:t> the focal date, use the </a:t>
            </a:r>
            <a:r>
              <a:rPr lang="en-US" b="1" dirty="0">
                <a:solidFill>
                  <a:srgbClr val="FF0000"/>
                </a:solidFill>
              </a:rPr>
              <a:t>FV</a:t>
            </a:r>
            <a:r>
              <a:rPr lang="en-US" dirty="0"/>
              <a:t> formula</a:t>
            </a:r>
          </a:p>
          <a:p>
            <a:endParaRPr lang="en-US" dirty="0"/>
          </a:p>
          <a:p>
            <a:endParaRPr lang="en-US" dirty="0"/>
          </a:p>
          <a:p>
            <a:r>
              <a:rPr lang="en-US" dirty="0"/>
              <a:t>If the due date of the payment falls </a:t>
            </a:r>
            <a:r>
              <a:rPr lang="en-US" b="1" dirty="0">
                <a:solidFill>
                  <a:srgbClr val="FF0000"/>
                </a:solidFill>
              </a:rPr>
              <a:t>after</a:t>
            </a:r>
            <a:r>
              <a:rPr lang="en-US" dirty="0"/>
              <a:t> the focal date, use the </a:t>
            </a:r>
            <a:r>
              <a:rPr lang="en-US" b="1" dirty="0">
                <a:solidFill>
                  <a:srgbClr val="FF0000"/>
                </a:solidFill>
              </a:rPr>
              <a:t>PV</a:t>
            </a:r>
            <a:r>
              <a:rPr lang="en-US" dirty="0"/>
              <a:t> formula</a:t>
            </a:r>
          </a:p>
          <a:p>
            <a:endParaRPr lang="en-CA" dirty="0"/>
          </a:p>
        </p:txBody>
      </p:sp>
      <mc:AlternateContent xmlns:mc="http://schemas.openxmlformats.org/markup-compatibility/2006" xmlns:a14="http://schemas.microsoft.com/office/drawing/2010/main">
        <mc:Choice Requires="a14">
          <p:sp>
            <p:nvSpPr>
              <p:cNvPr id="6" name="TextBox 5"/>
              <p:cNvSpPr txBox="1"/>
              <p:nvPr/>
            </p:nvSpPr>
            <p:spPr>
              <a:xfrm>
                <a:off x="2095485" y="2924944"/>
                <a:ext cx="4536504" cy="58477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CA" sz="3200" b="1" i="1" smtClean="0">
                          <a:latin typeface="Cambria Math"/>
                        </a:rPr>
                        <m:t>𝑭𝑽</m:t>
                      </m:r>
                      <m:r>
                        <a:rPr lang="en-CA" sz="3200" b="1" i="1" smtClean="0">
                          <a:latin typeface="Cambria Math"/>
                        </a:rPr>
                        <m:t>=</m:t>
                      </m:r>
                      <m:r>
                        <a:rPr lang="en-CA" sz="3200" b="1" i="1" smtClean="0">
                          <a:latin typeface="Cambria Math"/>
                        </a:rPr>
                        <m:t>𝑷𝑽</m:t>
                      </m:r>
                      <m:sSup>
                        <m:sSupPr>
                          <m:ctrlPr>
                            <a:rPr lang="en-CA" sz="3200" b="1" i="1" smtClean="0">
                              <a:latin typeface="Cambria Math" panose="02040503050406030204" pitchFamily="18" charset="0"/>
                            </a:rPr>
                          </m:ctrlPr>
                        </m:sSupPr>
                        <m:e>
                          <m:d>
                            <m:dPr>
                              <m:ctrlPr>
                                <a:rPr lang="en-CA" sz="3200" b="1" i="1" smtClean="0">
                                  <a:latin typeface="Cambria Math" panose="02040503050406030204" pitchFamily="18" charset="0"/>
                                </a:rPr>
                              </m:ctrlPr>
                            </m:dPr>
                            <m:e>
                              <m:r>
                                <a:rPr lang="en-CA" sz="3200" b="1" i="1" smtClean="0">
                                  <a:latin typeface="Cambria Math"/>
                                </a:rPr>
                                <m:t>𝟏</m:t>
                              </m:r>
                              <m:r>
                                <a:rPr lang="en-CA" sz="3200" b="1" i="1" smtClean="0">
                                  <a:latin typeface="Cambria Math"/>
                                </a:rPr>
                                <m:t>+</m:t>
                              </m:r>
                              <m:r>
                                <a:rPr lang="en-CA" sz="3200" b="1" i="1" smtClean="0">
                                  <a:latin typeface="Cambria Math"/>
                                </a:rPr>
                                <m:t>𝒊</m:t>
                              </m:r>
                            </m:e>
                          </m:d>
                        </m:e>
                        <m:sup>
                          <m:r>
                            <a:rPr lang="en-CA" sz="3200" b="1" i="1" smtClean="0">
                              <a:latin typeface="Cambria Math"/>
                            </a:rPr>
                            <m:t>𝒏</m:t>
                          </m:r>
                        </m:sup>
                      </m:sSup>
                    </m:oMath>
                  </m:oMathPara>
                </a14:m>
                <a:endParaRPr lang="en-CA" sz="32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2095485" y="2924944"/>
                <a:ext cx="4536504" cy="584775"/>
              </a:xfrm>
              <a:prstGeom prst="rect">
                <a:avLst/>
              </a:prstGeom>
              <a:blipFill rotWithShape="1">
                <a:blip r:embed="rId2"/>
                <a:stretch>
                  <a:fillRect/>
                </a:stretch>
              </a:blipFill>
            </p:spPr>
            <p:txBody>
              <a:bodyPr/>
              <a:lstStyle/>
              <a:p>
                <a:r>
                  <a:rPr lang="en-CA">
                    <a:noFill/>
                  </a:rPr>
                  <a:t> </a:t>
                </a:r>
              </a:p>
            </p:txBody>
          </p:sp>
        </mc:Fallback>
      </mc:AlternateContent>
      <mc:AlternateContent xmlns:mc="http://schemas.openxmlformats.org/markup-compatibility/2006" xmlns:a14="http://schemas.microsoft.com/office/drawing/2010/main">
        <mc:Choice Requires="a14">
          <p:sp>
            <p:nvSpPr>
              <p:cNvPr id="7" name="TextBox 6"/>
              <p:cNvSpPr txBox="1"/>
              <p:nvPr/>
            </p:nvSpPr>
            <p:spPr>
              <a:xfrm>
                <a:off x="2699792" y="5183614"/>
                <a:ext cx="3123291"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CA" sz="2800" b="1" i="1" smtClean="0">
                          <a:solidFill>
                            <a:schemeClr val="tx1"/>
                          </a:solidFill>
                          <a:latin typeface="Cambria Math"/>
                        </a:rPr>
                        <m:t>𝑷𝑽</m:t>
                      </m:r>
                      <m:r>
                        <a:rPr lang="en-CA" sz="2800" b="1" i="1" smtClean="0">
                          <a:solidFill>
                            <a:schemeClr val="tx1"/>
                          </a:solidFill>
                          <a:latin typeface="Cambria Math"/>
                        </a:rPr>
                        <m:t>=</m:t>
                      </m:r>
                      <m:r>
                        <a:rPr lang="en-CA" sz="2800" b="1" i="1" smtClean="0">
                          <a:solidFill>
                            <a:schemeClr val="tx1"/>
                          </a:solidFill>
                          <a:latin typeface="Cambria Math"/>
                        </a:rPr>
                        <m:t>𝑭𝑽</m:t>
                      </m:r>
                      <m:sSup>
                        <m:sSupPr>
                          <m:ctrlPr>
                            <a:rPr lang="en-CA" sz="2800" b="1" i="1" smtClean="0">
                              <a:solidFill>
                                <a:schemeClr val="tx1"/>
                              </a:solidFill>
                              <a:latin typeface="Cambria Math" panose="02040503050406030204" pitchFamily="18" charset="0"/>
                            </a:rPr>
                          </m:ctrlPr>
                        </m:sSupPr>
                        <m:e>
                          <m:d>
                            <m:dPr>
                              <m:ctrlPr>
                                <a:rPr lang="en-CA" sz="2800" b="1" i="1" smtClean="0">
                                  <a:solidFill>
                                    <a:schemeClr val="tx1"/>
                                  </a:solidFill>
                                  <a:latin typeface="Cambria Math" panose="02040503050406030204" pitchFamily="18" charset="0"/>
                                </a:rPr>
                              </m:ctrlPr>
                            </m:dPr>
                            <m:e>
                              <m:r>
                                <a:rPr lang="en-CA" sz="2800" b="1" i="1" smtClean="0">
                                  <a:solidFill>
                                    <a:schemeClr val="tx1"/>
                                  </a:solidFill>
                                  <a:latin typeface="Cambria Math"/>
                                </a:rPr>
                                <m:t>𝟏</m:t>
                              </m:r>
                              <m:r>
                                <a:rPr lang="en-CA" sz="2800" b="1" i="1" smtClean="0">
                                  <a:solidFill>
                                    <a:schemeClr val="tx1"/>
                                  </a:solidFill>
                                  <a:latin typeface="Cambria Math"/>
                                </a:rPr>
                                <m:t>+</m:t>
                              </m:r>
                              <m:r>
                                <a:rPr lang="en-CA" sz="2800" b="1" i="1" smtClean="0">
                                  <a:solidFill>
                                    <a:schemeClr val="tx1"/>
                                  </a:solidFill>
                                  <a:latin typeface="Cambria Math"/>
                                </a:rPr>
                                <m:t>𝒊</m:t>
                              </m:r>
                            </m:e>
                          </m:d>
                        </m:e>
                        <m:sup>
                          <m:r>
                            <a:rPr lang="en-CA" sz="2800" b="1" i="1" smtClean="0">
                              <a:solidFill>
                                <a:schemeClr val="tx1"/>
                              </a:solidFill>
                              <a:latin typeface="Cambria Math"/>
                            </a:rPr>
                            <m:t>−</m:t>
                          </m:r>
                          <m:r>
                            <a:rPr lang="en-CA" sz="2800" b="1" i="1" smtClean="0">
                              <a:solidFill>
                                <a:schemeClr val="tx1"/>
                              </a:solidFill>
                              <a:latin typeface="Cambria Math"/>
                            </a:rPr>
                            <m:t>𝒏</m:t>
                          </m:r>
                        </m:sup>
                      </m:sSup>
                    </m:oMath>
                  </m:oMathPara>
                </a14:m>
                <a:endParaRPr lang="en-CA" sz="2800" b="1" dirty="0">
                  <a:solidFill>
                    <a:schemeClr val="tx1"/>
                  </a:solidFill>
                </a:endParaRPr>
              </a:p>
            </p:txBody>
          </p:sp>
        </mc:Choice>
        <mc:Fallback xmlns="">
          <p:sp>
            <p:nvSpPr>
              <p:cNvPr id="7" name="TextBox 6"/>
              <p:cNvSpPr txBox="1">
                <a:spLocks noRot="1" noChangeAspect="1" noMove="1" noResize="1" noEditPoints="1" noAdjustHandles="1" noChangeArrowheads="1" noChangeShapeType="1" noTextEdit="1"/>
              </p:cNvSpPr>
              <p:nvPr/>
            </p:nvSpPr>
            <p:spPr>
              <a:xfrm>
                <a:off x="2699792" y="5183614"/>
                <a:ext cx="3123291" cy="523220"/>
              </a:xfrm>
              <a:prstGeom prst="rect">
                <a:avLst/>
              </a:prstGeom>
              <a:blipFill rotWithShape="1">
                <a:blip r:embed="rId3"/>
                <a:stretch>
                  <a:fillRect/>
                </a:stretch>
              </a:blipFill>
            </p:spPr>
            <p:txBody>
              <a:bodyPr/>
              <a:lstStyle/>
              <a:p>
                <a:r>
                  <a:rPr lang="en-CA">
                    <a:noFill/>
                  </a:rPr>
                  <a:t> </a:t>
                </a:r>
              </a:p>
            </p:txBody>
          </p:sp>
        </mc:Fallback>
      </mc:AlternateContent>
    </p:spTree>
    <p:extLst>
      <p:ext uri="{BB962C8B-B14F-4D97-AF65-F5344CB8AC3E}">
        <p14:creationId xmlns:p14="http://schemas.microsoft.com/office/powerpoint/2010/main" val="17519380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Calculating Equivalent Values (payments)</a:t>
            </a:r>
            <a:endParaRPr lang="en-CA" dirty="0"/>
          </a:p>
        </p:txBody>
      </p:sp>
      <p:sp>
        <p:nvSpPr>
          <p:cNvPr id="3" name="Content Placeholder 2"/>
          <p:cNvSpPr>
            <a:spLocks noGrp="1"/>
          </p:cNvSpPr>
          <p:nvPr>
            <p:ph idx="1"/>
          </p:nvPr>
        </p:nvSpPr>
        <p:spPr/>
        <p:txBody>
          <a:bodyPr/>
          <a:lstStyle/>
          <a:p>
            <a:r>
              <a:rPr lang="en-CA" dirty="0"/>
              <a:t>Debt payments of $500 due three months ago, $1,000 due today, and $2,000 due in fifteen months are to be combined into one payment due six months from today at 12% p.a. compounded monthly</a:t>
            </a:r>
          </a:p>
          <a:p>
            <a:r>
              <a:rPr lang="en-CA" dirty="0"/>
              <a:t>Find the size of that payment </a:t>
            </a:r>
          </a:p>
        </p:txBody>
      </p:sp>
      <p:grpSp>
        <p:nvGrpSpPr>
          <p:cNvPr id="34" name="Group 33"/>
          <p:cNvGrpSpPr/>
          <p:nvPr/>
        </p:nvGrpSpPr>
        <p:grpSpPr>
          <a:xfrm>
            <a:off x="153407" y="4421696"/>
            <a:ext cx="8935641" cy="1514416"/>
            <a:chOff x="153407" y="4421696"/>
            <a:chExt cx="8935641" cy="1514416"/>
          </a:xfrm>
        </p:grpSpPr>
        <p:cxnSp>
          <p:nvCxnSpPr>
            <p:cNvPr id="7" name="Straight Connector 6"/>
            <p:cNvCxnSpPr/>
            <p:nvPr/>
          </p:nvCxnSpPr>
          <p:spPr>
            <a:xfrm>
              <a:off x="539552" y="5600658"/>
              <a:ext cx="65527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39552" y="5276622"/>
              <a:ext cx="0" cy="61206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483768" y="5276622"/>
              <a:ext cx="0" cy="64807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300192" y="5288040"/>
              <a:ext cx="0" cy="64807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196042" y="5600658"/>
              <a:ext cx="576064" cy="0"/>
            </a:xfrm>
            <a:prstGeom prst="line">
              <a:avLst/>
            </a:prstGeom>
            <a:ln cap="rnd">
              <a:prstDash val="dashDot"/>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748464" y="5288040"/>
              <a:ext cx="0" cy="636654"/>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7884368" y="5600658"/>
              <a:ext cx="864096" cy="0"/>
            </a:xfrm>
            <a:prstGeom prst="line">
              <a:avLst/>
            </a:prstGeom>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2127003" y="4709561"/>
              <a:ext cx="827471" cy="646331"/>
            </a:xfrm>
            <a:prstGeom prst="rect">
              <a:avLst/>
            </a:prstGeom>
            <a:noFill/>
          </p:spPr>
          <p:txBody>
            <a:bodyPr wrap="none" rtlCol="0">
              <a:spAutoFit/>
            </a:bodyPr>
            <a:lstStyle/>
            <a:p>
              <a:r>
                <a:rPr lang="en-CA" dirty="0"/>
                <a:t>$1,000</a:t>
              </a:r>
            </a:p>
            <a:p>
              <a:r>
                <a:rPr lang="en-CA" dirty="0"/>
                <a:t>today</a:t>
              </a:r>
            </a:p>
          </p:txBody>
        </p:sp>
        <p:sp>
          <p:nvSpPr>
            <p:cNvPr id="28" name="TextBox 27"/>
            <p:cNvSpPr txBox="1"/>
            <p:nvPr/>
          </p:nvSpPr>
          <p:spPr>
            <a:xfrm>
              <a:off x="153407" y="4698695"/>
              <a:ext cx="1461747" cy="646331"/>
            </a:xfrm>
            <a:prstGeom prst="rect">
              <a:avLst/>
            </a:prstGeom>
            <a:noFill/>
          </p:spPr>
          <p:txBody>
            <a:bodyPr wrap="none" rtlCol="0">
              <a:spAutoFit/>
            </a:bodyPr>
            <a:lstStyle/>
            <a:p>
              <a:r>
                <a:rPr lang="en-CA" dirty="0"/>
                <a:t>$500 due</a:t>
              </a:r>
            </a:p>
            <a:p>
              <a:r>
                <a:rPr lang="en-CA" dirty="0"/>
                <a:t>3 months ago</a:t>
              </a:r>
            </a:p>
          </p:txBody>
        </p:sp>
        <p:sp>
          <p:nvSpPr>
            <p:cNvPr id="29" name="TextBox 28"/>
            <p:cNvSpPr txBox="1"/>
            <p:nvPr/>
          </p:nvSpPr>
          <p:spPr>
            <a:xfrm>
              <a:off x="5690409" y="4432562"/>
              <a:ext cx="2147319" cy="923330"/>
            </a:xfrm>
            <a:prstGeom prst="rect">
              <a:avLst/>
            </a:prstGeom>
            <a:noFill/>
          </p:spPr>
          <p:txBody>
            <a:bodyPr wrap="none" rtlCol="0">
              <a:spAutoFit/>
            </a:bodyPr>
            <a:lstStyle/>
            <a:p>
              <a:r>
                <a:rPr lang="en-CA" dirty="0">
                  <a:solidFill>
                    <a:srgbClr val="FF0000"/>
                  </a:solidFill>
                </a:rPr>
                <a:t>Equivalent Payment?</a:t>
              </a:r>
            </a:p>
            <a:p>
              <a:r>
                <a:rPr lang="en-CA" dirty="0">
                  <a:solidFill>
                    <a:srgbClr val="FF0000"/>
                  </a:solidFill>
                </a:rPr>
                <a:t>6 months </a:t>
              </a:r>
            </a:p>
            <a:p>
              <a:r>
                <a:rPr lang="en-CA" dirty="0">
                  <a:solidFill>
                    <a:srgbClr val="FF0000"/>
                  </a:solidFill>
                </a:rPr>
                <a:t>from today</a:t>
              </a:r>
            </a:p>
          </p:txBody>
        </p:sp>
        <p:sp>
          <p:nvSpPr>
            <p:cNvPr id="30" name="TextBox 29"/>
            <p:cNvSpPr txBox="1"/>
            <p:nvPr/>
          </p:nvSpPr>
          <p:spPr>
            <a:xfrm>
              <a:off x="7850119" y="4421696"/>
              <a:ext cx="1238929" cy="923330"/>
            </a:xfrm>
            <a:prstGeom prst="rect">
              <a:avLst/>
            </a:prstGeom>
            <a:noFill/>
          </p:spPr>
          <p:txBody>
            <a:bodyPr wrap="none" rtlCol="0">
              <a:spAutoFit/>
            </a:bodyPr>
            <a:lstStyle/>
            <a:p>
              <a:r>
                <a:rPr lang="en-CA" dirty="0"/>
                <a:t>$2,000</a:t>
              </a:r>
            </a:p>
            <a:p>
              <a:r>
                <a:rPr lang="en-CA" dirty="0"/>
                <a:t>15 months </a:t>
              </a:r>
            </a:p>
            <a:p>
              <a:r>
                <a:rPr lang="en-CA" dirty="0"/>
                <a:t>from today</a:t>
              </a:r>
            </a:p>
          </p:txBody>
        </p:sp>
      </p:grpSp>
    </p:spTree>
    <p:extLst>
      <p:ext uri="{BB962C8B-B14F-4D97-AF65-F5344CB8AC3E}">
        <p14:creationId xmlns:p14="http://schemas.microsoft.com/office/powerpoint/2010/main" val="30836879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b="1" dirty="0"/>
              <a:t>Calculating Equivalent Values (payments)</a:t>
            </a:r>
            <a:endParaRPr lang="en-CA" dirty="0"/>
          </a:p>
        </p:txBody>
      </p:sp>
      <p:cxnSp>
        <p:nvCxnSpPr>
          <p:cNvPr id="8" name="Straight Connector 7"/>
          <p:cNvCxnSpPr/>
          <p:nvPr/>
        </p:nvCxnSpPr>
        <p:spPr>
          <a:xfrm>
            <a:off x="411118" y="3056125"/>
            <a:ext cx="65527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411118" y="2732089"/>
            <a:ext cx="0" cy="61206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355334" y="2732089"/>
            <a:ext cx="0" cy="64807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171758" y="2743507"/>
            <a:ext cx="0" cy="2806064"/>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067608" y="3056125"/>
            <a:ext cx="576064" cy="0"/>
          </a:xfrm>
          <a:prstGeom prst="line">
            <a:avLst/>
          </a:prstGeom>
          <a:ln cap="rnd">
            <a:prstDash val="dashDot"/>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8620030" y="2743507"/>
            <a:ext cx="0" cy="6366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7755934" y="3056125"/>
            <a:ext cx="864096"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998569" y="2165028"/>
            <a:ext cx="1041504" cy="646331"/>
          </a:xfrm>
          <a:prstGeom prst="rect">
            <a:avLst/>
          </a:prstGeom>
          <a:noFill/>
        </p:spPr>
        <p:txBody>
          <a:bodyPr wrap="none" rtlCol="0">
            <a:spAutoFit/>
          </a:bodyPr>
          <a:lstStyle/>
          <a:p>
            <a:r>
              <a:rPr lang="en-CA" dirty="0"/>
              <a:t>$1,000</a:t>
            </a:r>
          </a:p>
          <a:p>
            <a:r>
              <a:rPr lang="en-CA" dirty="0"/>
              <a:t>Today (0)</a:t>
            </a:r>
          </a:p>
        </p:txBody>
      </p:sp>
      <p:sp>
        <p:nvSpPr>
          <p:cNvPr id="16" name="TextBox 15"/>
          <p:cNvSpPr txBox="1"/>
          <p:nvPr/>
        </p:nvSpPr>
        <p:spPr>
          <a:xfrm>
            <a:off x="18372" y="2165028"/>
            <a:ext cx="1461747" cy="646331"/>
          </a:xfrm>
          <a:prstGeom prst="rect">
            <a:avLst/>
          </a:prstGeom>
          <a:noFill/>
        </p:spPr>
        <p:txBody>
          <a:bodyPr wrap="none" rtlCol="0">
            <a:spAutoFit/>
          </a:bodyPr>
          <a:lstStyle/>
          <a:p>
            <a:r>
              <a:rPr lang="en-CA" dirty="0"/>
              <a:t>$500 due</a:t>
            </a:r>
          </a:p>
          <a:p>
            <a:r>
              <a:rPr lang="en-CA" dirty="0"/>
              <a:t>3 months ago</a:t>
            </a:r>
          </a:p>
        </p:txBody>
      </p:sp>
      <p:sp>
        <p:nvSpPr>
          <p:cNvPr id="17" name="TextBox 16"/>
          <p:cNvSpPr txBox="1"/>
          <p:nvPr/>
        </p:nvSpPr>
        <p:spPr>
          <a:xfrm>
            <a:off x="5574366" y="1619167"/>
            <a:ext cx="2147319" cy="1200329"/>
          </a:xfrm>
          <a:prstGeom prst="rect">
            <a:avLst/>
          </a:prstGeom>
          <a:noFill/>
        </p:spPr>
        <p:txBody>
          <a:bodyPr wrap="none" rtlCol="0">
            <a:spAutoFit/>
          </a:bodyPr>
          <a:lstStyle/>
          <a:p>
            <a:r>
              <a:rPr lang="en-CA" dirty="0">
                <a:solidFill>
                  <a:srgbClr val="FF0000"/>
                </a:solidFill>
              </a:rPr>
              <a:t>Equivalent Payment?</a:t>
            </a:r>
          </a:p>
          <a:p>
            <a:r>
              <a:rPr lang="en-CA" dirty="0"/>
              <a:t>6 months </a:t>
            </a:r>
          </a:p>
          <a:p>
            <a:r>
              <a:rPr lang="en-CA" dirty="0"/>
              <a:t>from today</a:t>
            </a:r>
          </a:p>
          <a:p>
            <a:r>
              <a:rPr lang="en-CA" dirty="0"/>
              <a:t>Focal date</a:t>
            </a:r>
          </a:p>
        </p:txBody>
      </p:sp>
      <p:sp>
        <p:nvSpPr>
          <p:cNvPr id="18" name="TextBox 17"/>
          <p:cNvSpPr txBox="1"/>
          <p:nvPr/>
        </p:nvSpPr>
        <p:spPr>
          <a:xfrm>
            <a:off x="7721685" y="1877163"/>
            <a:ext cx="1238929" cy="923330"/>
          </a:xfrm>
          <a:prstGeom prst="rect">
            <a:avLst/>
          </a:prstGeom>
          <a:noFill/>
        </p:spPr>
        <p:txBody>
          <a:bodyPr wrap="none" rtlCol="0">
            <a:spAutoFit/>
          </a:bodyPr>
          <a:lstStyle/>
          <a:p>
            <a:r>
              <a:rPr lang="en-CA" dirty="0"/>
              <a:t>$2,000</a:t>
            </a:r>
          </a:p>
          <a:p>
            <a:r>
              <a:rPr lang="en-CA" dirty="0"/>
              <a:t>15 months </a:t>
            </a:r>
          </a:p>
          <a:p>
            <a:r>
              <a:rPr lang="en-CA" dirty="0"/>
              <a:t>from today</a:t>
            </a:r>
          </a:p>
        </p:txBody>
      </p:sp>
      <p:cxnSp>
        <p:nvCxnSpPr>
          <p:cNvPr id="21" name="Elbow Connector 20"/>
          <p:cNvCxnSpPr/>
          <p:nvPr/>
        </p:nvCxnSpPr>
        <p:spPr>
          <a:xfrm>
            <a:off x="411118" y="3344157"/>
            <a:ext cx="5760640" cy="1989390"/>
          </a:xfrm>
          <a:prstGeom prst="bentConnector3">
            <a:avLst>
              <a:gd name="adj1" fmla="val -25"/>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Elbow Connector 23"/>
          <p:cNvCxnSpPr/>
          <p:nvPr/>
        </p:nvCxnSpPr>
        <p:spPr>
          <a:xfrm>
            <a:off x="2355334" y="3380161"/>
            <a:ext cx="3816424" cy="1161298"/>
          </a:xfrm>
          <a:prstGeom prst="bentConnector3">
            <a:avLst>
              <a:gd name="adj1" fmla="val -97"/>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Elbow Connector 27"/>
          <p:cNvCxnSpPr/>
          <p:nvPr/>
        </p:nvCxnSpPr>
        <p:spPr>
          <a:xfrm rot="10800000" flipV="1">
            <a:off x="6171758" y="3344157"/>
            <a:ext cx="2448272" cy="1629350"/>
          </a:xfrm>
          <a:prstGeom prst="bentConnector3">
            <a:avLst>
              <a:gd name="adj1" fmla="val -364"/>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518662" y="4938225"/>
            <a:ext cx="2668808" cy="369332"/>
          </a:xfrm>
          <a:prstGeom prst="rect">
            <a:avLst/>
          </a:prstGeom>
          <a:noFill/>
        </p:spPr>
        <p:txBody>
          <a:bodyPr wrap="none" rtlCol="0">
            <a:spAutoFit/>
          </a:bodyPr>
          <a:lstStyle/>
          <a:p>
            <a:r>
              <a:rPr lang="en-CA" dirty="0"/>
              <a:t>n=3+6=9 periods (months)</a:t>
            </a:r>
          </a:p>
        </p:txBody>
      </p:sp>
      <p:sp>
        <p:nvSpPr>
          <p:cNvPr id="32" name="TextBox 31"/>
          <p:cNvSpPr txBox="1"/>
          <p:nvPr/>
        </p:nvSpPr>
        <p:spPr>
          <a:xfrm>
            <a:off x="2393244" y="4199673"/>
            <a:ext cx="2203937" cy="369332"/>
          </a:xfrm>
          <a:prstGeom prst="rect">
            <a:avLst/>
          </a:prstGeom>
          <a:noFill/>
        </p:spPr>
        <p:txBody>
          <a:bodyPr wrap="none" rtlCol="0">
            <a:spAutoFit/>
          </a:bodyPr>
          <a:lstStyle/>
          <a:p>
            <a:r>
              <a:rPr lang="en-CA" dirty="0"/>
              <a:t>n=6 periods (months)</a:t>
            </a:r>
          </a:p>
        </p:txBody>
      </p:sp>
      <p:sp>
        <p:nvSpPr>
          <p:cNvPr id="33" name="TextBox 32"/>
          <p:cNvSpPr txBox="1"/>
          <p:nvPr/>
        </p:nvSpPr>
        <p:spPr>
          <a:xfrm>
            <a:off x="6389516" y="4338852"/>
            <a:ext cx="1885453" cy="923330"/>
          </a:xfrm>
          <a:prstGeom prst="rect">
            <a:avLst/>
          </a:prstGeom>
          <a:noFill/>
        </p:spPr>
        <p:txBody>
          <a:bodyPr wrap="none" rtlCol="0">
            <a:spAutoFit/>
          </a:bodyPr>
          <a:lstStyle/>
          <a:p>
            <a:r>
              <a:rPr lang="en-CA" dirty="0"/>
              <a:t>n=15-6=9 periods </a:t>
            </a:r>
          </a:p>
          <a:p>
            <a:r>
              <a:rPr lang="en-CA" dirty="0"/>
              <a:t>(months)</a:t>
            </a:r>
          </a:p>
          <a:p>
            <a:endParaRPr lang="en-CA" dirty="0"/>
          </a:p>
        </p:txBody>
      </p:sp>
      <p:sp>
        <p:nvSpPr>
          <p:cNvPr id="34" name="TextBox 33"/>
          <p:cNvSpPr txBox="1"/>
          <p:nvPr/>
        </p:nvSpPr>
        <p:spPr>
          <a:xfrm>
            <a:off x="5796334" y="5371590"/>
            <a:ext cx="375424" cy="369332"/>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none" rtlCol="0">
            <a:spAutoFit/>
          </a:bodyPr>
          <a:lstStyle/>
          <a:p>
            <a:r>
              <a:rPr lang="en-CA" dirty="0"/>
              <a:t>E</a:t>
            </a:r>
            <a:r>
              <a:rPr lang="en-CA" baseline="-25000" dirty="0"/>
              <a:t>1</a:t>
            </a:r>
          </a:p>
        </p:txBody>
      </p:sp>
      <p:sp>
        <p:nvSpPr>
          <p:cNvPr id="35" name="TextBox 34"/>
          <p:cNvSpPr txBox="1"/>
          <p:nvPr/>
        </p:nvSpPr>
        <p:spPr>
          <a:xfrm>
            <a:off x="5796334" y="4131094"/>
            <a:ext cx="375424" cy="369332"/>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none" rtlCol="0">
            <a:spAutoFit/>
          </a:bodyPr>
          <a:lstStyle/>
          <a:p>
            <a:r>
              <a:rPr lang="en-CA" dirty="0"/>
              <a:t>E</a:t>
            </a:r>
            <a:r>
              <a:rPr lang="en-CA" baseline="-25000" dirty="0"/>
              <a:t>2</a:t>
            </a:r>
          </a:p>
        </p:txBody>
      </p:sp>
      <p:sp>
        <p:nvSpPr>
          <p:cNvPr id="36" name="TextBox 35"/>
          <p:cNvSpPr txBox="1"/>
          <p:nvPr/>
        </p:nvSpPr>
        <p:spPr>
          <a:xfrm>
            <a:off x="5796135" y="4788841"/>
            <a:ext cx="375424" cy="369332"/>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none" rtlCol="0">
            <a:spAutoFit/>
          </a:bodyPr>
          <a:lstStyle/>
          <a:p>
            <a:r>
              <a:rPr lang="en-CA" dirty="0"/>
              <a:t>E</a:t>
            </a:r>
            <a:r>
              <a:rPr lang="en-CA" baseline="-25000" dirty="0"/>
              <a:t>3</a:t>
            </a:r>
          </a:p>
        </p:txBody>
      </p:sp>
      <p:sp>
        <p:nvSpPr>
          <p:cNvPr id="37" name="TextBox 36"/>
          <p:cNvSpPr txBox="1"/>
          <p:nvPr/>
        </p:nvSpPr>
        <p:spPr>
          <a:xfrm>
            <a:off x="165200" y="1630807"/>
            <a:ext cx="3375732" cy="369332"/>
          </a:xfrm>
          <a:prstGeom prst="rect">
            <a:avLst/>
          </a:prstGeom>
          <a:noFill/>
        </p:spPr>
        <p:txBody>
          <a:bodyPr wrap="none" rtlCol="0">
            <a:spAutoFit/>
          </a:bodyPr>
          <a:lstStyle/>
          <a:p>
            <a:r>
              <a:rPr lang="en-CA" b="1" dirty="0" err="1"/>
              <a:t>i</a:t>
            </a:r>
            <a:r>
              <a:rPr lang="en-CA" b="1" dirty="0"/>
              <a:t>=12%/12=1% per period (month)</a:t>
            </a:r>
          </a:p>
        </p:txBody>
      </p:sp>
      <mc:AlternateContent xmlns:mc="http://schemas.openxmlformats.org/markup-compatibility/2006" xmlns:a14="http://schemas.microsoft.com/office/drawing/2010/main">
        <mc:Choice Requires="a14">
          <p:sp>
            <p:nvSpPr>
              <p:cNvPr id="38" name="TextBox 37"/>
              <p:cNvSpPr txBox="1"/>
              <p:nvPr/>
            </p:nvSpPr>
            <p:spPr>
              <a:xfrm>
                <a:off x="444011" y="5356433"/>
                <a:ext cx="345485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CA" b="0" i="1" smtClean="0">
                          <a:latin typeface="Cambria Math"/>
                        </a:rPr>
                        <m:t>𝐹𝑉</m:t>
                      </m:r>
                      <m:r>
                        <a:rPr lang="en-CA" b="0" i="1" smtClean="0">
                          <a:latin typeface="Cambria Math"/>
                        </a:rPr>
                        <m:t>=500</m:t>
                      </m:r>
                      <m:sSup>
                        <m:sSupPr>
                          <m:ctrlPr>
                            <a:rPr lang="en-CA" b="0" i="1" smtClean="0">
                              <a:latin typeface="Cambria Math" panose="02040503050406030204" pitchFamily="18" charset="0"/>
                            </a:rPr>
                          </m:ctrlPr>
                        </m:sSupPr>
                        <m:e>
                          <m:d>
                            <m:dPr>
                              <m:ctrlPr>
                                <a:rPr lang="en-CA" b="0" i="1" smtClean="0">
                                  <a:latin typeface="Cambria Math" panose="02040503050406030204" pitchFamily="18" charset="0"/>
                                </a:rPr>
                              </m:ctrlPr>
                            </m:dPr>
                            <m:e>
                              <m:r>
                                <a:rPr lang="en-CA" b="0" i="1" smtClean="0">
                                  <a:latin typeface="Cambria Math"/>
                                </a:rPr>
                                <m:t>1+0.01</m:t>
                              </m:r>
                            </m:e>
                          </m:d>
                        </m:e>
                        <m:sup>
                          <m:r>
                            <a:rPr lang="en-CA" b="0" i="1" smtClean="0">
                              <a:latin typeface="Cambria Math"/>
                            </a:rPr>
                            <m:t>9</m:t>
                          </m:r>
                        </m:sup>
                      </m:sSup>
                      <m:r>
                        <a:rPr lang="en-CA" b="0" i="1" smtClean="0">
                          <a:latin typeface="Cambria Math"/>
                        </a:rPr>
                        <m:t>=$546.84</m:t>
                      </m:r>
                    </m:oMath>
                  </m:oMathPara>
                </a14:m>
                <a:endParaRPr lang="en-CA" dirty="0"/>
              </a:p>
            </p:txBody>
          </p:sp>
        </mc:Choice>
        <mc:Fallback xmlns="">
          <p:sp>
            <p:nvSpPr>
              <p:cNvPr id="38" name="TextBox 37"/>
              <p:cNvSpPr txBox="1">
                <a:spLocks noRot="1" noChangeAspect="1" noMove="1" noResize="1" noEditPoints="1" noAdjustHandles="1" noChangeArrowheads="1" noChangeShapeType="1" noTextEdit="1"/>
              </p:cNvSpPr>
              <p:nvPr/>
            </p:nvSpPr>
            <p:spPr>
              <a:xfrm>
                <a:off x="444011" y="5356433"/>
                <a:ext cx="3454857" cy="369332"/>
              </a:xfrm>
              <a:prstGeom prst="rect">
                <a:avLst/>
              </a:prstGeom>
              <a:blipFill rotWithShape="1">
                <a:blip r:embed="rId2"/>
                <a:stretch>
                  <a:fillRect/>
                </a:stretch>
              </a:blipFill>
            </p:spPr>
            <p:txBody>
              <a:bodyPr/>
              <a:lstStyle/>
              <a:p>
                <a:r>
                  <a:rPr lang="en-CA">
                    <a:noFill/>
                  </a:rPr>
                  <a:t> </a:t>
                </a:r>
              </a:p>
            </p:txBody>
          </p:sp>
        </mc:Fallback>
      </mc:AlternateContent>
      <mc:AlternateContent xmlns:mc="http://schemas.openxmlformats.org/markup-compatibility/2006" xmlns:a14="http://schemas.microsoft.com/office/drawing/2010/main">
        <mc:Choice Requires="a14">
          <p:sp>
            <p:nvSpPr>
              <p:cNvPr id="39" name="TextBox 38"/>
              <p:cNvSpPr txBox="1"/>
              <p:nvPr/>
            </p:nvSpPr>
            <p:spPr>
              <a:xfrm>
                <a:off x="1877683" y="4541459"/>
                <a:ext cx="3812326"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CA" b="0" i="1" smtClean="0">
                          <a:latin typeface="Cambria Math"/>
                        </a:rPr>
                        <m:t>𝐹𝑉</m:t>
                      </m:r>
                      <m:r>
                        <a:rPr lang="en-CA" b="0" i="1" smtClean="0">
                          <a:latin typeface="Cambria Math"/>
                        </a:rPr>
                        <m:t>=</m:t>
                      </m:r>
                      <m:sSup>
                        <m:sSupPr>
                          <m:ctrlPr>
                            <a:rPr lang="en-CA" b="0" i="1" smtClean="0">
                              <a:latin typeface="Cambria Math" panose="02040503050406030204" pitchFamily="18" charset="0"/>
                            </a:rPr>
                          </m:ctrlPr>
                        </m:sSupPr>
                        <m:e>
                          <m:r>
                            <a:rPr lang="en-CA" b="0" i="1" smtClean="0">
                              <a:latin typeface="Cambria Math"/>
                            </a:rPr>
                            <m:t>1,000</m:t>
                          </m:r>
                          <m:d>
                            <m:dPr>
                              <m:ctrlPr>
                                <a:rPr lang="en-CA" b="0" i="1" smtClean="0">
                                  <a:latin typeface="Cambria Math" panose="02040503050406030204" pitchFamily="18" charset="0"/>
                                </a:rPr>
                              </m:ctrlPr>
                            </m:dPr>
                            <m:e>
                              <m:r>
                                <a:rPr lang="en-CA" b="0" i="1" smtClean="0">
                                  <a:latin typeface="Cambria Math"/>
                                </a:rPr>
                                <m:t>1+0.01</m:t>
                              </m:r>
                            </m:e>
                          </m:d>
                        </m:e>
                        <m:sup>
                          <m:r>
                            <a:rPr lang="en-CA" b="0" i="1" smtClean="0">
                              <a:latin typeface="Cambria Math"/>
                            </a:rPr>
                            <m:t>6</m:t>
                          </m:r>
                        </m:sup>
                      </m:sSup>
                      <m:r>
                        <a:rPr lang="en-CA" b="0" i="1" smtClean="0">
                          <a:latin typeface="Cambria Math"/>
                        </a:rPr>
                        <m:t>=$1,061.52</m:t>
                      </m:r>
                    </m:oMath>
                  </m:oMathPara>
                </a14:m>
                <a:endParaRPr lang="en-CA" dirty="0"/>
              </a:p>
            </p:txBody>
          </p:sp>
        </mc:Choice>
        <mc:Fallback xmlns="">
          <p:sp>
            <p:nvSpPr>
              <p:cNvPr id="39" name="TextBox 38"/>
              <p:cNvSpPr txBox="1">
                <a:spLocks noRot="1" noChangeAspect="1" noMove="1" noResize="1" noEditPoints="1" noAdjustHandles="1" noChangeArrowheads="1" noChangeShapeType="1" noTextEdit="1"/>
              </p:cNvSpPr>
              <p:nvPr/>
            </p:nvSpPr>
            <p:spPr>
              <a:xfrm>
                <a:off x="1877683" y="4541459"/>
                <a:ext cx="3812326" cy="369332"/>
              </a:xfrm>
              <a:prstGeom prst="rect">
                <a:avLst/>
              </a:prstGeom>
              <a:blipFill rotWithShape="1">
                <a:blip r:embed="rId3"/>
                <a:stretch>
                  <a:fillRect/>
                </a:stretch>
              </a:blipFill>
            </p:spPr>
            <p:txBody>
              <a:bodyPr/>
              <a:lstStyle/>
              <a:p>
                <a:r>
                  <a:rPr lang="en-CA">
                    <a:noFill/>
                  </a:rPr>
                  <a:t> </a:t>
                </a:r>
              </a:p>
            </p:txBody>
          </p:sp>
        </mc:Fallback>
      </mc:AlternateContent>
      <mc:AlternateContent xmlns:mc="http://schemas.openxmlformats.org/markup-compatibility/2006" xmlns:a14="http://schemas.microsoft.com/office/drawing/2010/main">
        <mc:Choice Requires="a14">
          <p:sp>
            <p:nvSpPr>
              <p:cNvPr id="40" name="TextBox 39"/>
              <p:cNvSpPr txBox="1"/>
              <p:nvPr/>
            </p:nvSpPr>
            <p:spPr>
              <a:xfrm>
                <a:off x="6500475" y="4984391"/>
                <a:ext cx="2241383" cy="64633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CA" b="0" i="1" smtClean="0">
                          <a:latin typeface="Cambria Math"/>
                        </a:rPr>
                        <m:t>𝑃𝑉</m:t>
                      </m:r>
                      <m:r>
                        <a:rPr lang="en-CA" b="0" i="1" smtClean="0">
                          <a:latin typeface="Cambria Math"/>
                        </a:rPr>
                        <m:t>=2,000</m:t>
                      </m:r>
                      <m:sSup>
                        <m:sSupPr>
                          <m:ctrlPr>
                            <a:rPr lang="en-CA" b="0" i="1" smtClean="0">
                              <a:latin typeface="Cambria Math" panose="02040503050406030204" pitchFamily="18" charset="0"/>
                            </a:rPr>
                          </m:ctrlPr>
                        </m:sSupPr>
                        <m:e>
                          <m:d>
                            <m:dPr>
                              <m:ctrlPr>
                                <a:rPr lang="en-CA" b="0" i="1" smtClean="0">
                                  <a:latin typeface="Cambria Math" panose="02040503050406030204" pitchFamily="18" charset="0"/>
                                </a:rPr>
                              </m:ctrlPr>
                            </m:dPr>
                            <m:e>
                              <m:r>
                                <a:rPr lang="en-CA" b="0" i="1" smtClean="0">
                                  <a:latin typeface="Cambria Math"/>
                                </a:rPr>
                                <m:t>1.01</m:t>
                              </m:r>
                            </m:e>
                          </m:d>
                        </m:e>
                        <m:sup>
                          <m:r>
                            <a:rPr lang="en-CA" b="0" i="1" smtClean="0">
                              <a:latin typeface="Cambria Math"/>
                            </a:rPr>
                            <m:t>−9</m:t>
                          </m:r>
                        </m:sup>
                      </m:sSup>
                    </m:oMath>
                  </m:oMathPara>
                </a14:m>
                <a:endParaRPr lang="en-CA" b="0" i="1" dirty="0">
                  <a:latin typeface="Cambria Math"/>
                </a:endParaRPr>
              </a:p>
              <a:p>
                <a:pPr/>
                <a14:m>
                  <m:oMathPara xmlns:m="http://schemas.openxmlformats.org/officeDocument/2006/math">
                    <m:oMathParaPr>
                      <m:jc m:val="centerGroup"/>
                    </m:oMathParaPr>
                    <m:oMath xmlns:m="http://schemas.openxmlformats.org/officeDocument/2006/math">
                      <m:r>
                        <a:rPr lang="en-CA" b="0" i="1" smtClean="0">
                          <a:latin typeface="Cambria Math"/>
                        </a:rPr>
                        <m:t>=$1,828.68</m:t>
                      </m:r>
                    </m:oMath>
                  </m:oMathPara>
                </a14:m>
                <a:endParaRPr lang="en-CA" dirty="0"/>
              </a:p>
            </p:txBody>
          </p:sp>
        </mc:Choice>
        <mc:Fallback xmlns="">
          <p:sp>
            <p:nvSpPr>
              <p:cNvPr id="40" name="TextBox 39"/>
              <p:cNvSpPr txBox="1">
                <a:spLocks noRot="1" noChangeAspect="1" noMove="1" noResize="1" noEditPoints="1" noAdjustHandles="1" noChangeArrowheads="1" noChangeShapeType="1" noTextEdit="1"/>
              </p:cNvSpPr>
              <p:nvPr/>
            </p:nvSpPr>
            <p:spPr>
              <a:xfrm>
                <a:off x="6500475" y="4984391"/>
                <a:ext cx="2241383" cy="646331"/>
              </a:xfrm>
              <a:prstGeom prst="rect">
                <a:avLst/>
              </a:prstGeom>
              <a:blipFill rotWithShape="1">
                <a:blip r:embed="rId4"/>
                <a:stretch>
                  <a:fillRect/>
                </a:stretch>
              </a:blipFill>
            </p:spPr>
            <p:txBody>
              <a:bodyPr/>
              <a:lstStyle/>
              <a:p>
                <a:r>
                  <a:rPr lang="en-CA">
                    <a:noFill/>
                  </a:rPr>
                  <a:t> </a:t>
                </a:r>
              </a:p>
            </p:txBody>
          </p:sp>
        </mc:Fallback>
      </mc:AlternateContent>
    </p:spTree>
    <p:extLst>
      <p:ext uri="{BB962C8B-B14F-4D97-AF65-F5344CB8AC3E}">
        <p14:creationId xmlns:p14="http://schemas.microsoft.com/office/powerpoint/2010/main" val="763384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Compound Interest – What is it?</a:t>
            </a:r>
          </a:p>
        </p:txBody>
      </p:sp>
      <p:sp>
        <p:nvSpPr>
          <p:cNvPr id="3" name="Content Placeholder 2"/>
          <p:cNvSpPr>
            <a:spLocks noGrp="1"/>
          </p:cNvSpPr>
          <p:nvPr>
            <p:ph idx="1"/>
          </p:nvPr>
        </p:nvSpPr>
        <p:spPr/>
        <p:txBody>
          <a:bodyPr>
            <a:normAutofit/>
          </a:bodyPr>
          <a:lstStyle/>
          <a:p>
            <a:r>
              <a:rPr lang="en-CA" dirty="0"/>
              <a:t>Interest in earlier periods earns interest in future periods</a:t>
            </a:r>
          </a:p>
          <a:p>
            <a:r>
              <a:rPr lang="en-CA" dirty="0"/>
              <a:t>Interest for a certain time period is computed using the original principal plus all the interest earned in prior periods</a:t>
            </a:r>
          </a:p>
          <a:p>
            <a:pPr lvl="1"/>
            <a:r>
              <a:rPr lang="en-CA" dirty="0"/>
              <a:t>Note that the interest for the first period is the same as computed using simple interest </a:t>
            </a:r>
          </a:p>
        </p:txBody>
      </p:sp>
    </p:spTree>
    <p:extLst>
      <p:ext uri="{BB962C8B-B14F-4D97-AF65-F5344CB8AC3E}">
        <p14:creationId xmlns:p14="http://schemas.microsoft.com/office/powerpoint/2010/main" val="2816478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Calculating Equivalent Values (payments)</a:t>
            </a:r>
            <a:endParaRPr lang="en-CA" dirty="0"/>
          </a:p>
        </p:txBody>
      </p:sp>
      <p:sp>
        <p:nvSpPr>
          <p:cNvPr id="5" name="Content Placeholder 4"/>
          <p:cNvSpPr>
            <a:spLocks noGrp="1"/>
          </p:cNvSpPr>
          <p:nvPr>
            <p:ph idx="1"/>
          </p:nvPr>
        </p:nvSpPr>
        <p:spPr/>
        <p:txBody>
          <a:bodyPr/>
          <a:lstStyle/>
          <a:p>
            <a:r>
              <a:rPr lang="en-CA" dirty="0"/>
              <a:t>From the graphic we can see that the equivalent payment at month six is calculated to be E</a:t>
            </a:r>
            <a:r>
              <a:rPr lang="en-CA" baseline="-25000" dirty="0"/>
              <a:t>1</a:t>
            </a:r>
            <a:r>
              <a:rPr lang="en-CA" dirty="0"/>
              <a:t>+E</a:t>
            </a:r>
            <a:r>
              <a:rPr lang="en-CA" baseline="-25000" dirty="0"/>
              <a:t>2</a:t>
            </a:r>
            <a:r>
              <a:rPr lang="en-CA" dirty="0"/>
              <a:t>+E</a:t>
            </a:r>
            <a:r>
              <a:rPr lang="en-CA" baseline="-25000" dirty="0"/>
              <a:t>3</a:t>
            </a:r>
            <a:r>
              <a:rPr lang="en-CA" dirty="0"/>
              <a:t>:</a:t>
            </a:r>
          </a:p>
          <a:p>
            <a:pPr marL="457200" lvl="1" indent="0">
              <a:buNone/>
            </a:pPr>
            <a:endParaRPr lang="en-CA" dirty="0"/>
          </a:p>
        </p:txBody>
      </p:sp>
      <p:graphicFrame>
        <p:nvGraphicFramePr>
          <p:cNvPr id="6" name="Table 5"/>
          <p:cNvGraphicFramePr>
            <a:graphicFrameLocks noGrp="1"/>
          </p:cNvGraphicFramePr>
          <p:nvPr/>
        </p:nvGraphicFramePr>
        <p:xfrm>
          <a:off x="1475656" y="3501008"/>
          <a:ext cx="6096000" cy="22250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70840">
                <a:tc gridSpan="2">
                  <a:txBody>
                    <a:bodyPr/>
                    <a:lstStyle/>
                    <a:p>
                      <a:r>
                        <a:rPr lang="en-CA" dirty="0"/>
                        <a:t>Summary </a:t>
                      </a:r>
                    </a:p>
                  </a:txBody>
                  <a:tcPr/>
                </a:tc>
                <a:tc hMerge="1">
                  <a:txBody>
                    <a:bodyPr/>
                    <a:lstStyle/>
                    <a:p>
                      <a:endParaRPr lang="en-CA" dirty="0"/>
                    </a:p>
                  </a:txBody>
                  <a:tcPr/>
                </a:tc>
                <a:extLst>
                  <a:ext uri="{0D108BD9-81ED-4DB2-BD59-A6C34878D82A}">
                    <a16:rowId xmlns:a16="http://schemas.microsoft.com/office/drawing/2014/main" val="10000"/>
                  </a:ext>
                </a:extLst>
              </a:tr>
              <a:tr h="370840">
                <a:tc>
                  <a:txBody>
                    <a:bodyPr/>
                    <a:lstStyle/>
                    <a:p>
                      <a:r>
                        <a:rPr lang="en-CA" dirty="0"/>
                        <a:t>Equivalent Payment</a:t>
                      </a:r>
                    </a:p>
                  </a:txBody>
                  <a:tcPr/>
                </a:tc>
                <a:tc>
                  <a:txBody>
                    <a:bodyPr/>
                    <a:lstStyle/>
                    <a:p>
                      <a:r>
                        <a:rPr lang="en-CA" dirty="0"/>
                        <a:t>Amount</a:t>
                      </a:r>
                    </a:p>
                  </a:txBody>
                  <a:tcPr/>
                </a:tc>
                <a:extLst>
                  <a:ext uri="{0D108BD9-81ED-4DB2-BD59-A6C34878D82A}">
                    <a16:rowId xmlns:a16="http://schemas.microsoft.com/office/drawing/2014/main" val="10001"/>
                  </a:ext>
                </a:extLst>
              </a:tr>
              <a:tr h="370840">
                <a:tc>
                  <a:txBody>
                    <a:bodyPr/>
                    <a:lstStyle/>
                    <a:p>
                      <a:r>
                        <a:rPr lang="en-CA" dirty="0"/>
                        <a:t>E</a:t>
                      </a:r>
                      <a:r>
                        <a:rPr lang="en-CA" baseline="-25000" dirty="0"/>
                        <a:t>1</a:t>
                      </a:r>
                    </a:p>
                  </a:txBody>
                  <a:tcPr/>
                </a:tc>
                <a:tc>
                  <a:txBody>
                    <a:bodyPr/>
                    <a:lstStyle/>
                    <a:p>
                      <a:r>
                        <a:rPr lang="en-CA" dirty="0"/>
                        <a:t>$546.84</a:t>
                      </a:r>
                    </a:p>
                  </a:txBody>
                  <a:tcPr/>
                </a:tc>
                <a:extLst>
                  <a:ext uri="{0D108BD9-81ED-4DB2-BD59-A6C34878D82A}">
                    <a16:rowId xmlns:a16="http://schemas.microsoft.com/office/drawing/2014/main" val="10002"/>
                  </a:ext>
                </a:extLst>
              </a:tr>
              <a:tr h="370840">
                <a:tc>
                  <a:txBody>
                    <a:bodyPr/>
                    <a:lstStyle/>
                    <a:p>
                      <a:r>
                        <a:rPr lang="en-CA" dirty="0"/>
                        <a:t>E</a:t>
                      </a:r>
                      <a:r>
                        <a:rPr lang="en-CA" baseline="-25000" dirty="0"/>
                        <a:t>2</a:t>
                      </a:r>
                    </a:p>
                  </a:txBody>
                  <a:tcPr/>
                </a:tc>
                <a:tc>
                  <a:txBody>
                    <a:bodyPr/>
                    <a:lstStyle/>
                    <a:p>
                      <a:r>
                        <a:rPr lang="en-CA" dirty="0"/>
                        <a:t>$1,61.52</a:t>
                      </a:r>
                    </a:p>
                  </a:txBody>
                  <a:tcPr/>
                </a:tc>
                <a:extLst>
                  <a:ext uri="{0D108BD9-81ED-4DB2-BD59-A6C34878D82A}">
                    <a16:rowId xmlns:a16="http://schemas.microsoft.com/office/drawing/2014/main" val="10003"/>
                  </a:ext>
                </a:extLst>
              </a:tr>
              <a:tr h="370840">
                <a:tc>
                  <a:txBody>
                    <a:bodyPr/>
                    <a:lstStyle/>
                    <a:p>
                      <a:r>
                        <a:rPr lang="en-CA" dirty="0"/>
                        <a:t>E</a:t>
                      </a:r>
                      <a:r>
                        <a:rPr lang="en-CA" baseline="-25000" dirty="0"/>
                        <a:t>3</a:t>
                      </a:r>
                    </a:p>
                  </a:txBody>
                  <a:tcPr/>
                </a:tc>
                <a:tc>
                  <a:txBody>
                    <a:bodyPr/>
                    <a:lstStyle/>
                    <a:p>
                      <a:r>
                        <a:rPr lang="en-CA" dirty="0"/>
                        <a:t>$1,828.68</a:t>
                      </a:r>
                    </a:p>
                  </a:txBody>
                  <a:tcPr/>
                </a:tc>
                <a:extLst>
                  <a:ext uri="{0D108BD9-81ED-4DB2-BD59-A6C34878D82A}">
                    <a16:rowId xmlns:a16="http://schemas.microsoft.com/office/drawing/2014/main" val="10004"/>
                  </a:ext>
                </a:extLst>
              </a:tr>
              <a:tr h="370840">
                <a:tc>
                  <a:txBody>
                    <a:bodyPr/>
                    <a:lstStyle/>
                    <a:p>
                      <a:r>
                        <a:rPr lang="en-CA" b="1" baseline="0" dirty="0">
                          <a:solidFill>
                            <a:srgbClr val="FF0000"/>
                          </a:solidFill>
                        </a:rPr>
                        <a:t>Total</a:t>
                      </a:r>
                    </a:p>
                  </a:txBody>
                  <a:tcPr/>
                </a:tc>
                <a:tc>
                  <a:txBody>
                    <a:bodyPr/>
                    <a:lstStyle/>
                    <a:p>
                      <a:r>
                        <a:rPr lang="en-CA" b="1" dirty="0">
                          <a:solidFill>
                            <a:srgbClr val="FF0000"/>
                          </a:solidFill>
                        </a:rPr>
                        <a:t>$3,437.04</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0421428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Two or More Equivalent </a:t>
            </a:r>
            <a:br>
              <a:rPr lang="en-CA" dirty="0"/>
            </a:br>
            <a:r>
              <a:rPr lang="en-CA" dirty="0"/>
              <a:t>Replacement Payments</a:t>
            </a:r>
          </a:p>
        </p:txBody>
      </p:sp>
      <p:sp>
        <p:nvSpPr>
          <p:cNvPr id="3" name="Content Placeholder 2"/>
          <p:cNvSpPr>
            <a:spLocks noGrp="1"/>
          </p:cNvSpPr>
          <p:nvPr>
            <p:ph idx="1"/>
          </p:nvPr>
        </p:nvSpPr>
        <p:spPr/>
        <p:txBody>
          <a:bodyPr>
            <a:normAutofit/>
          </a:bodyPr>
          <a:lstStyle/>
          <a:p>
            <a:r>
              <a:rPr lang="en-CA" dirty="0"/>
              <a:t>An equation of values matching the dated values of the original scheduled payments against the dated values of the proposed replacement payments on a selected focal date should be set up </a:t>
            </a:r>
          </a:p>
          <a:p>
            <a:pPr lvl="1"/>
            <a:r>
              <a:rPr lang="en-CA" dirty="0"/>
              <a:t>(the focal date is arbitrary)</a:t>
            </a:r>
          </a:p>
          <a:p>
            <a:r>
              <a:rPr lang="en-CA" dirty="0"/>
              <a:t>Equivalent value of original payment(s) at the focal date = Equivalent value of replacement payment(s) at the focal date</a:t>
            </a:r>
          </a:p>
        </p:txBody>
      </p:sp>
    </p:spTree>
    <p:extLst>
      <p:ext uri="{BB962C8B-B14F-4D97-AF65-F5344CB8AC3E}">
        <p14:creationId xmlns:p14="http://schemas.microsoft.com/office/powerpoint/2010/main" val="5367750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Two or More Equivalent </a:t>
            </a:r>
            <a:br>
              <a:rPr lang="en-CA" dirty="0"/>
            </a:br>
            <a:r>
              <a:rPr lang="en-CA" dirty="0"/>
              <a:t>Replacement Payment</a:t>
            </a:r>
          </a:p>
        </p:txBody>
      </p:sp>
      <p:sp>
        <p:nvSpPr>
          <p:cNvPr id="3" name="Content Placeholder 2"/>
          <p:cNvSpPr>
            <a:spLocks noGrp="1"/>
          </p:cNvSpPr>
          <p:nvPr>
            <p:ph idx="1"/>
          </p:nvPr>
        </p:nvSpPr>
        <p:spPr/>
        <p:txBody>
          <a:bodyPr>
            <a:normAutofit/>
          </a:bodyPr>
          <a:lstStyle/>
          <a:p>
            <a:r>
              <a:rPr lang="en-CA" dirty="0"/>
              <a:t>Joe is due to make a payment of $2,500 now. Instead, he has negotiated to make two equal payments one year and two years from now. Determine the size of the equal payments if money is worth 7.5% compounded quarterly.</a:t>
            </a:r>
          </a:p>
          <a:p>
            <a:pPr lvl="1"/>
            <a:r>
              <a:rPr lang="en-CA" dirty="0"/>
              <a:t>The focal date can be arbitrary but it should be chosen to reduce the number and complexity of the calculation</a:t>
            </a:r>
          </a:p>
          <a:p>
            <a:pPr lvl="1"/>
            <a:r>
              <a:rPr lang="en-CA" dirty="0"/>
              <a:t>Choose </a:t>
            </a:r>
            <a:r>
              <a:rPr lang="en-CA" dirty="0">
                <a:solidFill>
                  <a:srgbClr val="FF0000"/>
                </a:solidFill>
              </a:rPr>
              <a:t>today </a:t>
            </a:r>
            <a:r>
              <a:rPr lang="en-CA" dirty="0"/>
              <a:t>as the focal date for convenience</a:t>
            </a:r>
          </a:p>
        </p:txBody>
      </p:sp>
    </p:spTree>
    <p:extLst>
      <p:ext uri="{BB962C8B-B14F-4D97-AF65-F5344CB8AC3E}">
        <p14:creationId xmlns:p14="http://schemas.microsoft.com/office/powerpoint/2010/main" val="34583540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CA" dirty="0"/>
              <a:t>Two or More Equivalent </a:t>
            </a:r>
            <a:br>
              <a:rPr lang="en-CA" dirty="0"/>
            </a:br>
            <a:r>
              <a:rPr lang="en-CA" dirty="0"/>
              <a:t>Replacement Payment</a:t>
            </a:r>
          </a:p>
        </p:txBody>
      </p:sp>
      <p:cxnSp>
        <p:nvCxnSpPr>
          <p:cNvPr id="8" name="Straight Connector 7"/>
          <p:cNvCxnSpPr/>
          <p:nvPr/>
        </p:nvCxnSpPr>
        <p:spPr>
          <a:xfrm>
            <a:off x="971598" y="3207832"/>
            <a:ext cx="7200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571998" y="2919800"/>
            <a:ext cx="0"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8172398" y="2919800"/>
            <a:ext cx="0"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971598" y="2919800"/>
            <a:ext cx="0" cy="3456384"/>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67542" y="2305127"/>
            <a:ext cx="1383199" cy="646331"/>
          </a:xfrm>
          <a:prstGeom prst="rect">
            <a:avLst/>
          </a:prstGeom>
          <a:noFill/>
        </p:spPr>
        <p:txBody>
          <a:bodyPr wrap="none" rtlCol="0">
            <a:spAutoFit/>
          </a:bodyPr>
          <a:lstStyle/>
          <a:p>
            <a:r>
              <a:rPr lang="en-CA" b="1" dirty="0"/>
              <a:t>$2,500</a:t>
            </a:r>
          </a:p>
          <a:p>
            <a:r>
              <a:rPr lang="en-CA" b="1" dirty="0"/>
              <a:t>Today = now</a:t>
            </a:r>
          </a:p>
        </p:txBody>
      </p:sp>
      <p:sp>
        <p:nvSpPr>
          <p:cNvPr id="16" name="TextBox 15"/>
          <p:cNvSpPr txBox="1"/>
          <p:nvPr/>
        </p:nvSpPr>
        <p:spPr>
          <a:xfrm>
            <a:off x="4283965" y="2305127"/>
            <a:ext cx="815031" cy="646331"/>
          </a:xfrm>
          <a:prstGeom prst="rect">
            <a:avLst/>
          </a:prstGeom>
          <a:noFill/>
        </p:spPr>
        <p:txBody>
          <a:bodyPr wrap="none" rtlCol="0">
            <a:spAutoFit/>
          </a:bodyPr>
          <a:lstStyle/>
          <a:p>
            <a:r>
              <a:rPr lang="en-CA" dirty="0">
                <a:solidFill>
                  <a:srgbClr val="FF0000"/>
                </a:solidFill>
              </a:rPr>
              <a:t>x</a:t>
            </a:r>
          </a:p>
          <a:p>
            <a:r>
              <a:rPr lang="en-CA" dirty="0">
                <a:solidFill>
                  <a:srgbClr val="FF0000"/>
                </a:solidFill>
              </a:rPr>
              <a:t>1 year </a:t>
            </a:r>
          </a:p>
        </p:txBody>
      </p:sp>
      <p:sp>
        <p:nvSpPr>
          <p:cNvPr id="17" name="TextBox 16"/>
          <p:cNvSpPr txBox="1"/>
          <p:nvPr/>
        </p:nvSpPr>
        <p:spPr>
          <a:xfrm>
            <a:off x="8058536" y="2272862"/>
            <a:ext cx="847924" cy="646331"/>
          </a:xfrm>
          <a:prstGeom prst="rect">
            <a:avLst/>
          </a:prstGeom>
          <a:noFill/>
        </p:spPr>
        <p:txBody>
          <a:bodyPr wrap="none" rtlCol="0">
            <a:spAutoFit/>
          </a:bodyPr>
          <a:lstStyle/>
          <a:p>
            <a:r>
              <a:rPr lang="en-CA" dirty="0">
                <a:solidFill>
                  <a:srgbClr val="FF0000"/>
                </a:solidFill>
              </a:rPr>
              <a:t>x</a:t>
            </a:r>
          </a:p>
          <a:p>
            <a:r>
              <a:rPr lang="en-CA" dirty="0">
                <a:solidFill>
                  <a:srgbClr val="FF0000"/>
                </a:solidFill>
              </a:rPr>
              <a:t>2 years</a:t>
            </a:r>
          </a:p>
        </p:txBody>
      </p:sp>
      <p:sp>
        <p:nvSpPr>
          <p:cNvPr id="19" name="TextBox 18"/>
          <p:cNvSpPr txBox="1"/>
          <p:nvPr/>
        </p:nvSpPr>
        <p:spPr>
          <a:xfrm rot="16200000">
            <a:off x="216135" y="4746091"/>
            <a:ext cx="1141595" cy="369332"/>
          </a:xfrm>
          <a:prstGeom prst="rect">
            <a:avLst/>
          </a:prstGeom>
          <a:noFill/>
        </p:spPr>
        <p:txBody>
          <a:bodyPr wrap="none" rtlCol="0">
            <a:spAutoFit/>
          </a:bodyPr>
          <a:lstStyle/>
          <a:p>
            <a:r>
              <a:rPr lang="en-CA" dirty="0">
                <a:solidFill>
                  <a:srgbClr val="FF0000"/>
                </a:solidFill>
              </a:rPr>
              <a:t>Focal date</a:t>
            </a:r>
          </a:p>
        </p:txBody>
      </p:sp>
      <p:cxnSp>
        <p:nvCxnSpPr>
          <p:cNvPr id="21" name="Elbow Connector 20"/>
          <p:cNvCxnSpPr/>
          <p:nvPr/>
        </p:nvCxnSpPr>
        <p:spPr>
          <a:xfrm rot="10800000" flipV="1">
            <a:off x="971600" y="3495864"/>
            <a:ext cx="3600399" cy="1296144"/>
          </a:xfrm>
          <a:prstGeom prst="bentConnector3">
            <a:avLst>
              <a:gd name="adj1" fmla="val 1514"/>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Elbow Connector 27"/>
          <p:cNvCxnSpPr/>
          <p:nvPr/>
        </p:nvCxnSpPr>
        <p:spPr>
          <a:xfrm rot="10800000" flipV="1">
            <a:off x="971600" y="3495864"/>
            <a:ext cx="7200799" cy="2448272"/>
          </a:xfrm>
          <a:prstGeom prst="bentConnector3">
            <a:avLst>
              <a:gd name="adj1" fmla="val 360"/>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280295" y="1690497"/>
            <a:ext cx="3758465" cy="369332"/>
          </a:xfrm>
          <a:prstGeom prst="rect">
            <a:avLst/>
          </a:prstGeom>
          <a:noFill/>
        </p:spPr>
        <p:txBody>
          <a:bodyPr wrap="none" rtlCol="0">
            <a:spAutoFit/>
          </a:bodyPr>
          <a:lstStyle/>
          <a:p>
            <a:r>
              <a:rPr lang="en-CA" dirty="0" err="1"/>
              <a:t>i</a:t>
            </a:r>
            <a:r>
              <a:rPr lang="en-CA" dirty="0"/>
              <a:t>=7.5%/4=1.875% per period (quarter)</a:t>
            </a:r>
          </a:p>
        </p:txBody>
      </p:sp>
      <p:sp>
        <p:nvSpPr>
          <p:cNvPr id="31" name="TextBox 30"/>
          <p:cNvSpPr txBox="1"/>
          <p:nvPr/>
        </p:nvSpPr>
        <p:spPr>
          <a:xfrm>
            <a:off x="2483768" y="4384773"/>
            <a:ext cx="1850186" cy="369332"/>
          </a:xfrm>
          <a:prstGeom prst="rect">
            <a:avLst/>
          </a:prstGeom>
          <a:noFill/>
        </p:spPr>
        <p:txBody>
          <a:bodyPr wrap="none" rtlCol="0">
            <a:spAutoFit/>
          </a:bodyPr>
          <a:lstStyle/>
          <a:p>
            <a:r>
              <a:rPr lang="en-CA" dirty="0"/>
              <a:t>n=1 x 4=4 periods</a:t>
            </a:r>
          </a:p>
        </p:txBody>
      </p:sp>
      <p:sp>
        <p:nvSpPr>
          <p:cNvPr id="32" name="TextBox 31"/>
          <p:cNvSpPr txBox="1"/>
          <p:nvPr/>
        </p:nvSpPr>
        <p:spPr>
          <a:xfrm>
            <a:off x="6102551" y="5524981"/>
            <a:ext cx="1955985" cy="369332"/>
          </a:xfrm>
          <a:prstGeom prst="rect">
            <a:avLst/>
          </a:prstGeom>
          <a:noFill/>
        </p:spPr>
        <p:txBody>
          <a:bodyPr wrap="none" rtlCol="0">
            <a:spAutoFit/>
          </a:bodyPr>
          <a:lstStyle/>
          <a:p>
            <a:r>
              <a:rPr lang="en-CA" dirty="0"/>
              <a:t>n=2 x 4 = 8 periods</a:t>
            </a:r>
          </a:p>
        </p:txBody>
      </p:sp>
      <p:sp>
        <p:nvSpPr>
          <p:cNvPr id="34" name="TextBox 33"/>
          <p:cNvSpPr txBox="1"/>
          <p:nvPr/>
        </p:nvSpPr>
        <p:spPr>
          <a:xfrm>
            <a:off x="1159141" y="5709647"/>
            <a:ext cx="375424" cy="369332"/>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none" rtlCol="0">
            <a:spAutoFit/>
          </a:bodyPr>
          <a:lstStyle/>
          <a:p>
            <a:r>
              <a:rPr lang="en-CA" dirty="0"/>
              <a:t>E</a:t>
            </a:r>
            <a:r>
              <a:rPr lang="en-CA" baseline="-25000" dirty="0"/>
              <a:t>2</a:t>
            </a:r>
          </a:p>
        </p:txBody>
      </p:sp>
      <p:sp>
        <p:nvSpPr>
          <p:cNvPr id="35" name="TextBox 34"/>
          <p:cNvSpPr txBox="1"/>
          <p:nvPr/>
        </p:nvSpPr>
        <p:spPr>
          <a:xfrm>
            <a:off x="1159141" y="4574579"/>
            <a:ext cx="375424" cy="369332"/>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none" rtlCol="0">
            <a:spAutoFit/>
          </a:bodyPr>
          <a:lstStyle/>
          <a:p>
            <a:r>
              <a:rPr lang="en-CA" dirty="0"/>
              <a:t>E</a:t>
            </a:r>
            <a:r>
              <a:rPr lang="en-CA" baseline="-25000" dirty="0"/>
              <a:t>1</a:t>
            </a:r>
          </a:p>
        </p:txBody>
      </p:sp>
      <mc:AlternateContent xmlns:mc="http://schemas.openxmlformats.org/markup-compatibility/2006" xmlns:a14="http://schemas.microsoft.com/office/drawing/2010/main">
        <mc:Choice Requires="a14">
          <p:sp>
            <p:nvSpPr>
              <p:cNvPr id="36" name="TextBox 35"/>
              <p:cNvSpPr txBox="1"/>
              <p:nvPr/>
            </p:nvSpPr>
            <p:spPr>
              <a:xfrm>
                <a:off x="1849672" y="4770146"/>
                <a:ext cx="398339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CA" b="0" i="1" smtClean="0">
                          <a:latin typeface="Cambria Math"/>
                        </a:rPr>
                        <m:t>𝑃𝑉</m:t>
                      </m:r>
                      <m:r>
                        <a:rPr lang="en-CA" b="0" i="1" smtClean="0">
                          <a:latin typeface="Cambria Math"/>
                        </a:rPr>
                        <m:t>=</m:t>
                      </m:r>
                      <m:r>
                        <a:rPr lang="en-CA" b="0" i="1" smtClean="0">
                          <a:latin typeface="Cambria Math"/>
                        </a:rPr>
                        <m:t>𝑥</m:t>
                      </m:r>
                      <m:sSup>
                        <m:sSupPr>
                          <m:ctrlPr>
                            <a:rPr lang="en-CA" b="0" i="1" smtClean="0">
                              <a:latin typeface="Cambria Math" panose="02040503050406030204" pitchFamily="18" charset="0"/>
                            </a:rPr>
                          </m:ctrlPr>
                        </m:sSupPr>
                        <m:e>
                          <m:d>
                            <m:dPr>
                              <m:ctrlPr>
                                <a:rPr lang="en-CA" b="0" i="1" smtClean="0">
                                  <a:latin typeface="Cambria Math" panose="02040503050406030204" pitchFamily="18" charset="0"/>
                                </a:rPr>
                              </m:ctrlPr>
                            </m:dPr>
                            <m:e>
                              <m:r>
                                <a:rPr lang="en-CA" b="0" i="1" smtClean="0">
                                  <a:latin typeface="Cambria Math"/>
                                </a:rPr>
                                <m:t>1+0.01875</m:t>
                              </m:r>
                            </m:e>
                          </m:d>
                        </m:e>
                        <m:sup>
                          <m:r>
                            <a:rPr lang="en-CA" b="0" i="1" smtClean="0">
                              <a:latin typeface="Cambria Math"/>
                            </a:rPr>
                            <m:t>−4</m:t>
                          </m:r>
                        </m:sup>
                      </m:sSup>
                      <m:r>
                        <a:rPr lang="en-CA" b="0" i="1" smtClean="0">
                          <a:latin typeface="Cambria Math"/>
                        </a:rPr>
                        <m:t>=0.928389</m:t>
                      </m:r>
                      <m:r>
                        <a:rPr lang="en-CA" b="0" i="1" smtClean="0">
                          <a:latin typeface="Cambria Math"/>
                        </a:rPr>
                        <m:t>𝑥</m:t>
                      </m:r>
                    </m:oMath>
                  </m:oMathPara>
                </a14:m>
                <a:endParaRPr lang="en-CA" dirty="0"/>
              </a:p>
            </p:txBody>
          </p:sp>
        </mc:Choice>
        <mc:Fallback xmlns="">
          <p:sp>
            <p:nvSpPr>
              <p:cNvPr id="36" name="TextBox 35"/>
              <p:cNvSpPr txBox="1">
                <a:spLocks noRot="1" noChangeAspect="1" noMove="1" noResize="1" noEditPoints="1" noAdjustHandles="1" noChangeArrowheads="1" noChangeShapeType="1" noTextEdit="1"/>
              </p:cNvSpPr>
              <p:nvPr/>
            </p:nvSpPr>
            <p:spPr>
              <a:xfrm>
                <a:off x="1849672" y="4770146"/>
                <a:ext cx="3983398" cy="369332"/>
              </a:xfrm>
              <a:prstGeom prst="rect">
                <a:avLst/>
              </a:prstGeom>
              <a:blipFill rotWithShape="1">
                <a:blip r:embed="rId2"/>
                <a:stretch>
                  <a:fillRect/>
                </a:stretch>
              </a:blipFill>
            </p:spPr>
            <p:txBody>
              <a:bodyPr/>
              <a:lstStyle/>
              <a:p>
                <a:r>
                  <a:rPr lang="en-CA">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3725441" y="5947817"/>
                <a:ext cx="4368119"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CA" b="0" i="1" smtClean="0">
                          <a:latin typeface="Cambria Math"/>
                        </a:rPr>
                        <m:t>𝑃𝑉</m:t>
                      </m:r>
                      <m:r>
                        <a:rPr lang="en-CA" b="0" i="1" smtClean="0">
                          <a:latin typeface="Cambria Math"/>
                        </a:rPr>
                        <m:t>=</m:t>
                      </m:r>
                      <m:r>
                        <a:rPr lang="en-CA" b="0" i="1" smtClean="0">
                          <a:latin typeface="Cambria Math"/>
                        </a:rPr>
                        <m:t>𝑥</m:t>
                      </m:r>
                      <m:sSup>
                        <m:sSupPr>
                          <m:ctrlPr>
                            <a:rPr lang="en-CA" b="0" i="1" smtClean="0">
                              <a:latin typeface="Cambria Math" panose="02040503050406030204" pitchFamily="18" charset="0"/>
                            </a:rPr>
                          </m:ctrlPr>
                        </m:sSupPr>
                        <m:e>
                          <m:d>
                            <m:dPr>
                              <m:ctrlPr>
                                <a:rPr lang="en-CA" b="0" i="1" smtClean="0">
                                  <a:latin typeface="Cambria Math" panose="02040503050406030204" pitchFamily="18" charset="0"/>
                                </a:rPr>
                              </m:ctrlPr>
                            </m:dPr>
                            <m:e>
                              <m:r>
                                <a:rPr lang="en-CA" b="0" i="1" smtClean="0">
                                  <a:latin typeface="Cambria Math"/>
                                </a:rPr>
                                <m:t>1+0.01875</m:t>
                              </m:r>
                            </m:e>
                          </m:d>
                        </m:e>
                        <m:sup>
                          <m:r>
                            <a:rPr lang="en-CA" b="0" i="1" smtClean="0">
                              <a:latin typeface="Cambria Math"/>
                            </a:rPr>
                            <m:t>−8</m:t>
                          </m:r>
                        </m:sup>
                      </m:sSup>
                      <m:r>
                        <a:rPr lang="en-CA" b="0" i="1" smtClean="0">
                          <a:latin typeface="Cambria Math"/>
                        </a:rPr>
                        <m:t>=0.861904258</m:t>
                      </m:r>
                      <m:r>
                        <a:rPr lang="en-CA" b="0" i="1" smtClean="0">
                          <a:latin typeface="Cambria Math"/>
                        </a:rPr>
                        <m:t>𝑥</m:t>
                      </m:r>
                    </m:oMath>
                  </m:oMathPara>
                </a14:m>
                <a:endParaRPr lang="en-CA" dirty="0"/>
              </a:p>
            </p:txBody>
          </p:sp>
        </mc:Choice>
        <mc:Fallback xmlns="">
          <p:sp>
            <p:nvSpPr>
              <p:cNvPr id="37" name="TextBox 36"/>
              <p:cNvSpPr txBox="1">
                <a:spLocks noRot="1" noChangeAspect="1" noMove="1" noResize="1" noEditPoints="1" noAdjustHandles="1" noChangeArrowheads="1" noChangeShapeType="1" noTextEdit="1"/>
              </p:cNvSpPr>
              <p:nvPr/>
            </p:nvSpPr>
            <p:spPr>
              <a:xfrm>
                <a:off x="3725441" y="5947817"/>
                <a:ext cx="4368119" cy="369332"/>
              </a:xfrm>
              <a:prstGeom prst="rect">
                <a:avLst/>
              </a:prstGeom>
              <a:blipFill rotWithShape="1">
                <a:blip r:embed="rId3"/>
                <a:stretch>
                  <a:fillRect/>
                </a:stretch>
              </a:blipFill>
            </p:spPr>
            <p:txBody>
              <a:bodyPr/>
              <a:lstStyle/>
              <a:p>
                <a:r>
                  <a:rPr lang="en-CA">
                    <a:noFill/>
                  </a:rPr>
                  <a:t> </a:t>
                </a:r>
              </a:p>
            </p:txBody>
          </p:sp>
        </mc:Fallback>
      </mc:AlternateContent>
      <p:sp>
        <p:nvSpPr>
          <p:cNvPr id="38" name="TextBox 37"/>
          <p:cNvSpPr txBox="1"/>
          <p:nvPr/>
        </p:nvSpPr>
        <p:spPr>
          <a:xfrm>
            <a:off x="4495422" y="1690497"/>
            <a:ext cx="4464364" cy="646331"/>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none" rtlCol="0">
            <a:spAutoFit/>
          </a:bodyPr>
          <a:lstStyle/>
          <a:p>
            <a:r>
              <a:rPr lang="en-CA" dirty="0"/>
              <a:t>We call the unknown replacement payments</a:t>
            </a:r>
          </a:p>
          <a:p>
            <a:r>
              <a:rPr lang="en-CA" dirty="0"/>
              <a:t>both ‘x’ as they are equivalent  </a:t>
            </a:r>
          </a:p>
        </p:txBody>
      </p:sp>
    </p:spTree>
    <p:extLst>
      <p:ext uri="{BB962C8B-B14F-4D97-AF65-F5344CB8AC3E}">
        <p14:creationId xmlns:p14="http://schemas.microsoft.com/office/powerpoint/2010/main" val="42050768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Two or More Equivalent </a:t>
            </a:r>
            <a:br>
              <a:rPr lang="en-CA" dirty="0"/>
            </a:br>
            <a:r>
              <a:rPr lang="en-CA" dirty="0"/>
              <a:t>Replacement Payments</a:t>
            </a:r>
          </a:p>
        </p:txBody>
      </p:sp>
      <p:sp>
        <p:nvSpPr>
          <p:cNvPr id="5" name="Content Placeholder 4"/>
          <p:cNvSpPr>
            <a:spLocks noGrp="1"/>
          </p:cNvSpPr>
          <p:nvPr>
            <p:ph idx="1"/>
          </p:nvPr>
        </p:nvSpPr>
        <p:spPr/>
        <p:txBody>
          <a:bodyPr>
            <a:normAutofit/>
          </a:bodyPr>
          <a:lstStyle/>
          <a:p>
            <a:r>
              <a:rPr lang="en-CA" dirty="0"/>
              <a:t>From the graphic we can see that the equivalent payment at the focal date is calculated to be E</a:t>
            </a:r>
            <a:r>
              <a:rPr lang="en-CA" baseline="-25000" dirty="0"/>
              <a:t>1</a:t>
            </a:r>
            <a:r>
              <a:rPr lang="en-CA" dirty="0"/>
              <a:t>+E</a:t>
            </a:r>
            <a:r>
              <a:rPr lang="en-CA" baseline="-25000" dirty="0"/>
              <a:t>2</a:t>
            </a:r>
            <a:r>
              <a:rPr lang="en-CA" dirty="0"/>
              <a:t>=1.790292x</a:t>
            </a:r>
          </a:p>
          <a:p>
            <a:endParaRPr lang="en-CA" dirty="0"/>
          </a:p>
          <a:p>
            <a:endParaRPr lang="en-CA" dirty="0"/>
          </a:p>
          <a:p>
            <a:endParaRPr lang="en-CA" dirty="0"/>
          </a:p>
          <a:p>
            <a:r>
              <a:rPr lang="en-CA" dirty="0"/>
              <a:t>1.790292x = 2,500</a:t>
            </a:r>
          </a:p>
          <a:p>
            <a:r>
              <a:rPr lang="en-CA" dirty="0"/>
              <a:t>x=$1,396.42 is the size of each replacement payment</a:t>
            </a:r>
          </a:p>
          <a:p>
            <a:endParaRPr lang="en-CA" dirty="0"/>
          </a:p>
        </p:txBody>
      </p:sp>
      <p:graphicFrame>
        <p:nvGraphicFramePr>
          <p:cNvPr id="6" name="Table 5"/>
          <p:cNvGraphicFramePr>
            <a:graphicFrameLocks noGrp="1"/>
          </p:cNvGraphicFramePr>
          <p:nvPr>
            <p:extLst>
              <p:ext uri="{D42A27DB-BD31-4B8C-83A1-F6EECF244321}">
                <p14:modId xmlns:p14="http://schemas.microsoft.com/office/powerpoint/2010/main" val="727281393"/>
              </p:ext>
            </p:extLst>
          </p:nvPr>
        </p:nvGraphicFramePr>
        <p:xfrm>
          <a:off x="1912846" y="3079330"/>
          <a:ext cx="6096000" cy="14630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60040">
                <a:tc>
                  <a:txBody>
                    <a:bodyPr/>
                    <a:lstStyle/>
                    <a:p>
                      <a:endParaRPr lang="en-CA" dirty="0"/>
                    </a:p>
                  </a:txBody>
                  <a:tcPr/>
                </a:tc>
                <a:tc>
                  <a:txBody>
                    <a:bodyPr/>
                    <a:lstStyle/>
                    <a:p>
                      <a:r>
                        <a:rPr lang="en-CA" dirty="0"/>
                        <a:t>Replacement payments</a:t>
                      </a:r>
                    </a:p>
                  </a:txBody>
                  <a:tcPr/>
                </a:tc>
                <a:extLst>
                  <a:ext uri="{0D108BD9-81ED-4DB2-BD59-A6C34878D82A}">
                    <a16:rowId xmlns:a16="http://schemas.microsoft.com/office/drawing/2014/main" val="10000"/>
                  </a:ext>
                </a:extLst>
              </a:tr>
              <a:tr h="360040">
                <a:tc>
                  <a:txBody>
                    <a:bodyPr/>
                    <a:lstStyle/>
                    <a:p>
                      <a:r>
                        <a:rPr lang="en-CA" dirty="0"/>
                        <a:t>E1</a:t>
                      </a:r>
                    </a:p>
                  </a:txBody>
                  <a:tcPr/>
                </a:tc>
                <a:tc>
                  <a:txBody>
                    <a:bodyPr/>
                    <a:lstStyle/>
                    <a:p>
                      <a:r>
                        <a:rPr lang="en-CA" dirty="0"/>
                        <a:t>0.928388x</a:t>
                      </a:r>
                    </a:p>
                  </a:txBody>
                  <a:tcPr/>
                </a:tc>
                <a:extLst>
                  <a:ext uri="{0D108BD9-81ED-4DB2-BD59-A6C34878D82A}">
                    <a16:rowId xmlns:a16="http://schemas.microsoft.com/office/drawing/2014/main" val="10001"/>
                  </a:ext>
                </a:extLst>
              </a:tr>
              <a:tr h="360040">
                <a:tc>
                  <a:txBody>
                    <a:bodyPr/>
                    <a:lstStyle/>
                    <a:p>
                      <a:r>
                        <a:rPr lang="en-CA" dirty="0"/>
                        <a:t>E2</a:t>
                      </a:r>
                    </a:p>
                  </a:txBody>
                  <a:tcPr/>
                </a:tc>
                <a:tc>
                  <a:txBody>
                    <a:bodyPr/>
                    <a:lstStyle/>
                    <a:p>
                      <a:r>
                        <a:rPr lang="en-CA" dirty="0"/>
                        <a:t>0.861904x</a:t>
                      </a:r>
                    </a:p>
                  </a:txBody>
                  <a:tcPr/>
                </a:tc>
                <a:extLst>
                  <a:ext uri="{0D108BD9-81ED-4DB2-BD59-A6C34878D82A}">
                    <a16:rowId xmlns:a16="http://schemas.microsoft.com/office/drawing/2014/main" val="10002"/>
                  </a:ext>
                </a:extLst>
              </a:tr>
              <a:tr h="360040">
                <a:tc>
                  <a:txBody>
                    <a:bodyPr/>
                    <a:lstStyle/>
                    <a:p>
                      <a:r>
                        <a:rPr lang="en-CA" b="1" dirty="0">
                          <a:solidFill>
                            <a:srgbClr val="FF0000"/>
                          </a:solidFill>
                        </a:rPr>
                        <a:t>Total</a:t>
                      </a:r>
                    </a:p>
                  </a:txBody>
                  <a:tcPr/>
                </a:tc>
                <a:tc>
                  <a:txBody>
                    <a:bodyPr/>
                    <a:lstStyle/>
                    <a:p>
                      <a:r>
                        <a:rPr lang="en-CA" b="1" dirty="0">
                          <a:solidFill>
                            <a:srgbClr val="FF0000"/>
                          </a:solidFill>
                        </a:rPr>
                        <a:t>1.790292x</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8300404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Equivalent Payment Questions</a:t>
            </a:r>
          </a:p>
        </p:txBody>
      </p:sp>
      <p:sp>
        <p:nvSpPr>
          <p:cNvPr id="3" name="Content Placeholder 2"/>
          <p:cNvSpPr>
            <a:spLocks noGrp="1"/>
          </p:cNvSpPr>
          <p:nvPr>
            <p:ph idx="1"/>
          </p:nvPr>
        </p:nvSpPr>
        <p:spPr/>
        <p:txBody>
          <a:bodyPr/>
          <a:lstStyle/>
          <a:p>
            <a:r>
              <a:rPr lang="en-CA" dirty="0"/>
              <a:t>Q1.  Scheduled payments of $800 due one year ago and $1000 due six months ago are to be replaced by a payment of $400 now, a second payment of $1000 nine months from now, and a final payment 18 months from now.  What is the size of the final payment if interest is 10.8% compounded quarterly?</a:t>
            </a:r>
          </a:p>
        </p:txBody>
      </p:sp>
    </p:spTree>
    <p:extLst>
      <p:ext uri="{BB962C8B-B14F-4D97-AF65-F5344CB8AC3E}">
        <p14:creationId xmlns:p14="http://schemas.microsoft.com/office/powerpoint/2010/main" val="11598593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More Questions</a:t>
            </a:r>
          </a:p>
        </p:txBody>
      </p:sp>
      <p:sp>
        <p:nvSpPr>
          <p:cNvPr id="3" name="Content Placeholder 2"/>
          <p:cNvSpPr>
            <a:spLocks noGrp="1"/>
          </p:cNvSpPr>
          <p:nvPr>
            <p:ph idx="1"/>
          </p:nvPr>
        </p:nvSpPr>
        <p:spPr/>
        <p:txBody>
          <a:bodyPr>
            <a:normAutofit/>
          </a:bodyPr>
          <a:lstStyle/>
          <a:p>
            <a:r>
              <a:rPr lang="en-CA" dirty="0"/>
              <a:t>Q2.  A loan of $15000 borrowed today is to be repaid in three equal installments due in one year, three years, and five years, respectively.  What is the size of the equal installments if money is worth 6.2% compounded monthly?</a:t>
            </a:r>
          </a:p>
        </p:txBody>
      </p:sp>
    </p:spTree>
    <p:extLst>
      <p:ext uri="{BB962C8B-B14F-4D97-AF65-F5344CB8AC3E}">
        <p14:creationId xmlns:p14="http://schemas.microsoft.com/office/powerpoint/2010/main" val="21954777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More Questions</a:t>
            </a:r>
          </a:p>
        </p:txBody>
      </p:sp>
      <p:sp>
        <p:nvSpPr>
          <p:cNvPr id="3" name="Content Placeholder 2"/>
          <p:cNvSpPr>
            <a:spLocks noGrp="1"/>
          </p:cNvSpPr>
          <p:nvPr>
            <p:ph idx="1"/>
          </p:nvPr>
        </p:nvSpPr>
        <p:spPr/>
        <p:txBody>
          <a:bodyPr/>
          <a:lstStyle/>
          <a:p>
            <a:r>
              <a:rPr lang="en-CA" dirty="0"/>
              <a:t>Q3.  A payment of $500 is due in six months. Interest is compounded quarterly at 4% the first six months and is compounded at 6% monthly thereafter.  A second payment of $800 is due in 18 months.  These two payments are to be replaced by a single payment nine months from now.  Determine the size of the replacement payment nine months from today if the focal date is nine months from now. </a:t>
            </a:r>
          </a:p>
        </p:txBody>
      </p:sp>
    </p:spTree>
    <p:extLst>
      <p:ext uri="{BB962C8B-B14F-4D97-AF65-F5344CB8AC3E}">
        <p14:creationId xmlns:p14="http://schemas.microsoft.com/office/powerpoint/2010/main" val="25001465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Summary</a:t>
            </a:r>
          </a:p>
        </p:txBody>
      </p:sp>
      <p:sp>
        <p:nvSpPr>
          <p:cNvPr id="3" name="Content Placeholder 2"/>
          <p:cNvSpPr>
            <a:spLocks noGrp="1"/>
          </p:cNvSpPr>
          <p:nvPr>
            <p:ph idx="1"/>
          </p:nvPr>
        </p:nvSpPr>
        <p:spPr/>
        <p:txBody>
          <a:bodyPr>
            <a:normAutofit/>
          </a:bodyPr>
          <a:lstStyle/>
          <a:p>
            <a:r>
              <a:rPr lang="en-US" dirty="0"/>
              <a:t>With compound interest, earned interest is added to the principal and thus “interest is earned on interest” resulting in exponential growth</a:t>
            </a:r>
          </a:p>
          <a:p>
            <a:r>
              <a:rPr lang="en-US" dirty="0"/>
              <a:t>The Future Value (maturity value) of an investment using compound interest can be expressed by the formula  FV = PV(1+i)</a:t>
            </a:r>
            <a:r>
              <a:rPr lang="en-US" baseline="30000" dirty="0"/>
              <a:t>n</a:t>
            </a:r>
          </a:p>
          <a:p>
            <a:r>
              <a:rPr lang="en-US" dirty="0"/>
              <a:t>The Present Value (discount) of an investment using compound interest can be expressed by the formula  PV = FV(1+i)</a:t>
            </a:r>
            <a:r>
              <a:rPr lang="en-US" baseline="30000" dirty="0"/>
              <a:t>-n</a:t>
            </a:r>
          </a:p>
          <a:p>
            <a:pPr marL="0" indent="0">
              <a:buNone/>
            </a:pPr>
            <a:endParaRPr lang="en-US" baseline="30000" dirty="0"/>
          </a:p>
          <a:p>
            <a:endParaRPr lang="en-CA" dirty="0"/>
          </a:p>
        </p:txBody>
      </p:sp>
    </p:spTree>
    <p:extLst>
      <p:ext uri="{BB962C8B-B14F-4D97-AF65-F5344CB8AC3E}">
        <p14:creationId xmlns:p14="http://schemas.microsoft.com/office/powerpoint/2010/main" val="29688177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Summary</a:t>
            </a:r>
          </a:p>
        </p:txBody>
      </p:sp>
      <p:sp>
        <p:nvSpPr>
          <p:cNvPr id="3" name="Content Placeholder 2"/>
          <p:cNvSpPr>
            <a:spLocks noGrp="1"/>
          </p:cNvSpPr>
          <p:nvPr>
            <p:ph idx="1"/>
          </p:nvPr>
        </p:nvSpPr>
        <p:spPr/>
        <p:txBody>
          <a:bodyPr/>
          <a:lstStyle/>
          <a:p>
            <a:r>
              <a:rPr lang="en-CA" dirty="0"/>
              <a:t>The discounting of promissory notes involves discounting (PV) using the period from the maturity date back to the discount date</a:t>
            </a:r>
          </a:p>
          <a:p>
            <a:r>
              <a:rPr lang="en-CA" dirty="0"/>
              <a:t>There are two types of promissory notes, interest bearing and non-interest bearing</a:t>
            </a:r>
          </a:p>
          <a:p>
            <a:r>
              <a:rPr lang="en-CA" dirty="0"/>
              <a:t>The equivalent value of a series of payments can be found using the sum of FV and/or PV calculations </a:t>
            </a:r>
          </a:p>
        </p:txBody>
      </p:sp>
    </p:spTree>
    <p:extLst>
      <p:ext uri="{BB962C8B-B14F-4D97-AF65-F5344CB8AC3E}">
        <p14:creationId xmlns:p14="http://schemas.microsoft.com/office/powerpoint/2010/main" val="3349890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947" y="184558"/>
            <a:ext cx="8682605" cy="1375795"/>
          </a:xfrm>
        </p:spPr>
        <p:txBody>
          <a:bodyPr>
            <a:normAutofit/>
          </a:bodyPr>
          <a:lstStyle/>
          <a:p>
            <a:r>
              <a:rPr lang="en-CA" dirty="0"/>
              <a:t>Comparison – Simple vs Compound</a:t>
            </a:r>
            <a:br>
              <a:rPr lang="en-CA" dirty="0"/>
            </a:br>
            <a:r>
              <a:rPr lang="en-CA" dirty="0"/>
              <a:t>Battle of Interest</a:t>
            </a:r>
          </a:p>
        </p:txBody>
      </p:sp>
      <p:sp>
        <p:nvSpPr>
          <p:cNvPr id="3" name="Content Placeholder 2"/>
          <p:cNvSpPr>
            <a:spLocks noGrp="1"/>
          </p:cNvSpPr>
          <p:nvPr>
            <p:ph idx="1"/>
          </p:nvPr>
        </p:nvSpPr>
        <p:spPr/>
        <p:txBody>
          <a:bodyPr/>
          <a:lstStyle/>
          <a:p>
            <a:r>
              <a:rPr lang="en-CA" dirty="0"/>
              <a:t>Principal of $10,000 invested for a </a:t>
            </a:r>
            <a:r>
              <a:rPr lang="en-CA" i="1" dirty="0">
                <a:solidFill>
                  <a:srgbClr val="FF0000"/>
                </a:solidFill>
              </a:rPr>
              <a:t>term</a:t>
            </a:r>
            <a:r>
              <a:rPr lang="en-CA" dirty="0"/>
              <a:t> of 5 years at 10% per Annum (p.a.) </a:t>
            </a:r>
          </a:p>
          <a:p>
            <a:endParaRPr lang="en-CA" dirty="0"/>
          </a:p>
        </p:txBody>
      </p:sp>
      <p:graphicFrame>
        <p:nvGraphicFramePr>
          <p:cNvPr id="6" name="Object 5"/>
          <p:cNvGraphicFramePr>
            <a:graphicFrameLocks noChangeAspect="1"/>
          </p:cNvGraphicFramePr>
          <p:nvPr/>
        </p:nvGraphicFramePr>
        <p:xfrm>
          <a:off x="1277542" y="2996803"/>
          <a:ext cx="6546056" cy="2108597"/>
        </p:xfrm>
        <a:graphic>
          <a:graphicData uri="http://schemas.openxmlformats.org/presentationml/2006/ole">
            <mc:AlternateContent xmlns:mc="http://schemas.openxmlformats.org/markup-compatibility/2006">
              <mc:Choice xmlns:v="urn:schemas-microsoft-com:vml" Requires="v">
                <p:oleObj spid="_x0000_s1054" name="Worksheet" r:id="rId3" imgW="11029984" imgH="3552757" progId="Excel.Sheet.12">
                  <p:embed/>
                </p:oleObj>
              </mc:Choice>
              <mc:Fallback>
                <p:oleObj name="Worksheet" r:id="rId3" imgW="11029984" imgH="3552757" progId="Excel.Sheet.1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7542" y="2996803"/>
                        <a:ext cx="6546056" cy="210859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p:cNvSpPr txBox="1"/>
          <p:nvPr/>
        </p:nvSpPr>
        <p:spPr>
          <a:xfrm>
            <a:off x="1655677" y="5214645"/>
            <a:ext cx="4207306" cy="507831"/>
          </a:xfrm>
          <a:prstGeom prst="rect">
            <a:avLst/>
          </a:prstGeom>
          <a:noFill/>
        </p:spPr>
        <p:txBody>
          <a:bodyPr wrap="none" rtlCol="0">
            <a:spAutoFit/>
          </a:bodyPr>
          <a:lstStyle/>
          <a:p>
            <a:r>
              <a:rPr lang="en-CA" sz="1350" dirty="0"/>
              <a:t>Interest Calculation: I = Prt, where t is one period (1 year)</a:t>
            </a:r>
          </a:p>
          <a:p>
            <a:r>
              <a:rPr lang="en-CA" sz="1350" i="1" dirty="0">
                <a:solidFill>
                  <a:srgbClr val="FF0000"/>
                </a:solidFill>
              </a:rPr>
              <a:t>Term</a:t>
            </a:r>
            <a:r>
              <a:rPr lang="en-CA" sz="1350" dirty="0"/>
              <a:t> is the length of time of the investment</a:t>
            </a:r>
          </a:p>
        </p:txBody>
      </p:sp>
    </p:spTree>
    <p:extLst>
      <p:ext uri="{BB962C8B-B14F-4D97-AF65-F5344CB8AC3E}">
        <p14:creationId xmlns:p14="http://schemas.microsoft.com/office/powerpoint/2010/main" val="3716462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Key Formula!!</a:t>
            </a:r>
          </a:p>
        </p:txBody>
      </p:sp>
      <p:sp>
        <p:nvSpPr>
          <p:cNvPr id="3" name="Content Placeholder 2"/>
          <p:cNvSpPr>
            <a:spLocks noGrp="1"/>
          </p:cNvSpPr>
          <p:nvPr>
            <p:ph idx="1"/>
          </p:nvPr>
        </p:nvSpPr>
        <p:spPr/>
        <p:txBody>
          <a:bodyPr/>
          <a:lstStyle/>
          <a:p>
            <a:r>
              <a:rPr lang="en-CA" dirty="0"/>
              <a:t>To compute future value (FV) using compound interest, we use the following formula:</a:t>
            </a:r>
          </a:p>
          <a:p>
            <a:pPr marL="0" indent="0">
              <a:buNone/>
            </a:pPr>
            <a:endParaRPr lang="en-CA" dirty="0"/>
          </a:p>
          <a:p>
            <a:pPr marL="0" indent="0">
              <a:buNone/>
            </a:pPr>
            <a:endParaRPr lang="en-CA" dirty="0"/>
          </a:p>
          <a:p>
            <a:pPr lvl="5"/>
            <a:r>
              <a:rPr lang="en-CA" dirty="0"/>
              <a:t>PV is the Principal Value </a:t>
            </a:r>
          </a:p>
          <a:p>
            <a:pPr lvl="5"/>
            <a:r>
              <a:rPr lang="en-CA" dirty="0" err="1"/>
              <a:t>i</a:t>
            </a:r>
            <a:r>
              <a:rPr lang="en-CA" dirty="0"/>
              <a:t> is the periodic rate of interest </a:t>
            </a:r>
          </a:p>
          <a:p>
            <a:pPr lvl="5"/>
            <a:r>
              <a:rPr lang="en-CA" dirty="0"/>
              <a:t>n is the number of compounding periods in the term</a:t>
            </a:r>
          </a:p>
          <a:p>
            <a:endParaRPr lang="en-CA" dirty="0"/>
          </a:p>
        </p:txBody>
      </p:sp>
      <mc:AlternateContent xmlns:mc="http://schemas.openxmlformats.org/markup-compatibility/2006" xmlns:a14="http://schemas.microsoft.com/office/drawing/2010/main">
        <mc:Choice Requires="a14">
          <p:sp>
            <p:nvSpPr>
              <p:cNvPr id="6" name="TextBox 5"/>
              <p:cNvSpPr txBox="1"/>
              <p:nvPr/>
            </p:nvSpPr>
            <p:spPr>
              <a:xfrm>
                <a:off x="1890957" y="2903998"/>
                <a:ext cx="3402378" cy="55399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CA" sz="3000" b="1" i="1">
                          <a:latin typeface="Cambria Math"/>
                        </a:rPr>
                        <m:t>𝑭𝑽</m:t>
                      </m:r>
                      <m:r>
                        <a:rPr lang="en-CA" sz="3000" b="1" i="1">
                          <a:latin typeface="Cambria Math"/>
                        </a:rPr>
                        <m:t>=</m:t>
                      </m:r>
                      <m:r>
                        <a:rPr lang="en-CA" sz="3000" b="1" i="1">
                          <a:latin typeface="Cambria Math"/>
                        </a:rPr>
                        <m:t>𝑷𝑽</m:t>
                      </m:r>
                      <m:sSup>
                        <m:sSupPr>
                          <m:ctrlPr>
                            <a:rPr lang="en-CA" sz="3000" b="1" i="1">
                              <a:latin typeface="Cambria Math" panose="02040503050406030204" pitchFamily="18" charset="0"/>
                            </a:rPr>
                          </m:ctrlPr>
                        </m:sSupPr>
                        <m:e>
                          <m:d>
                            <m:dPr>
                              <m:ctrlPr>
                                <a:rPr lang="en-CA" sz="3000" b="1" i="1">
                                  <a:latin typeface="Cambria Math" panose="02040503050406030204" pitchFamily="18" charset="0"/>
                                </a:rPr>
                              </m:ctrlPr>
                            </m:dPr>
                            <m:e>
                              <m:r>
                                <a:rPr lang="en-CA" sz="3000" b="1" i="1">
                                  <a:latin typeface="Cambria Math"/>
                                </a:rPr>
                                <m:t>𝟏</m:t>
                              </m:r>
                              <m:r>
                                <a:rPr lang="en-CA" sz="3000" b="1" i="1">
                                  <a:latin typeface="Cambria Math"/>
                                </a:rPr>
                                <m:t>+</m:t>
                              </m:r>
                              <m:r>
                                <a:rPr lang="en-CA" sz="3000" b="1" i="1">
                                  <a:latin typeface="Cambria Math"/>
                                </a:rPr>
                                <m:t>𝒊</m:t>
                              </m:r>
                            </m:e>
                          </m:d>
                        </m:e>
                        <m:sup>
                          <m:r>
                            <a:rPr lang="en-CA" sz="3000" b="1" i="1">
                              <a:latin typeface="Cambria Math"/>
                            </a:rPr>
                            <m:t>𝒏</m:t>
                          </m:r>
                        </m:sup>
                      </m:sSup>
                    </m:oMath>
                  </m:oMathPara>
                </a14:m>
                <a:endParaRPr lang="en-CA" sz="30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1890957" y="2903998"/>
                <a:ext cx="3402378" cy="553998"/>
              </a:xfrm>
              <a:prstGeom prst="rect">
                <a:avLst/>
              </a:prstGeom>
              <a:blipFill rotWithShape="0">
                <a:blip r:embed="rId2"/>
                <a:stretch>
                  <a:fillRect/>
                </a:stretch>
              </a:blipFill>
            </p:spPr>
            <p:txBody>
              <a:bodyPr/>
              <a:lstStyle/>
              <a:p>
                <a:r>
                  <a:rPr lang="en-CA">
                    <a:noFill/>
                  </a:rPr>
                  <a:t> </a:t>
                </a:r>
              </a:p>
            </p:txBody>
          </p:sp>
        </mc:Fallback>
      </mc:AlternateContent>
      <p:sp>
        <p:nvSpPr>
          <p:cNvPr id="7" name="TextBox 6"/>
          <p:cNvSpPr txBox="1"/>
          <p:nvPr/>
        </p:nvSpPr>
        <p:spPr>
          <a:xfrm>
            <a:off x="1462766" y="4551625"/>
            <a:ext cx="5350504" cy="300082"/>
          </a:xfrm>
          <a:prstGeom prst="rect">
            <a:avLst/>
          </a:prstGeom>
          <a:noFill/>
        </p:spPr>
        <p:txBody>
          <a:bodyPr wrap="none" rtlCol="0">
            <a:spAutoFit/>
          </a:bodyPr>
          <a:lstStyle/>
          <a:p>
            <a:r>
              <a:rPr lang="en-CA" sz="1350" dirty="0"/>
              <a:t>Future Value using simple interest calculations uses the formula S=P(1+rt)</a:t>
            </a:r>
          </a:p>
        </p:txBody>
      </p:sp>
    </p:spTree>
    <p:extLst>
      <p:ext uri="{BB962C8B-B14F-4D97-AF65-F5344CB8AC3E}">
        <p14:creationId xmlns:p14="http://schemas.microsoft.com/office/powerpoint/2010/main" val="1053340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u="sng" dirty="0"/>
              <a:t>Periodic</a:t>
            </a:r>
            <a:r>
              <a:rPr lang="en-CA" dirty="0"/>
              <a:t> Rate of Interest versus </a:t>
            </a:r>
            <a:r>
              <a:rPr lang="en-CA" u="sng" dirty="0"/>
              <a:t>Nominal</a:t>
            </a:r>
            <a:r>
              <a:rPr lang="en-CA" dirty="0"/>
              <a:t> Rate of Interest</a:t>
            </a:r>
          </a:p>
        </p:txBody>
      </p:sp>
      <p:sp>
        <p:nvSpPr>
          <p:cNvPr id="3" name="Content Placeholder 2"/>
          <p:cNvSpPr>
            <a:spLocks noGrp="1"/>
          </p:cNvSpPr>
          <p:nvPr>
            <p:ph idx="1"/>
          </p:nvPr>
        </p:nvSpPr>
        <p:spPr/>
        <p:txBody>
          <a:bodyPr>
            <a:normAutofit/>
          </a:bodyPr>
          <a:lstStyle/>
          <a:p>
            <a:r>
              <a:rPr lang="en-CA" dirty="0"/>
              <a:t>Periodic interest is the interest rate </a:t>
            </a:r>
            <a:r>
              <a:rPr lang="en-CA" b="1" dirty="0"/>
              <a:t>per period</a:t>
            </a:r>
            <a:r>
              <a:rPr lang="en-CA" dirty="0"/>
              <a:t>, not to be confused with the nominal </a:t>
            </a:r>
            <a:r>
              <a:rPr lang="en-CA" b="1" dirty="0"/>
              <a:t>annual </a:t>
            </a:r>
            <a:r>
              <a:rPr lang="en-CA" dirty="0"/>
              <a:t>rate of interest</a:t>
            </a:r>
          </a:p>
          <a:p>
            <a:r>
              <a:rPr lang="en-CA" dirty="0"/>
              <a:t>“4% p.a. compounded semi-annually” is an example of a </a:t>
            </a:r>
            <a:r>
              <a:rPr lang="en-CA" dirty="0">
                <a:solidFill>
                  <a:srgbClr val="FF0000"/>
                </a:solidFill>
              </a:rPr>
              <a:t>nominal annual rate of interest</a:t>
            </a:r>
          </a:p>
          <a:p>
            <a:pPr lvl="1"/>
            <a:r>
              <a:rPr lang="en-CA" dirty="0" err="1"/>
              <a:t>p.a</a:t>
            </a:r>
            <a:r>
              <a:rPr lang="en-CA" dirty="0"/>
              <a:t> indicates “per annum”</a:t>
            </a:r>
          </a:p>
          <a:p>
            <a:pPr lvl="1"/>
            <a:r>
              <a:rPr lang="en-CA" dirty="0"/>
              <a:t>Compounded semi-annually indicates interest is compounded twice per year (more in a bit)</a:t>
            </a:r>
          </a:p>
          <a:p>
            <a:r>
              <a:rPr lang="en-CA" dirty="0"/>
              <a:t>2% (every six months – twice per year) is the corresponding </a:t>
            </a:r>
            <a:r>
              <a:rPr lang="en-CA" dirty="0">
                <a:solidFill>
                  <a:srgbClr val="FF0000"/>
                </a:solidFill>
              </a:rPr>
              <a:t>periodic rate of interest</a:t>
            </a:r>
            <a:r>
              <a:rPr lang="en-CA" dirty="0"/>
              <a:t> </a:t>
            </a:r>
          </a:p>
        </p:txBody>
      </p:sp>
    </p:spTree>
    <p:extLst>
      <p:ext uri="{BB962C8B-B14F-4D97-AF65-F5344CB8AC3E}">
        <p14:creationId xmlns:p14="http://schemas.microsoft.com/office/powerpoint/2010/main" val="314627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9D68C-DE33-4853-BD12-EA04C441E70F}"/>
              </a:ext>
            </a:extLst>
          </p:cNvPr>
          <p:cNvSpPr>
            <a:spLocks noGrp="1"/>
          </p:cNvSpPr>
          <p:nvPr>
            <p:ph type="title"/>
          </p:nvPr>
        </p:nvSpPr>
        <p:spPr/>
        <p:txBody>
          <a:bodyPr>
            <a:normAutofit fontScale="90000"/>
          </a:bodyPr>
          <a:lstStyle/>
          <a:p>
            <a:r>
              <a:rPr lang="en-CA" dirty="0"/>
              <a:t>Periodic Rate of Interest versus Nominal Rate of Interest - Notation</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500F68E-5B9F-4A27-9F1E-1C277012F8F8}"/>
                  </a:ext>
                </a:extLst>
              </p:cNvPr>
              <p:cNvSpPr>
                <a:spLocks noGrp="1"/>
              </p:cNvSpPr>
              <p:nvPr>
                <p:ph idx="1"/>
              </p:nvPr>
            </p:nvSpPr>
            <p:spPr/>
            <p:txBody>
              <a:bodyPr/>
              <a:lstStyle/>
              <a:p>
                <a:r>
                  <a:rPr lang="en-US" dirty="0"/>
                  <a:t>To sum, </a:t>
                </a:r>
              </a:p>
              <a:p>
                <a:r>
                  <a:rPr lang="en-US" dirty="0"/>
                  <a:t>j = nominal annual rate</a:t>
                </a:r>
              </a:p>
              <a:p>
                <a:r>
                  <a:rPr lang="en-US" dirty="0"/>
                  <a:t>m = number of compounding periods per year</a:t>
                </a:r>
              </a:p>
              <a:p>
                <a:r>
                  <a:rPr lang="en-US" dirty="0" err="1"/>
                  <a:t>i</a:t>
                </a:r>
                <a:r>
                  <a:rPr lang="en-US" dirty="0"/>
                  <a:t> = periodic rate of interest</a:t>
                </a:r>
              </a:p>
              <a:p>
                <a:r>
                  <a:rPr lang="en-US" dirty="0"/>
                  <a:t>So,</a:t>
                </a:r>
              </a:p>
              <a:p>
                <a:pPr lvl="1"/>
                <a:r>
                  <a:rPr lang="en-US" sz="3600" dirty="0"/>
                  <a:t>i = </a:t>
                </a:r>
                <a14:m>
                  <m:oMath xmlns:m="http://schemas.openxmlformats.org/officeDocument/2006/math">
                    <m:f>
                      <m:fPr>
                        <m:ctrlPr>
                          <a:rPr lang="en-US" sz="3600" i="1" smtClean="0">
                            <a:latin typeface="Cambria Math" panose="02040503050406030204" pitchFamily="18" charset="0"/>
                          </a:rPr>
                        </m:ctrlPr>
                      </m:fPr>
                      <m:num>
                        <m:r>
                          <a:rPr lang="en-US" sz="3600" b="0" i="1" smtClean="0">
                            <a:latin typeface="Cambria Math" panose="02040503050406030204" pitchFamily="18" charset="0"/>
                          </a:rPr>
                          <m:t>𝑗</m:t>
                        </m:r>
                      </m:num>
                      <m:den>
                        <m:r>
                          <a:rPr lang="en-US" sz="3600" b="0" i="1" smtClean="0">
                            <a:latin typeface="Cambria Math" panose="02040503050406030204" pitchFamily="18" charset="0"/>
                          </a:rPr>
                          <m:t>𝑚</m:t>
                        </m:r>
                      </m:den>
                    </m:f>
                  </m:oMath>
                </a14:m>
                <a:endParaRPr lang="en-US" sz="3600" dirty="0"/>
              </a:p>
            </p:txBody>
          </p:sp>
        </mc:Choice>
        <mc:Fallback xmlns="">
          <p:sp>
            <p:nvSpPr>
              <p:cNvPr id="3" name="Content Placeholder 2">
                <a:extLst>
                  <a:ext uri="{FF2B5EF4-FFF2-40B4-BE49-F238E27FC236}">
                    <a16:creationId xmlns:a16="http://schemas.microsoft.com/office/drawing/2014/main" id="{F500F68E-5B9F-4A27-9F1E-1C277012F8F8}"/>
                  </a:ext>
                </a:extLst>
              </p:cNvPr>
              <p:cNvSpPr>
                <a:spLocks noGrp="1" noRot="1" noChangeAspect="1" noMove="1" noResize="1" noEditPoints="1" noAdjustHandles="1" noChangeArrowheads="1" noChangeShapeType="1" noTextEdit="1"/>
              </p:cNvSpPr>
              <p:nvPr>
                <p:ph idx="1"/>
              </p:nvPr>
            </p:nvSpPr>
            <p:spPr>
              <a:blipFill>
                <a:blip r:embed="rId2"/>
                <a:stretch>
                  <a:fillRect l="-1391" t="-2241"/>
                </a:stretch>
              </a:blipFill>
            </p:spPr>
            <p:txBody>
              <a:bodyPr/>
              <a:lstStyle/>
              <a:p>
                <a:r>
                  <a:rPr lang="en-US">
                    <a:noFill/>
                  </a:rPr>
                  <a:t> </a:t>
                </a:r>
              </a:p>
            </p:txBody>
          </p:sp>
        </mc:Fallback>
      </mc:AlternateContent>
    </p:spTree>
    <p:extLst>
      <p:ext uri="{BB962C8B-B14F-4D97-AF65-F5344CB8AC3E}">
        <p14:creationId xmlns:p14="http://schemas.microsoft.com/office/powerpoint/2010/main" val="3045454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2022" y="365126"/>
            <a:ext cx="7068064" cy="1325563"/>
          </a:xfrm>
        </p:spPr>
        <p:txBody>
          <a:bodyPr>
            <a:normAutofit/>
          </a:bodyPr>
          <a:lstStyle/>
          <a:p>
            <a:r>
              <a:rPr lang="en-CA" dirty="0"/>
              <a:t>Number of Compounding Periods (n)</a:t>
            </a:r>
          </a:p>
        </p:txBody>
      </p:sp>
      <p:sp>
        <p:nvSpPr>
          <p:cNvPr id="3" name="Content Placeholder 2"/>
          <p:cNvSpPr>
            <a:spLocks noGrp="1"/>
          </p:cNvSpPr>
          <p:nvPr>
            <p:ph idx="1"/>
          </p:nvPr>
        </p:nvSpPr>
        <p:spPr>
          <a:xfrm>
            <a:off x="1493658" y="1916833"/>
            <a:ext cx="6172200" cy="2079034"/>
          </a:xfrm>
        </p:spPr>
        <p:txBody>
          <a:bodyPr>
            <a:normAutofit fontScale="92500" lnSpcReduction="20000"/>
          </a:bodyPr>
          <a:lstStyle/>
          <a:p>
            <a:r>
              <a:rPr lang="en-CA" dirty="0"/>
              <a:t>The term of an investment or loan is the length of time money is invested or loaned in total (usually stated in years or months)</a:t>
            </a:r>
          </a:p>
          <a:p>
            <a:r>
              <a:rPr lang="en-CA" dirty="0"/>
              <a:t>The number of compounding periods is the total number of compounding periods in the term of the investment</a:t>
            </a:r>
          </a:p>
        </p:txBody>
      </p:sp>
      <mc:AlternateContent xmlns:mc="http://schemas.openxmlformats.org/markup-compatibility/2006" xmlns:a14="http://schemas.microsoft.com/office/drawing/2010/main">
        <mc:Choice Requires="a14">
          <p:sp>
            <p:nvSpPr>
              <p:cNvPr id="6" name="TextBox 5"/>
              <p:cNvSpPr txBox="1"/>
              <p:nvPr/>
            </p:nvSpPr>
            <p:spPr>
              <a:xfrm>
                <a:off x="1263240" y="3995867"/>
                <a:ext cx="5702202" cy="507831"/>
              </a:xfrm>
              <a:prstGeom prst="rect">
                <a:avLst/>
              </a:prstGeom>
              <a:noFill/>
            </p:spPr>
            <p:txBody>
              <a:bodyPr wrap="none" rtlCol="0">
                <a:spAutoFit/>
              </a:bodyPr>
              <a:lstStyle/>
              <a:p>
                <a14:m>
                  <m:oMath xmlns:m="http://schemas.openxmlformats.org/officeDocument/2006/math">
                    <m:r>
                      <a:rPr lang="en-CA" sz="2700" b="1" i="1">
                        <a:latin typeface="Cambria Math"/>
                      </a:rPr>
                      <m:t>𝒏</m:t>
                    </m:r>
                    <m:r>
                      <a:rPr lang="en-CA" sz="2700" b="1" i="1">
                        <a:latin typeface="Cambria Math"/>
                      </a:rPr>
                      <m:t>=</m:t>
                    </m:r>
                    <m:r>
                      <a:rPr lang="en-CA" sz="2700" b="1" i="1">
                        <a:latin typeface="Cambria Math"/>
                      </a:rPr>
                      <m:t>𝒏𝒖𝒎𝒃𝒆𝒓</m:t>
                    </m:r>
                    <m:r>
                      <a:rPr lang="en-CA" sz="2700" b="1" i="1">
                        <a:latin typeface="Cambria Math"/>
                      </a:rPr>
                      <m:t> </m:t>
                    </m:r>
                    <m:r>
                      <a:rPr lang="en-CA" sz="2700" b="1" i="1">
                        <a:latin typeface="Cambria Math"/>
                      </a:rPr>
                      <m:t>𝒐𝒇</m:t>
                    </m:r>
                    <m:r>
                      <a:rPr lang="en-CA" sz="2700" b="1" i="1">
                        <a:latin typeface="Cambria Math"/>
                      </a:rPr>
                      <m:t> </m:t>
                    </m:r>
                    <m:r>
                      <a:rPr lang="en-CA" sz="2700" b="1" i="1">
                        <a:latin typeface="Cambria Math"/>
                      </a:rPr>
                      <m:t>𝒚𝒆𝒂𝒓𝒔</m:t>
                    </m:r>
                    <m:r>
                      <a:rPr lang="en-CA" sz="2700" b="1" i="1">
                        <a:latin typeface="Cambria Math"/>
                      </a:rPr>
                      <m:t> </m:t>
                    </m:r>
                    <m:r>
                      <a:rPr lang="en-CA" sz="2700" b="1" i="1">
                        <a:latin typeface="Cambria Math"/>
                      </a:rPr>
                      <m:t>𝒊𝒏</m:t>
                    </m:r>
                    <m:r>
                      <a:rPr lang="en-CA" sz="2700" b="1" i="1">
                        <a:latin typeface="Cambria Math"/>
                      </a:rPr>
                      <m:t> </m:t>
                    </m:r>
                    <m:r>
                      <a:rPr lang="en-CA" sz="2700" b="1" i="1">
                        <a:latin typeface="Cambria Math"/>
                      </a:rPr>
                      <m:t>𝒕𝒆𝒓𝒎</m:t>
                    </m:r>
                    <m:r>
                      <a:rPr lang="en-CA" sz="2700" b="1" i="1">
                        <a:latin typeface="Cambria Math"/>
                      </a:rPr>
                      <m:t> </m:t>
                    </m:r>
                  </m:oMath>
                </a14:m>
                <a:r>
                  <a:rPr lang="en-CA" sz="2700" b="1" dirty="0">
                    <a:latin typeface="+mj-lt"/>
                  </a:rPr>
                  <a:t>x</a:t>
                </a:r>
                <a14:m>
                  <m:oMath xmlns:m="http://schemas.openxmlformats.org/officeDocument/2006/math">
                    <m:r>
                      <a:rPr lang="en-CA" sz="2700" b="1" i="1">
                        <a:latin typeface="Cambria Math"/>
                      </a:rPr>
                      <m:t> </m:t>
                    </m:r>
                    <m:r>
                      <a:rPr lang="en-CA" sz="2700" b="1" i="1">
                        <a:latin typeface="Cambria Math"/>
                      </a:rPr>
                      <m:t>𝒎</m:t>
                    </m:r>
                  </m:oMath>
                </a14:m>
                <a:endParaRPr lang="en-CA" sz="27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1263240" y="3995867"/>
                <a:ext cx="5702202" cy="507831"/>
              </a:xfrm>
              <a:prstGeom prst="rect">
                <a:avLst/>
              </a:prstGeom>
              <a:blipFill rotWithShape="0">
                <a:blip r:embed="rId2"/>
                <a:stretch>
                  <a:fillRect t="-9524" b="-30952"/>
                </a:stretch>
              </a:blipFill>
            </p:spPr>
            <p:txBody>
              <a:bodyPr/>
              <a:lstStyle/>
              <a:p>
                <a:r>
                  <a:rPr lang="en-CA">
                    <a:noFill/>
                  </a:rPr>
                  <a:t> </a:t>
                </a:r>
              </a:p>
            </p:txBody>
          </p:sp>
        </mc:Fallback>
      </mc:AlternateContent>
    </p:spTree>
    <p:extLst>
      <p:ext uri="{BB962C8B-B14F-4D97-AF65-F5344CB8AC3E}">
        <p14:creationId xmlns:p14="http://schemas.microsoft.com/office/powerpoint/2010/main" val="1688611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65793"/>
            <a:ext cx="7886700" cy="1325563"/>
          </a:xfrm>
        </p:spPr>
        <p:txBody>
          <a:bodyPr/>
          <a:lstStyle/>
          <a:p>
            <a:r>
              <a:rPr lang="en-CA" dirty="0"/>
              <a:t>Practice</a:t>
            </a:r>
          </a:p>
        </p:txBody>
      </p:sp>
      <p:sp>
        <p:nvSpPr>
          <p:cNvPr id="3" name="Content Placeholder 2"/>
          <p:cNvSpPr>
            <a:spLocks noGrp="1"/>
          </p:cNvSpPr>
          <p:nvPr>
            <p:ph idx="1"/>
          </p:nvPr>
        </p:nvSpPr>
        <p:spPr>
          <a:xfrm>
            <a:off x="628650" y="1884348"/>
            <a:ext cx="7886700" cy="4351338"/>
          </a:xfrm>
        </p:spPr>
        <p:txBody>
          <a:bodyPr/>
          <a:lstStyle/>
          <a:p>
            <a:r>
              <a:rPr lang="en-CA" dirty="0"/>
              <a:t>For a sum of money invested at 2.4% compounded semi-annually for 3.5 years, state</a:t>
            </a:r>
          </a:p>
          <a:p>
            <a:pPr lvl="1"/>
            <a:r>
              <a:rPr lang="en-CA" dirty="0"/>
              <a:t>The nominal annual rate of interest (j)</a:t>
            </a:r>
          </a:p>
          <a:p>
            <a:pPr lvl="1"/>
            <a:r>
              <a:rPr lang="en-CA" dirty="0"/>
              <a:t>The number of compounding periods per year (m)</a:t>
            </a:r>
          </a:p>
          <a:p>
            <a:pPr lvl="1"/>
            <a:r>
              <a:rPr lang="en-CA" dirty="0"/>
              <a:t>The periodic rate of interest (</a:t>
            </a:r>
            <a:r>
              <a:rPr lang="en-CA" dirty="0" err="1"/>
              <a:t>i</a:t>
            </a:r>
            <a:r>
              <a:rPr lang="en-CA" dirty="0"/>
              <a:t>)</a:t>
            </a:r>
          </a:p>
          <a:p>
            <a:pPr lvl="1"/>
            <a:r>
              <a:rPr lang="en-CA" dirty="0"/>
              <a:t>The number of compounding periods in the term (n)</a:t>
            </a:r>
          </a:p>
          <a:p>
            <a:pPr lvl="1"/>
            <a:r>
              <a:rPr lang="en-CA" dirty="0"/>
              <a:t>The compounding factor (1+i)</a:t>
            </a:r>
            <a:r>
              <a:rPr lang="en-CA" baseline="30000" dirty="0"/>
              <a:t>n</a:t>
            </a:r>
            <a:r>
              <a:rPr lang="en-CA" dirty="0"/>
              <a:t> </a:t>
            </a:r>
          </a:p>
          <a:p>
            <a:pPr lvl="1"/>
            <a:r>
              <a:rPr lang="en-CA" dirty="0"/>
              <a:t>The numerical value of the compounding factor</a:t>
            </a:r>
          </a:p>
        </p:txBody>
      </p:sp>
    </p:spTree>
    <p:extLst>
      <p:ext uri="{BB962C8B-B14F-4D97-AF65-F5344CB8AC3E}">
        <p14:creationId xmlns:p14="http://schemas.microsoft.com/office/powerpoint/2010/main" val="38539783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525</TotalTime>
  <Words>2437</Words>
  <Application>Microsoft Office PowerPoint</Application>
  <PresentationFormat>On-screen Show (4:3)</PresentationFormat>
  <Paragraphs>268</Paragraphs>
  <Slides>39</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39</vt:i4>
      </vt:variant>
    </vt:vector>
  </HeadingPairs>
  <TitlesOfParts>
    <vt:vector size="45" baseType="lpstr">
      <vt:lpstr>Arial</vt:lpstr>
      <vt:lpstr>Calibri</vt:lpstr>
      <vt:lpstr>Calibri Light</vt:lpstr>
      <vt:lpstr>Cambria Math</vt:lpstr>
      <vt:lpstr>Office Theme</vt:lpstr>
      <vt:lpstr>Worksheet</vt:lpstr>
      <vt:lpstr>Compound Interest – FV &amp; PV</vt:lpstr>
      <vt:lpstr>Learning Objectives</vt:lpstr>
      <vt:lpstr>Compound Interest – What is it?</vt:lpstr>
      <vt:lpstr>Comparison – Simple vs Compound Battle of Interest</vt:lpstr>
      <vt:lpstr>Key Formula!!</vt:lpstr>
      <vt:lpstr>Periodic Rate of Interest versus Nominal Rate of Interest</vt:lpstr>
      <vt:lpstr>Periodic Rate of Interest versus Nominal Rate of Interest - Notation</vt:lpstr>
      <vt:lpstr>Number of Compounding Periods (n)</vt:lpstr>
      <vt:lpstr>Practice</vt:lpstr>
      <vt:lpstr>Applying the FV formula</vt:lpstr>
      <vt:lpstr>Solution </vt:lpstr>
      <vt:lpstr>A Time Line of the Event</vt:lpstr>
      <vt:lpstr>FV Practice Questions</vt:lpstr>
      <vt:lpstr>Present Value (PV) and Compound Discount</vt:lpstr>
      <vt:lpstr>Key Point!!</vt:lpstr>
      <vt:lpstr>Calculator Tips –  Cash Flow Conventions</vt:lpstr>
      <vt:lpstr>Calculator Tips</vt:lpstr>
      <vt:lpstr>Practice Questions - PV</vt:lpstr>
      <vt:lpstr>Discounting Non-Interest-Bearing Promissory Notes</vt:lpstr>
      <vt:lpstr>Discounting Non-Interest-Bearing Promissory Notes</vt:lpstr>
      <vt:lpstr>Discounting an Interest-Bearing Promissory Note</vt:lpstr>
      <vt:lpstr>Discounting an Interest-Bearing Promissory Note</vt:lpstr>
      <vt:lpstr>Discounting an Interest-Bearing Promissory Note</vt:lpstr>
      <vt:lpstr>Practice – Promissory Note</vt:lpstr>
      <vt:lpstr>More Promissory Note Questions  </vt:lpstr>
      <vt:lpstr>Equivalent Values</vt:lpstr>
      <vt:lpstr>Equivalent Values</vt:lpstr>
      <vt:lpstr>Calculating Equivalent Values (payments)</vt:lpstr>
      <vt:lpstr>Calculating Equivalent Values (payments)</vt:lpstr>
      <vt:lpstr>Calculating Equivalent Values (payments)</vt:lpstr>
      <vt:lpstr>Two or More Equivalent  Replacement Payments</vt:lpstr>
      <vt:lpstr>Two or More Equivalent  Replacement Payment</vt:lpstr>
      <vt:lpstr>Two or More Equivalent  Replacement Payment</vt:lpstr>
      <vt:lpstr>Two or More Equivalent  Replacement Payments</vt:lpstr>
      <vt:lpstr>Equivalent Payment Questions</vt:lpstr>
      <vt:lpstr>More Questions</vt:lpstr>
      <vt:lpstr>More Questions</vt:lpstr>
      <vt:lpstr>Summary</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Compound Interest – FV &amp; PV</dc:title>
  <dc:creator>Allan</dc:creator>
  <cp:lastModifiedBy>Allan</cp:lastModifiedBy>
  <cp:revision>32</cp:revision>
  <dcterms:created xsi:type="dcterms:W3CDTF">2015-08-20T21:21:53Z</dcterms:created>
  <dcterms:modified xsi:type="dcterms:W3CDTF">2020-06-20T17:48:35Z</dcterms:modified>
</cp:coreProperties>
</file>