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78" r:id="rId6"/>
    <p:sldId id="280" r:id="rId7"/>
    <p:sldId id="260" r:id="rId8"/>
    <p:sldId id="261" r:id="rId9"/>
    <p:sldId id="262" r:id="rId10"/>
    <p:sldId id="263" r:id="rId11"/>
    <p:sldId id="264" r:id="rId12"/>
    <p:sldId id="266" r:id="rId13"/>
    <p:sldId id="267" r:id="rId14"/>
    <p:sldId id="268" r:id="rId15"/>
    <p:sldId id="269" r:id="rId16"/>
    <p:sldId id="270" r:id="rId17"/>
    <p:sldId id="271" r:id="rId18"/>
    <p:sldId id="274" r:id="rId19"/>
    <p:sldId id="276" r:id="rId20"/>
    <p:sldId id="277" r:id="rId21"/>
    <p:sldId id="272" r:id="rId22"/>
    <p:sldId id="281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23" autoAdjust="0"/>
    <p:restoredTop sz="77908" autoAdjust="0"/>
  </p:normalViewPr>
  <p:slideViewPr>
    <p:cSldViewPr snapToGrid="0">
      <p:cViewPr varScale="1">
        <p:scale>
          <a:sx n="89" d="100"/>
          <a:sy n="89" d="100"/>
        </p:scale>
        <p:origin x="184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3493A-9E96-4063-8C61-3A8542C9E0C9}" type="datetimeFigureOut">
              <a:rPr lang="en-CA" smtClean="0"/>
              <a:t>2020-10-06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3AACDB-9DE2-4F4A-888A-C9F29CF7F5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700023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3AACDB-9DE2-4F4A-888A-C9F29CF7F51B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887034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Tara: x=20</a:t>
            </a:r>
          </a:p>
          <a:p>
            <a:r>
              <a:rPr lang="en-CA" dirty="0"/>
              <a:t>Natalie: BE x=10, If salary is $4000/month then x=30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3AACDB-9DE2-4F4A-888A-C9F29CF7F51B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53465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lphaLcPeriod"/>
            </a:pPr>
            <a:r>
              <a:rPr lang="en-CA" dirty="0"/>
              <a:t>VC=$19</a:t>
            </a:r>
          </a:p>
          <a:p>
            <a:pPr marL="228600" indent="-228600">
              <a:buAutoNum type="alphaLcPeriod"/>
            </a:pPr>
            <a:r>
              <a:rPr lang="en-CA" dirty="0"/>
              <a:t>VC=$9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3AACDB-9DE2-4F4A-888A-C9F29CF7F51B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759178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BE x=27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3AACDB-9DE2-4F4A-888A-C9F29CF7F51B}" type="slidenum">
              <a:rPr lang="en-CA" smtClean="0"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327600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lphaLcPeriod"/>
            </a:pPr>
            <a:r>
              <a:rPr lang="en-CA" dirty="0"/>
              <a:t>Total CM=$196160, CR=0.8242</a:t>
            </a:r>
          </a:p>
          <a:p>
            <a:pPr marL="228600" indent="-228600">
              <a:buAutoNum type="alphaLcPeriod"/>
            </a:pPr>
            <a:r>
              <a:rPr lang="en-CA" dirty="0"/>
              <a:t>BE Revenue = $21,839.36</a:t>
            </a:r>
          </a:p>
          <a:p>
            <a:pPr marL="228600" indent="-228600">
              <a:buAutoNum type="alphaLcPeriod"/>
            </a:pPr>
            <a:r>
              <a:rPr lang="en-CA" dirty="0"/>
              <a:t>$21,191.14</a:t>
            </a:r>
          </a:p>
          <a:p>
            <a:pPr marL="228600" indent="-228600">
              <a:buAutoNum type="alphaLcPeriod"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3AACDB-9DE2-4F4A-888A-C9F29CF7F51B}" type="slidenum">
              <a:rPr lang="en-CA" smtClean="0"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935396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NI</a:t>
            </a:r>
            <a:r>
              <a:rPr lang="en-CA"/>
              <a:t>=$184,868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3AACDB-9DE2-4F4A-888A-C9F29CF7F51B}" type="slidenum">
              <a:rPr lang="en-CA" smtClean="0"/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433292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3AACDB-9DE2-4F4A-888A-C9F29CF7F51B}" type="slidenum">
              <a:rPr lang="en-CA" smtClean="0"/>
              <a:t>22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89290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2DF3-869C-42B5-82E3-AAD178B80881}" type="datetimeFigureOut">
              <a:rPr lang="en-CA" smtClean="0"/>
              <a:t>2020-10-06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F1E94-F70E-4CF9-BC44-42EA0753FAA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99520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2DF3-869C-42B5-82E3-AAD178B80881}" type="datetimeFigureOut">
              <a:rPr lang="en-CA" smtClean="0"/>
              <a:t>2020-10-06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F1E94-F70E-4CF9-BC44-42EA0753FAA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5361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2DF3-869C-42B5-82E3-AAD178B80881}" type="datetimeFigureOut">
              <a:rPr lang="en-CA" smtClean="0"/>
              <a:t>2020-10-06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F1E94-F70E-4CF9-BC44-42EA0753FAA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15008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2DF3-869C-42B5-82E3-AAD178B80881}" type="datetimeFigureOut">
              <a:rPr lang="en-CA" smtClean="0"/>
              <a:t>2020-10-06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F1E94-F70E-4CF9-BC44-42EA0753FAA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05948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2DF3-869C-42B5-82E3-AAD178B80881}" type="datetimeFigureOut">
              <a:rPr lang="en-CA" smtClean="0"/>
              <a:t>2020-10-06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F1E94-F70E-4CF9-BC44-42EA0753FAA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4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2DF3-869C-42B5-82E3-AAD178B80881}" type="datetimeFigureOut">
              <a:rPr lang="en-CA" smtClean="0"/>
              <a:t>2020-10-06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F1E94-F70E-4CF9-BC44-42EA0753FAA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3824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2DF3-869C-42B5-82E3-AAD178B80881}" type="datetimeFigureOut">
              <a:rPr lang="en-CA" smtClean="0"/>
              <a:t>2020-10-06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F1E94-F70E-4CF9-BC44-42EA0753FAA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60633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2DF3-869C-42B5-82E3-AAD178B80881}" type="datetimeFigureOut">
              <a:rPr lang="en-CA" smtClean="0"/>
              <a:t>2020-10-06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F1E94-F70E-4CF9-BC44-42EA0753FAA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88888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2DF3-869C-42B5-82E3-AAD178B80881}" type="datetimeFigureOut">
              <a:rPr lang="en-CA" smtClean="0"/>
              <a:t>2020-10-06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F1E94-F70E-4CF9-BC44-42EA0753FAA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30769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2DF3-869C-42B5-82E3-AAD178B80881}" type="datetimeFigureOut">
              <a:rPr lang="en-CA" smtClean="0"/>
              <a:t>2020-10-06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F1E94-F70E-4CF9-BC44-42EA0753FAA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58497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2DF3-869C-42B5-82E3-AAD178B80881}" type="datetimeFigureOut">
              <a:rPr lang="en-CA" smtClean="0"/>
              <a:t>2020-10-06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F1E94-F70E-4CF9-BC44-42EA0753FAA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74049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92DF3-869C-42B5-82E3-AAD178B80881}" type="datetimeFigureOut">
              <a:rPr lang="en-CA" smtClean="0"/>
              <a:t>2020-10-06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F1E94-F70E-4CF9-BC44-42EA0753FAA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73689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Cost-Volume-Profit Analysis and Break-Even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/>
              <a:t>Unit 7</a:t>
            </a:r>
          </a:p>
        </p:txBody>
      </p:sp>
    </p:spTree>
    <p:extLst>
      <p:ext uri="{BB962C8B-B14F-4D97-AF65-F5344CB8AC3E}">
        <p14:creationId xmlns:p14="http://schemas.microsoft.com/office/powerpoint/2010/main" val="31528262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Break-Even Charts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</a:t>
            </a:r>
            <a:r>
              <a:rPr lang="en-US" i="1" dirty="0"/>
              <a:t>break-even approach </a:t>
            </a:r>
            <a:r>
              <a:rPr lang="en-US" dirty="0"/>
              <a:t>to cost-volume-profit analysis focuses on profitability</a:t>
            </a:r>
          </a:p>
          <a:p>
            <a:r>
              <a:rPr lang="en-US" dirty="0"/>
              <a:t>The relationship between revenue and costs at different levels of output may be portrayed graphically by showing revenue behaviour and cost behavior on the same graph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87320EBB-9B1F-4F96-828F-2F4DCC62A7C9}"/>
              </a:ext>
            </a:extLst>
          </p:cNvPr>
          <p:cNvCxnSpPr/>
          <p:nvPr/>
        </p:nvCxnSpPr>
        <p:spPr>
          <a:xfrm flipV="1">
            <a:off x="5427677" y="1690689"/>
            <a:ext cx="0" cy="32084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3B701F6-41A5-4984-BD85-FB5782ABCADC}"/>
              </a:ext>
            </a:extLst>
          </p:cNvPr>
          <p:cNvCxnSpPr/>
          <p:nvPr/>
        </p:nvCxnSpPr>
        <p:spPr>
          <a:xfrm>
            <a:off x="5427677" y="4924338"/>
            <a:ext cx="304572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13992BA-8976-4099-934F-35031A5CDB41}"/>
              </a:ext>
            </a:extLst>
          </p:cNvPr>
          <p:cNvCxnSpPr/>
          <p:nvPr/>
        </p:nvCxnSpPr>
        <p:spPr>
          <a:xfrm flipV="1">
            <a:off x="5427677" y="2483141"/>
            <a:ext cx="2768367" cy="18412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1894E31-515B-45C2-8328-71CAE21527E8}"/>
              </a:ext>
            </a:extLst>
          </p:cNvPr>
          <p:cNvCxnSpPr/>
          <p:nvPr/>
        </p:nvCxnSpPr>
        <p:spPr>
          <a:xfrm flipV="1">
            <a:off x="5427677" y="1825625"/>
            <a:ext cx="2768366" cy="30987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CB01B89-5470-4C90-9FE5-B280AF34410A}"/>
              </a:ext>
            </a:extLst>
          </p:cNvPr>
          <p:cNvCxnSpPr/>
          <p:nvPr/>
        </p:nvCxnSpPr>
        <p:spPr>
          <a:xfrm>
            <a:off x="5427677" y="4324365"/>
            <a:ext cx="29613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or: Elbow 21">
            <a:extLst>
              <a:ext uri="{FF2B5EF4-FFF2-40B4-BE49-F238E27FC236}">
                <a16:creationId xmlns:a16="http://schemas.microsoft.com/office/drawing/2014/main" id="{5BECF4EB-EDBA-4F23-9F45-24B738164032}"/>
              </a:ext>
            </a:extLst>
          </p:cNvPr>
          <p:cNvCxnSpPr/>
          <p:nvPr/>
        </p:nvCxnSpPr>
        <p:spPr>
          <a:xfrm rot="16200000" flipH="1">
            <a:off x="6505662" y="3156357"/>
            <a:ext cx="434130" cy="11115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E8575853-AD39-445F-8AEE-55BAC64A1FFB}"/>
              </a:ext>
            </a:extLst>
          </p:cNvPr>
          <p:cNvSpPr txBox="1"/>
          <p:nvPr/>
        </p:nvSpPr>
        <p:spPr>
          <a:xfrm>
            <a:off x="6220360" y="2586054"/>
            <a:ext cx="893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Break-even point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D63EF6F-3D3E-43C2-A281-0CC491DBF83E}"/>
              </a:ext>
            </a:extLst>
          </p:cNvPr>
          <p:cNvCxnSpPr/>
          <p:nvPr/>
        </p:nvCxnSpPr>
        <p:spPr>
          <a:xfrm flipH="1">
            <a:off x="5427677" y="3429000"/>
            <a:ext cx="13506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3B1609E-B57F-40AF-9F7E-064DA6E1FD66}"/>
              </a:ext>
            </a:extLst>
          </p:cNvPr>
          <p:cNvCxnSpPr/>
          <p:nvPr/>
        </p:nvCxnSpPr>
        <p:spPr>
          <a:xfrm>
            <a:off x="6778305" y="3429000"/>
            <a:ext cx="33555" cy="14953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or: Curved 28">
            <a:extLst>
              <a:ext uri="{FF2B5EF4-FFF2-40B4-BE49-F238E27FC236}">
                <a16:creationId xmlns:a16="http://schemas.microsoft.com/office/drawing/2014/main" id="{B6E62F3E-A0E7-4BF8-A876-A52412D60912}"/>
              </a:ext>
            </a:extLst>
          </p:cNvPr>
          <p:cNvCxnSpPr>
            <a:cxnSpLocks/>
          </p:cNvCxnSpPr>
          <p:nvPr/>
        </p:nvCxnSpPr>
        <p:spPr>
          <a:xfrm rot="16200000" flipH="1">
            <a:off x="5618953" y="3201019"/>
            <a:ext cx="333833" cy="177195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or: Curved 31">
            <a:extLst>
              <a:ext uri="{FF2B5EF4-FFF2-40B4-BE49-F238E27FC236}">
                <a16:creationId xmlns:a16="http://schemas.microsoft.com/office/drawing/2014/main" id="{371C4FCD-9010-4FD0-917F-40E541FE2716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6296937" y="4988254"/>
            <a:ext cx="851582" cy="111154"/>
          </a:xfrm>
          <a:prstGeom prst="curvedConnector3">
            <a:avLst>
              <a:gd name="adj1" fmla="val 101225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B5658238-29BE-4CB1-BDC3-461F45E19EDA}"/>
              </a:ext>
            </a:extLst>
          </p:cNvPr>
          <p:cNvSpPr txBox="1"/>
          <p:nvPr/>
        </p:nvSpPr>
        <p:spPr>
          <a:xfrm>
            <a:off x="5883198" y="5370178"/>
            <a:ext cx="928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Break-even volume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3D48E32-4792-4FC6-93B2-90E4BD73378D}"/>
              </a:ext>
            </a:extLst>
          </p:cNvPr>
          <p:cNvSpPr txBox="1"/>
          <p:nvPr/>
        </p:nvSpPr>
        <p:spPr>
          <a:xfrm>
            <a:off x="4692363" y="2918667"/>
            <a:ext cx="12303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/>
              <a:t>Break-even sales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99C48A6-A972-443D-8E6C-1FB946EB53C7}"/>
              </a:ext>
            </a:extLst>
          </p:cNvPr>
          <p:cNvSpPr txBox="1"/>
          <p:nvPr/>
        </p:nvSpPr>
        <p:spPr>
          <a:xfrm>
            <a:off x="7715377" y="1597802"/>
            <a:ext cx="1347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/>
              <a:t>Total Revenue (TR)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D1AF256-5435-4DB0-B1C3-9E08D748CF42}"/>
              </a:ext>
            </a:extLst>
          </p:cNvPr>
          <p:cNvSpPr txBox="1"/>
          <p:nvPr/>
        </p:nvSpPr>
        <p:spPr>
          <a:xfrm>
            <a:off x="7956483" y="2601116"/>
            <a:ext cx="10779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/>
              <a:t>Total Cost (TC)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A6E0FA9-84B5-4CDD-8B4A-820223779544}"/>
              </a:ext>
            </a:extLst>
          </p:cNvPr>
          <p:cNvSpPr txBox="1"/>
          <p:nvPr/>
        </p:nvSpPr>
        <p:spPr>
          <a:xfrm>
            <a:off x="7768150" y="4278752"/>
            <a:ext cx="10992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/>
              <a:t>Fixed Cost (FC)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B7D82CD-C8B1-46E7-86D1-71504B3213BA}"/>
              </a:ext>
            </a:extLst>
          </p:cNvPr>
          <p:cNvSpPr txBox="1"/>
          <p:nvPr/>
        </p:nvSpPr>
        <p:spPr>
          <a:xfrm rot="16200000">
            <a:off x="5008027" y="2135341"/>
            <a:ext cx="6158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/>
              <a:t>Sales $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3907390-E462-4FDE-8FBD-5667F79A9D22}"/>
              </a:ext>
            </a:extLst>
          </p:cNvPr>
          <p:cNvSpPr txBox="1"/>
          <p:nvPr/>
        </p:nvSpPr>
        <p:spPr>
          <a:xfrm rot="19150933">
            <a:off x="7404985" y="2430200"/>
            <a:ext cx="6951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/>
              <a:t>Profit </a:t>
            </a:r>
            <a:r>
              <a:rPr lang="en-CA" sz="1200" dirty="0">
                <a:sym typeface="Wingdings" panose="05000000000000000000" pitchFamily="2" charset="2"/>
              </a:rPr>
              <a:t></a:t>
            </a:r>
            <a:endParaRPr lang="en-CA" sz="12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621CD27-3E91-40D9-A447-721CA5B1AABC}"/>
              </a:ext>
            </a:extLst>
          </p:cNvPr>
          <p:cNvSpPr txBox="1"/>
          <p:nvPr/>
        </p:nvSpPr>
        <p:spPr>
          <a:xfrm rot="19255377">
            <a:off x="5579449" y="4053851"/>
            <a:ext cx="6174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/>
              <a:t>Loss </a:t>
            </a:r>
            <a:r>
              <a:rPr lang="en-CA" sz="1200" dirty="0">
                <a:sym typeface="Wingdings" panose="05000000000000000000" pitchFamily="2" charset="2"/>
              </a:rPr>
              <a:t></a:t>
            </a:r>
            <a:endParaRPr lang="en-CA" sz="1200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CDC79D3-88B9-4635-83C0-89D65E99243C}"/>
              </a:ext>
            </a:extLst>
          </p:cNvPr>
          <p:cNvSpPr txBox="1"/>
          <p:nvPr/>
        </p:nvSpPr>
        <p:spPr>
          <a:xfrm>
            <a:off x="6708124" y="4903813"/>
            <a:ext cx="24143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/>
              <a:t>Volume of output (number of units)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336190A-93EB-44AA-85AB-5352ABE4FDEC}"/>
              </a:ext>
            </a:extLst>
          </p:cNvPr>
          <p:cNvSpPr txBox="1"/>
          <p:nvPr/>
        </p:nvSpPr>
        <p:spPr>
          <a:xfrm>
            <a:off x="5249413" y="4837108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/>
              <a:t>0</a:t>
            </a:r>
          </a:p>
        </p:txBody>
      </p:sp>
      <p:sp>
        <p:nvSpPr>
          <p:cNvPr id="47" name="Content Placeholder 46">
            <a:extLst>
              <a:ext uri="{FF2B5EF4-FFF2-40B4-BE49-F238E27FC236}">
                <a16:creationId xmlns:a16="http://schemas.microsoft.com/office/drawing/2014/main" id="{A7F34562-BD57-4F64-9B16-F7D4B3BA2A2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24812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Calculating Break-Even When the Unit Prices and Unit Costs are Unknown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the sales and variable costs are only available in total dollars</a:t>
            </a:r>
          </a:p>
          <a:p>
            <a:pPr lvl="1"/>
            <a:r>
              <a:rPr lang="en-US" dirty="0"/>
              <a:t>not in the form of dollars per unit</a:t>
            </a:r>
          </a:p>
          <a:p>
            <a:r>
              <a:rPr lang="en-US" dirty="0"/>
              <a:t>A relationship between total sales and total variable costs can be determined</a:t>
            </a:r>
          </a:p>
          <a:p>
            <a:r>
              <a:rPr lang="en-US" dirty="0"/>
              <a:t>To determine the break-even point in sales dollars, assume that the price per unit is $1</a:t>
            </a:r>
          </a:p>
          <a:p>
            <a:pPr lvl="1"/>
            <a:r>
              <a:rPr lang="en-US" dirty="0"/>
              <a:t>Then calculate the variable cost per unit by dividing the total variable costs by the total sales</a:t>
            </a:r>
          </a:p>
          <a:p>
            <a:pPr lvl="1"/>
            <a:r>
              <a:rPr lang="en-US" dirty="0"/>
              <a:t>The break-even point can then be calculated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2015 Pearson Canada Inc.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CA"/>
              <a:t>05-</a:t>
            </a:r>
            <a:fld id="{FC559C35-C29B-4B37-9552-77822CAAEB03}" type="slidenum">
              <a:rPr lang="en-CA" smtClean="0"/>
              <a:pPr/>
              <a:t>11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113437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Breakeven Problem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73287"/>
            <a:ext cx="7886700" cy="4734566"/>
          </a:xfrm>
        </p:spPr>
        <p:txBody>
          <a:bodyPr>
            <a:normAutofit fontScale="77500" lnSpcReduction="20000"/>
          </a:bodyPr>
          <a:lstStyle/>
          <a:p>
            <a:r>
              <a:rPr lang="en-CA" dirty="0"/>
              <a:t>Tara makes and sells designer facemasks (it is 2020 after all).  She is able to sell the masks for $18 per unit.  Materials for the masks cost $4 each.  She has fixed costs per month of $280, and estimates that she can make and sell 80 masks each month.  How many masks does Tara need to sell to break even?</a:t>
            </a:r>
          </a:p>
          <a:p>
            <a:endParaRPr lang="en-CA" dirty="0"/>
          </a:p>
          <a:p>
            <a:r>
              <a:rPr lang="en-CA" dirty="0"/>
              <a:t>Natalie has started a residential building inspection service. Rent and utilities for an office costs $1000 per month. The fixed costs for a vehicle would be $450 per month. She estimates that the variable office costs (paper and other supplies) will be $50 per inspection and variable vehicle costs will be $25 per inspection.  Natalie would also spend $200 per month to lease a computer, and $350 per month for advertising.</a:t>
            </a:r>
          </a:p>
          <a:p>
            <a:pPr lvl="1"/>
            <a:r>
              <a:rPr lang="en-CA" dirty="0"/>
              <a:t>If she charges $275 per inspection, how many inspections per month are required before she can “pay herself”?</a:t>
            </a:r>
          </a:p>
          <a:p>
            <a:pPr lvl="1"/>
            <a:r>
              <a:rPr lang="en-CA" dirty="0"/>
              <a:t>How many inspections per month are required for Natalie to be able to draw a salary of $4000 per month?</a:t>
            </a:r>
          </a:p>
        </p:txBody>
      </p:sp>
    </p:spTree>
    <p:extLst>
      <p:ext uri="{BB962C8B-B14F-4D97-AF65-F5344CB8AC3E}">
        <p14:creationId xmlns:p14="http://schemas.microsoft.com/office/powerpoint/2010/main" val="22100748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More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Little Hands Daycare charges $40 per day per child.  Fixed expenses include $120 per day for wages and $300 per day for space rental and insurance.  The daycare can take in up to 20 children each day and is expected to be full.</a:t>
            </a:r>
          </a:p>
          <a:p>
            <a:pPr lvl="1"/>
            <a:r>
              <a:rPr lang="en-CA" dirty="0"/>
              <a:t>(a) To break even, what is the most that can be spent on supplies per child per day?</a:t>
            </a:r>
          </a:p>
          <a:p>
            <a:pPr lvl="1"/>
            <a:r>
              <a:rPr lang="en-CA" dirty="0"/>
              <a:t>(b) To achieve a profit of $200 per day, what is the amount that can be spent on supplies per child per day?</a:t>
            </a:r>
          </a:p>
        </p:txBody>
      </p:sp>
    </p:spTree>
    <p:extLst>
      <p:ext uri="{BB962C8B-B14F-4D97-AF65-F5344CB8AC3E}">
        <p14:creationId xmlns:p14="http://schemas.microsoft.com/office/powerpoint/2010/main" val="4212546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Contribution Margin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alternative to using the break-even relationship TR = TC</a:t>
            </a:r>
          </a:p>
          <a:p>
            <a:pPr lvl="1"/>
            <a:r>
              <a:rPr lang="en-US" dirty="0"/>
              <a:t>Use the concepts of contribution margin and contribution rate to determine break-even volume and sales</a:t>
            </a:r>
          </a:p>
        </p:txBody>
      </p:sp>
    </p:spTree>
    <p:extLst>
      <p:ext uri="{BB962C8B-B14F-4D97-AF65-F5344CB8AC3E}">
        <p14:creationId xmlns:p14="http://schemas.microsoft.com/office/powerpoint/2010/main" val="17129437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Contribution Margin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Contribution margin per unit</a:t>
            </a:r>
          </a:p>
          <a:p>
            <a:pPr lvl="1"/>
            <a:endParaRPr lang="en-US" dirty="0"/>
          </a:p>
          <a:p>
            <a:pPr marL="914400" lvl="2" indent="0">
              <a:buNone/>
            </a:pPr>
            <a:endParaRPr lang="en-US" dirty="0"/>
          </a:p>
          <a:p>
            <a:pPr marL="914400" lvl="2" indent="0">
              <a:buNone/>
            </a:pPr>
            <a:r>
              <a:rPr lang="en-US" dirty="0"/>
              <a:t>CM PER UNIT = SP – VC</a:t>
            </a:r>
          </a:p>
          <a:p>
            <a:r>
              <a:rPr lang="en-US" dirty="0"/>
              <a:t>Multiplying the CM PER UNIT by the number of units = Total Contribution Margin</a:t>
            </a:r>
          </a:p>
          <a:p>
            <a:pPr marL="0" indent="0">
              <a:buNone/>
            </a:pPr>
            <a:endParaRPr lang="en-US" dirty="0"/>
          </a:p>
          <a:p>
            <a:pPr marL="914400" lvl="2" indent="0">
              <a:buNone/>
            </a:pPr>
            <a:endParaRPr lang="en-US" dirty="0"/>
          </a:p>
          <a:p>
            <a:pPr marL="914400" lvl="2" indent="0">
              <a:buNone/>
            </a:pPr>
            <a:endParaRPr lang="en-US" dirty="0"/>
          </a:p>
          <a:p>
            <a:pPr marL="914400" lvl="2" indent="0">
              <a:buNone/>
            </a:pPr>
            <a:r>
              <a:rPr lang="en-US" dirty="0"/>
              <a:t>TOTAL CM = (SP – VC) × 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27584" y="2414320"/>
                <a:ext cx="6637715" cy="462050"/>
              </a:xfrm>
              <a:prstGeom prst="rect">
                <a:avLst/>
              </a:prstGeom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𝑂𝑁𝑇𝑅𝐼𝐵𝑈𝑇𝐼𝑂𝑁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𝑀𝐴𝑅𝐺𝐼𝑁</m:t>
                            </m:r>
                          </m:e>
                        </m:mr>
                        <m:m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𝑃𝐸𝑅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𝑈𝑁𝐼𝑇</m:t>
                            </m:r>
                          </m:e>
                        </m:mr>
                      </m:m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𝐸𝐿𝐿𝐼𝑁𝐺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𝑃𝑅𝐼𝐶𝐸</m:t>
                            </m:r>
                          </m:e>
                        </m:mr>
                        <m:m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𝑃𝐸𝑅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𝑈𝑁𝐼𝑇</m:t>
                            </m:r>
                          </m:e>
                        </m:mr>
                      </m:m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𝐴𝑅𝐼𝐴𝐵𝐿𝐸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𝐶𝑂𝑆𝑇</m:t>
                            </m:r>
                          </m:e>
                        </m:mr>
                        <m:m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𝑃𝐸𝑅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𝑈𝑁𝐼𝑇</m:t>
                            </m:r>
                          </m:e>
                        </m:mr>
                      </m:m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2414320"/>
                <a:ext cx="6637715" cy="46205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65100" y="4543069"/>
                <a:ext cx="8813800" cy="462050"/>
              </a:xfrm>
              <a:prstGeom prst="rect">
                <a:avLst/>
              </a:prstGeom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CA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  <m:r>
                              <a:rPr lang="en-CA" b="0" i="1" smtClean="0">
                                <a:latin typeface="Cambria Math" panose="02040503050406030204" pitchFamily="18" charset="0"/>
                              </a:rPr>
                              <m:t>𝑂𝑇𝐴𝐿</m:t>
                            </m:r>
                            <m:r>
                              <a:rPr lang="en-CA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𝐶𝑂𝑁𝑇𝑅𝐼𝐵𝑈𝑇𝐼𝑂𝑁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𝑀𝐴𝑅𝐺𝐼𝑁</m:t>
                            </m:r>
                          </m:e>
                        </m:mr>
                        <m:m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𝑃𝐸𝑅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𝑈𝑁𝐼𝑇</m:t>
                            </m:r>
                          </m:e>
                        </m:mr>
                      </m:m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𝐸𝐿𝐿𝐼𝑁𝐺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𝑃𝑅𝐼𝐶𝐸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𝑃𝐸𝑅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𝑈𝑁𝐼𝑇</m:t>
                                </m:r>
                              </m:e>
                            </m:mr>
                          </m: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𝐴𝑅𝐼𝐴𝐵𝐿𝐸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𝐶𝑂𝑆𝑇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𝑃𝐸𝑅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𝑈𝑁𝐼𝑇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𝑉𝑂𝐿𝑈𝑀𝐸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100" y="4543069"/>
                <a:ext cx="8813800" cy="46205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961954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Break-Even Volume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break-even volume is reached when the accumulated contribution margin of a number of units covers the fixed costs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451979" y="3631012"/>
                <a:ext cx="6240042" cy="536942"/>
              </a:xfrm>
              <a:prstGeom prst="rect">
                <a:avLst/>
              </a:prstGeom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𝑅𝐸𝐴𝐾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𝐸𝑉𝐸𝑁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𝑉𝑂𝐿𝑈𝑀𝐸</m:t>
                            </m:r>
                          </m:e>
                        </m:mr>
                        <m:m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𝐼𝑁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𝑈𝑁𝐼𝑇𝑆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mr>
                      </m:m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𝐹𝐼𝑋𝐸𝐷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𝐶𝑂𝑆𝑇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𝑈𝑁𝐼𝑇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𝐶𝑂𝑁𝑇𝑅𝐼𝐵𝑈𝑇𝐼𝑂𝑁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𝑀𝐴𝑅𝐺𝐼𝑁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1979" y="3631012"/>
                <a:ext cx="6240042" cy="53694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336200" y="4895652"/>
                <a:ext cx="4633448" cy="553613"/>
              </a:xfrm>
              <a:prstGeom prst="rect">
                <a:avLst/>
              </a:prstGeom>
              <a:noFill/>
              <a:ln>
                <a:solidFill>
                  <a:schemeClr val="accent1">
                    <a:shade val="95000"/>
                    <a:satMod val="105000"/>
                  </a:schemeClr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𝑅𝐸𝐴𝐾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𝐸𝑉𝐸𝑁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𝑉𝑂𝐿𝑈𝑀𝐸</m:t>
                            </m:r>
                          </m:e>
                        </m:mr>
                        <m:m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𝐼𝑁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𝑈𝑁𝐼𝑇𝑆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mr>
                      </m:m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$400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$20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=20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𝑢𝑛𝑖𝑡𝑠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6200" y="4895652"/>
                <a:ext cx="4633448" cy="55361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accent1">
                    <a:shade val="95000"/>
                    <a:satMod val="10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32256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Contribution Rate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91615"/>
            <a:ext cx="7886700" cy="4964735"/>
          </a:xfrm>
        </p:spPr>
        <p:txBody>
          <a:bodyPr/>
          <a:lstStyle/>
          <a:p>
            <a:r>
              <a:rPr lang="en-US" dirty="0"/>
              <a:t>Used to determine how much a sale of an additional unit contributes to fixed costs and profits.</a:t>
            </a:r>
          </a:p>
          <a:p>
            <a:r>
              <a:rPr lang="en-US" dirty="0"/>
              <a:t>Formulas</a:t>
            </a:r>
          </a:p>
          <a:p>
            <a:endParaRPr lang="en-US" dirty="0"/>
          </a:p>
          <a:p>
            <a:endParaRPr lang="en-US" dirty="0"/>
          </a:p>
          <a:p>
            <a:pPr marL="457200" lvl="1" indent="0">
              <a:buNone/>
            </a:pPr>
            <a:r>
              <a:rPr lang="en-US" dirty="0"/>
              <a:t>	or CM% = CM per unit/SP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641524" y="3245613"/>
                <a:ext cx="5845126" cy="518604"/>
              </a:xfrm>
              <a:prstGeom prst="rect">
                <a:avLst/>
              </a:prstGeom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CONTRIBUTION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𝑅𝐴𝑇𝐸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𝑈𝑁𝐼𝑇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𝐶𝑂𝑁𝑇𝑅𝐼𝐵𝑇𝐼𝑂𝑁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𝑀𝐴𝑅𝐺𝐼𝑁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𝑈𝑁𝐼𝑇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𝑆𝐸𝐿𝐿𝐼𝑁𝐺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𝑃𝑅𝐼𝐶𝐸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1524" y="3245613"/>
                <a:ext cx="5845126" cy="51860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219261" y="4964228"/>
                <a:ext cx="6886116" cy="518668"/>
              </a:xfrm>
              <a:prstGeom prst="rect">
                <a:avLst/>
              </a:prstGeom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𝐵𝑅𝐸𝐴𝐾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𝐸𝑉𝐸𝑁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𝑆𝐴𝐿𝐸𝑆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𝑠𝑎𝑙𝑒𝑠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𝑑𝑜𝑙𝑙𝑎𝑟𝑠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𝐹𝐼𝑋𝐸𝐷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𝐶𝑂𝑆𝑇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𝐶𝑂𝑁𝑇𝑅𝐼𝐵𝑈𝑇𝐼𝑂𝑁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𝑅𝐴𝑇𝐸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61" y="4964228"/>
                <a:ext cx="6886116" cy="51866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10944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Practice Question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Tina, an entrepreneurial business student, wants to set up a business completing tax forms for other students.  Her price would be $50 for each job.  Fixed expenses include $405 for the purchase of tax software, which Tina would purchase.  Tina would hire some accounting students to complete the forms, paying them for two hours at $15 per hour for each job.  She would also have paper and supplies costs of $5 per job.  How many jobs would she have to generate before she starts to make a profit?</a:t>
            </a:r>
          </a:p>
        </p:txBody>
      </p:sp>
    </p:spTree>
    <p:extLst>
      <p:ext uri="{BB962C8B-B14F-4D97-AF65-F5344CB8AC3E}">
        <p14:creationId xmlns:p14="http://schemas.microsoft.com/office/powerpoint/2010/main" val="14335109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87326"/>
            <a:ext cx="7886700" cy="811741"/>
          </a:xfrm>
        </p:spPr>
        <p:txBody>
          <a:bodyPr/>
          <a:lstStyle/>
          <a:p>
            <a:r>
              <a:rPr lang="en-CA" dirty="0"/>
              <a:t>Practice Question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03866"/>
            <a:ext cx="7886700" cy="5173133"/>
          </a:xfrm>
        </p:spPr>
        <p:txBody>
          <a:bodyPr>
            <a:normAutofit/>
          </a:bodyPr>
          <a:lstStyle/>
          <a:p>
            <a:r>
              <a:rPr lang="en-CA" dirty="0" err="1"/>
              <a:t>Warbug</a:t>
            </a:r>
            <a:r>
              <a:rPr lang="en-CA" dirty="0"/>
              <a:t> Inc makes and sells water bottles for students.  Financial projections for this line of products are revenue of $238,000, total variable costs of $41,840, and fixed costs of $18,000.  Answer each of the following </a:t>
            </a:r>
            <a:r>
              <a:rPr lang="en-CA" b="1" u="sng" dirty="0" err="1"/>
              <a:t>indep</a:t>
            </a:r>
            <a:r>
              <a:rPr lang="en-CA" dirty="0"/>
              <a:t> questions.</a:t>
            </a:r>
          </a:p>
          <a:p>
            <a:r>
              <a:rPr lang="en-CA" dirty="0"/>
              <a:t>How much are the Total CM and contribution rate?</a:t>
            </a:r>
          </a:p>
          <a:p>
            <a:r>
              <a:rPr lang="en-CA" dirty="0"/>
              <a:t>How much of this product line does the business need to sell to break even?</a:t>
            </a:r>
          </a:p>
          <a:p>
            <a:r>
              <a:rPr lang="en-CA" dirty="0"/>
              <a:t>If the business was to save $6,000 in variable costs by offering fewer colours of water bottles, how much of this product line does the business need to sell to break even?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7159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Construct and interpret cost-volume-profit charts</a:t>
            </a:r>
          </a:p>
          <a:p>
            <a:r>
              <a:rPr lang="en-US" dirty="0"/>
              <a:t>Compute break-even values using cost-volume-profit relationships</a:t>
            </a:r>
          </a:p>
          <a:p>
            <a:r>
              <a:rPr lang="en-US" dirty="0"/>
              <a:t>Compute break-even values using contribution margin and contribution rate</a:t>
            </a:r>
          </a:p>
          <a:p>
            <a:r>
              <a:rPr lang="en-US" dirty="0"/>
              <a:t>Compute the effects of changes to cost, volume, and profit</a:t>
            </a:r>
            <a:endParaRPr lang="en-CA" dirty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249992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Question 2 (</a:t>
            </a:r>
            <a:r>
              <a:rPr lang="en-CA" dirty="0" err="1"/>
              <a:t>cont</a:t>
            </a:r>
            <a:r>
              <a:rPr lang="en-CA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If a specialized logo was printed on the water bottles, the variable costs would increase by 5%, and the fixed costs would increase by $15,000.  If the price of the water bottles was then increased by 10%, what would be the resulting net income?</a:t>
            </a:r>
          </a:p>
        </p:txBody>
      </p:sp>
    </p:spTree>
    <p:extLst>
      <p:ext uri="{BB962C8B-B14F-4D97-AF65-F5344CB8AC3E}">
        <p14:creationId xmlns:p14="http://schemas.microsoft.com/office/powerpoint/2010/main" val="37933483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break-even model is used to analyze the relationships among costs, volumes, and profits</a:t>
            </a:r>
          </a:p>
          <a:p>
            <a:r>
              <a:rPr lang="en-US" dirty="0"/>
              <a:t>The break-even point is that value at which the total revenue = total cost</a:t>
            </a:r>
          </a:p>
        </p:txBody>
      </p:sp>
    </p:spTree>
    <p:extLst>
      <p:ext uri="{BB962C8B-B14F-4D97-AF65-F5344CB8AC3E}">
        <p14:creationId xmlns:p14="http://schemas.microsoft.com/office/powerpoint/2010/main" val="15294793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E66C8-8AE5-470E-B3A8-43FD21F0D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8960"/>
            <a:ext cx="7886700" cy="524032"/>
          </a:xfrm>
        </p:spPr>
        <p:txBody>
          <a:bodyPr>
            <a:normAutofit fontScale="90000"/>
          </a:bodyPr>
          <a:lstStyle/>
          <a:p>
            <a:r>
              <a:rPr lang="en-CA" dirty="0"/>
              <a:t>Formula Summary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49B82F7-C99E-49C9-81C7-0E2969AD740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28650" y="1027907"/>
                <a:ext cx="7886700" cy="4940935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CA" i="0" smtClean="0">
                          <a:latin typeface="Cambria Math" panose="02040503050406030204" pitchFamily="18" charset="0"/>
                        </a:rPr>
                        <m:t>T</m:t>
                      </m:r>
                      <m:r>
                        <m:rPr>
                          <m:sty m:val="p"/>
                        </m:rPr>
                        <a:rPr lang="en-CA" b="0" i="0" smtClean="0">
                          <a:latin typeface="Cambria Math" panose="02040503050406030204" pitchFamily="18" charset="0"/>
                        </a:rPr>
                        <m:t>otal</m:t>
                      </m:r>
                      <m:r>
                        <a:rPr lang="en-CA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CA" b="0" i="0" smtClean="0">
                          <a:latin typeface="Cambria Math" panose="02040503050406030204" pitchFamily="18" charset="0"/>
                        </a:rPr>
                        <m:t>Revenue</m:t>
                      </m:r>
                      <m:r>
                        <a:rPr lang="en-CA" b="0" i="1" smtClean="0">
                          <a:latin typeface="Cambria Math" panose="02040503050406030204" pitchFamily="18" charset="0"/>
                        </a:rPr>
                        <m:t>= 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𝑇𝑅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𝑆𝑃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𝑋</m:t>
                      </m:r>
                    </m:oMath>
                  </m:oMathPara>
                </a14:m>
                <a:endParaRPr lang="en-CA" i="1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CA" i="0">
                          <a:latin typeface="Cambria Math" panose="02040503050406030204" pitchFamily="18" charset="0"/>
                        </a:rPr>
                        <m:t>T</m:t>
                      </m:r>
                      <m:r>
                        <m:rPr>
                          <m:sty m:val="p"/>
                        </m:rPr>
                        <a:rPr lang="en-CA" b="0" i="0" smtClean="0">
                          <a:latin typeface="Cambria Math" panose="02040503050406030204" pitchFamily="18" charset="0"/>
                        </a:rPr>
                        <m:t>otal</m:t>
                      </m:r>
                      <m:r>
                        <a:rPr lang="en-CA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CA" b="0" i="0" smtClean="0">
                          <a:latin typeface="Cambria Math" panose="02040503050406030204" pitchFamily="18" charset="0"/>
                        </a:rPr>
                        <m:t>Variable</m:t>
                      </m:r>
                      <m:r>
                        <a:rPr lang="en-CA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CA" b="0" i="0" smtClean="0">
                          <a:latin typeface="Cambria Math" panose="02040503050406030204" pitchFamily="18" charset="0"/>
                        </a:rPr>
                        <m:t>Cost</m:t>
                      </m:r>
                      <m:r>
                        <a:rPr lang="en-CA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𝑇𝑉𝐶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𝑉𝐶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𝑋</m:t>
                      </m:r>
                    </m:oMath>
                  </m:oMathPara>
                </a14:m>
                <a:endParaRPr lang="en-CA" i="1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b="1" dirty="0"/>
                  <a:t>Profit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𝑺𝑷</m:t>
                        </m:r>
                        <m:r>
                          <a:rPr lang="en-US" b="1" i="1">
                            <a:latin typeface="Cambria Math" panose="02040503050406030204" pitchFamily="18" charset="0"/>
                          </a:rPr>
                          <m:t> ×</m:t>
                        </m:r>
                        <m:r>
                          <a:rPr lang="en-US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𝑿</m:t>
                        </m:r>
                      </m:e>
                    </m:d>
                    <m:r>
                      <a:rPr lang="en-US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d>
                      <m:dPr>
                        <m:ctrlPr>
                          <a:rPr lang="en-US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𝑭𝑪</m:t>
                        </m:r>
                      </m:e>
                    </m:d>
                    <m:r>
                      <a:rPr lang="en-US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d>
                      <m:dPr>
                        <m:ctrlPr>
                          <a:rPr lang="en-US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𝑽𝑪</m:t>
                        </m:r>
                        <m:r>
                          <a:rPr lang="en-US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×</m:t>
                        </m:r>
                        <m:r>
                          <a:rPr lang="en-US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𝑿</m:t>
                        </m:r>
                      </m:e>
                    </m:d>
                  </m:oMath>
                </a14:m>
                <a:endParaRPr lang="en-CA" dirty="0"/>
              </a:p>
              <a:p>
                <a:pPr marL="0" indent="0">
                  <a:buNone/>
                </a:pPr>
                <a:r>
                  <a:rPr lang="en-US" dirty="0"/>
                  <a:t>Contribution Margin/unit = CM PER UNIT = SP – VC</a:t>
                </a:r>
              </a:p>
              <a:p>
                <a:pPr marL="0" indent="0">
                  <a:buNone/>
                </a:pPr>
                <a:r>
                  <a:rPr lang="en-US" dirty="0"/>
                  <a:t>TOTAL CM = (SP – VC) × X</a:t>
                </a:r>
              </a:p>
              <a:p>
                <a:pPr marL="0" indent="0">
                  <a:buNone/>
                </a:pPr>
                <a:endParaRPr lang="en-US" sz="1400" dirty="0"/>
              </a:p>
              <a:p>
                <a:endParaRPr lang="en-US" sz="1400" dirty="0"/>
              </a:p>
              <a:p>
                <a:endParaRPr lang="en-US" dirty="0"/>
              </a:p>
              <a:p>
                <a:endParaRPr lang="en-CA" dirty="0"/>
              </a:p>
              <a:p>
                <a:endParaRPr lang="en-CA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49B82F7-C99E-49C9-81C7-0E2969AD740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027907"/>
                <a:ext cx="7886700" cy="4940935"/>
              </a:xfrm>
              <a:blipFill>
                <a:blip r:embed="rId3"/>
                <a:stretch>
                  <a:fillRect l="-1546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103018B-46CD-43CD-8FD3-9CD087371DD9}"/>
                  </a:ext>
                </a:extLst>
              </p:cNvPr>
              <p:cNvSpPr txBox="1"/>
              <p:nvPr/>
            </p:nvSpPr>
            <p:spPr>
              <a:xfrm>
                <a:off x="726235" y="4516634"/>
                <a:ext cx="6886116" cy="5186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𝐵𝑅𝐸𝐴𝐾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𝐸𝑉𝐸𝑁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𝑆𝐴𝐿𝐸𝑆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𝑠𝑎𝑙𝑒𝑠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𝑑𝑜𝑙𝑙𝑎𝑟𝑠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𝐹𝐼𝑋𝐸𝐷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𝐶𝑂𝑆𝑇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𝐶𝑂𝑁𝑇𝑅𝐼𝐵𝑈𝑇𝐼𝑂𝑁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𝑅𝐴𝑇𝐸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103018B-46CD-43CD-8FD3-9CD087371D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235" y="4516634"/>
                <a:ext cx="6886116" cy="51866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CEED9AA6-06DE-4AF7-834E-1C4C6D36169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4810" y="5583183"/>
            <a:ext cx="5627096" cy="49381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75BB772-20E4-4255-9942-09028B86A0D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6235" y="3589655"/>
            <a:ext cx="6120914" cy="512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805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Cost-Volume-Profit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main concern to owners and management in operating a business is profitability</a:t>
            </a:r>
          </a:p>
          <a:p>
            <a:pPr lvl="1"/>
            <a:r>
              <a:rPr lang="en-US" dirty="0"/>
              <a:t>Managers must make decisions that determine product quantity, total revenue, and total cost</a:t>
            </a:r>
          </a:p>
          <a:p>
            <a:r>
              <a:rPr lang="en-US" dirty="0"/>
              <a:t>Cost-volume-profit analysis is a valuable tool</a:t>
            </a:r>
          </a:p>
          <a:p>
            <a:pPr lvl="1"/>
            <a:r>
              <a:rPr lang="en-US" dirty="0"/>
              <a:t>In this type of analysis, computations involving breakeven analysis may be involved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50236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Cost-Volume-Profit Assumptions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90690"/>
            <a:ext cx="7886700" cy="4802184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Selling price per unit of output is constant</a:t>
            </a:r>
          </a:p>
          <a:p>
            <a:pPr lvl="1"/>
            <a:r>
              <a:rPr lang="en-US" dirty="0"/>
              <a:t>Total revenue varies directly with volume.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Costs are linear and can be classified as either fixed or variable</a:t>
            </a:r>
          </a:p>
          <a:p>
            <a:pPr marL="1258888" lvl="2" indent="-461963">
              <a:buFont typeface="+mj-lt"/>
              <a:buAutoNum type="alphaUcPeriod"/>
            </a:pPr>
            <a:r>
              <a:rPr lang="en-US" dirty="0">
                <a:solidFill>
                  <a:srgbClr val="FF0000"/>
                </a:solidFill>
              </a:rPr>
              <a:t>Fixed costs </a:t>
            </a:r>
            <a:r>
              <a:rPr lang="en-US" dirty="0"/>
              <a:t>remain constant over the time period of output</a:t>
            </a:r>
          </a:p>
          <a:p>
            <a:pPr lvl="3" indent="-342900"/>
            <a:r>
              <a:rPr lang="en-US" dirty="0"/>
              <a:t>Examples of costs in this category are rent, amortization, property taxes, and supervision and management salaries </a:t>
            </a:r>
          </a:p>
          <a:p>
            <a:pPr lvl="3" indent="-342900"/>
            <a:r>
              <a:rPr lang="en-US" dirty="0"/>
              <a:t>Fixed costs per unit of output decrease as volume increases because the total cost is spread out over more units</a:t>
            </a:r>
          </a:p>
          <a:p>
            <a:pPr marL="1257300" lvl="2" indent="-457200">
              <a:buFont typeface="+mj-lt"/>
              <a:buAutoNum type="alphaUcPeriod"/>
            </a:pPr>
            <a:r>
              <a:rPr lang="en-US" dirty="0">
                <a:solidFill>
                  <a:srgbClr val="FF0000"/>
                </a:solidFill>
              </a:rPr>
              <a:t>Variable costs </a:t>
            </a:r>
            <a:r>
              <a:rPr lang="en-US" dirty="0"/>
              <a:t>are constant </a:t>
            </a:r>
            <a:r>
              <a:rPr lang="en-US" b="1" dirty="0"/>
              <a:t>per unit </a:t>
            </a:r>
            <a:r>
              <a:rPr lang="en-US" dirty="0"/>
              <a:t>of output regardless of volume</a:t>
            </a:r>
          </a:p>
          <a:p>
            <a:pPr lvl="3" indent="-342900"/>
            <a:r>
              <a:rPr lang="en-US" dirty="0"/>
              <a:t>Examples of costs in this category are direct material costs, direct </a:t>
            </a:r>
            <a:r>
              <a:rPr lang="en-US" dirty="0" err="1"/>
              <a:t>labour</a:t>
            </a:r>
            <a:r>
              <a:rPr lang="en-US" dirty="0"/>
              <a:t> costs, and sales commissions </a:t>
            </a:r>
          </a:p>
          <a:p>
            <a:pPr lvl="3" indent="-342900"/>
            <a:r>
              <a:rPr lang="en-US" b="1" dirty="0"/>
              <a:t>Total</a:t>
            </a:r>
            <a:r>
              <a:rPr lang="en-US" dirty="0"/>
              <a:t> variable costs increase or decrease as volume fluctuates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No inventory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When multiple products are produced within a company, the ratio of various products remains constant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Mixed costs can be separated into fixed and variable cost components</a:t>
            </a:r>
          </a:p>
        </p:txBody>
      </p:sp>
    </p:spTree>
    <p:extLst>
      <p:ext uri="{BB962C8B-B14F-4D97-AF65-F5344CB8AC3E}">
        <p14:creationId xmlns:p14="http://schemas.microsoft.com/office/powerpoint/2010/main" val="954477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EA4A2-BCC0-4833-8956-4450C0A82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798" y="109057"/>
            <a:ext cx="7886700" cy="748128"/>
          </a:xfrm>
        </p:spPr>
        <p:txBody>
          <a:bodyPr/>
          <a:lstStyle/>
          <a:p>
            <a:r>
              <a:rPr lang="en-CA" dirty="0"/>
              <a:t>Cost-Volume-Profit -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A35F4-48CB-4255-9372-3BC833669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71787"/>
            <a:ext cx="7886700" cy="208046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CA" dirty="0"/>
              <a:t>Chuck is considering the start up of a furniture and equipment delivery service in Fort Saskatchewan. He can buy a used 15-foot cube van from Enterprise Rentals for $25,000. He thinks he needs a helper to assist with loading and unloading. After to talking to an associate who has  experience with this type of business, Chuck thinks he can charge$60 per delivery and each delivery will require an average round trip driving distance of 32 km.  He has estimated his expenses below.</a:t>
            </a:r>
          </a:p>
          <a:p>
            <a:pPr marL="0" indent="0">
              <a:buNone/>
            </a:pPr>
            <a:r>
              <a:rPr lang="en-CA" dirty="0"/>
              <a:t>Next, we will classify these costs.  Before you look at the next slide, think about whether a given cost is fixed or variable or both.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F309575-3662-4A6F-A588-46F678D330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017566"/>
              </p:ext>
            </p:extLst>
          </p:nvPr>
        </p:nvGraphicFramePr>
        <p:xfrm>
          <a:off x="779126" y="2765333"/>
          <a:ext cx="7793372" cy="3983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47876">
                  <a:extLst>
                    <a:ext uri="{9D8B030D-6E8A-4147-A177-3AD203B41FA5}">
                      <a16:colId xmlns:a16="http://schemas.microsoft.com/office/drawing/2014/main" val="3282742926"/>
                    </a:ext>
                  </a:extLst>
                </a:gridCol>
                <a:gridCol w="4345496">
                  <a:extLst>
                    <a:ext uri="{9D8B030D-6E8A-4147-A177-3AD203B41FA5}">
                      <a16:colId xmlns:a16="http://schemas.microsoft.com/office/drawing/2014/main" val="3291266089"/>
                    </a:ext>
                  </a:extLst>
                </a:gridCol>
              </a:tblGrid>
              <a:tr h="398361">
                <a:tc>
                  <a:txBody>
                    <a:bodyPr/>
                    <a:lstStyle/>
                    <a:p>
                      <a:r>
                        <a:rPr lang="en-CA" dirty="0"/>
                        <a:t>Truck insurance and licence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$3000 per year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1424517"/>
                  </a:ext>
                </a:extLst>
              </a:tr>
              <a:tr h="398361">
                <a:tc>
                  <a:txBody>
                    <a:bodyPr/>
                    <a:lstStyle/>
                    <a:p>
                      <a:r>
                        <a:rPr lang="en-CA" dirty="0"/>
                        <a:t>Fuel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$100 per 400 km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9690435"/>
                  </a:ext>
                </a:extLst>
              </a:tr>
              <a:tr h="398361">
                <a:tc>
                  <a:txBody>
                    <a:bodyPr/>
                    <a:lstStyle/>
                    <a:p>
                      <a:r>
                        <a:rPr lang="en-CA" dirty="0"/>
                        <a:t>Oil changes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$70 every 5000 km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127426"/>
                  </a:ext>
                </a:extLst>
              </a:tr>
              <a:tr h="398361">
                <a:tc>
                  <a:txBody>
                    <a:bodyPr/>
                    <a:lstStyle/>
                    <a:p>
                      <a:r>
                        <a:rPr lang="en-CA" dirty="0"/>
                        <a:t>Helper’s wages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$2500 per month plus $10 bonus per trip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474451"/>
                  </a:ext>
                </a:extLst>
              </a:tr>
              <a:tr h="398361">
                <a:tc>
                  <a:txBody>
                    <a:bodyPr/>
                    <a:lstStyle/>
                    <a:p>
                      <a:r>
                        <a:rPr lang="en-CA" dirty="0"/>
                        <a:t>Chuck’s wages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$3500 per month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5542566"/>
                  </a:ext>
                </a:extLst>
              </a:tr>
              <a:tr h="398361">
                <a:tc>
                  <a:txBody>
                    <a:bodyPr/>
                    <a:lstStyle/>
                    <a:p>
                      <a:r>
                        <a:rPr lang="en-CA" dirty="0"/>
                        <a:t>Tires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$900 every 60,000km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9518322"/>
                  </a:ext>
                </a:extLst>
              </a:tr>
              <a:tr h="398361">
                <a:tc>
                  <a:txBody>
                    <a:bodyPr/>
                    <a:lstStyle/>
                    <a:p>
                      <a:r>
                        <a:rPr lang="en-CA" dirty="0"/>
                        <a:t>Other repairs and maintenance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$1000 per 10,000km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124056"/>
                  </a:ext>
                </a:extLst>
              </a:tr>
              <a:tr h="398361">
                <a:tc>
                  <a:txBody>
                    <a:bodyPr/>
                    <a:lstStyle/>
                    <a:p>
                      <a:r>
                        <a:rPr lang="en-CA" dirty="0"/>
                        <a:t>Business license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$100 per year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302159"/>
                  </a:ext>
                </a:extLst>
              </a:tr>
              <a:tr h="398361">
                <a:tc>
                  <a:txBody>
                    <a:bodyPr/>
                    <a:lstStyle/>
                    <a:p>
                      <a:r>
                        <a:rPr lang="en-CA" dirty="0"/>
                        <a:t>Depreciation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$180 per 1000km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0253566"/>
                  </a:ext>
                </a:extLst>
              </a:tr>
              <a:tr h="398361">
                <a:tc>
                  <a:txBody>
                    <a:bodyPr/>
                    <a:lstStyle/>
                    <a:p>
                      <a:r>
                        <a:rPr lang="en-CA" dirty="0"/>
                        <a:t>Cell phone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$112 per month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63370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3832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EA4A2-BCC0-4833-8956-4450C0A82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798" y="109057"/>
            <a:ext cx="7886700" cy="748128"/>
          </a:xfrm>
        </p:spPr>
        <p:txBody>
          <a:bodyPr/>
          <a:lstStyle/>
          <a:p>
            <a:r>
              <a:rPr lang="en-CA" dirty="0"/>
              <a:t>Cost-Volume-Profit -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A35F4-48CB-4255-9372-3BC833669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71788"/>
            <a:ext cx="7886700" cy="13506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/>
              <a:t> Recall: fixed costs are constant regardless of output (trips) and total variable costs change with </a:t>
            </a:r>
            <a:r>
              <a:rPr lang="en-CA" dirty="0" err="1"/>
              <a:t>ouput</a:t>
            </a:r>
            <a:r>
              <a:rPr lang="en-CA" dirty="0"/>
              <a:t> (number of trips)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F309575-3662-4A6F-A588-46F678D330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302631"/>
              </p:ext>
            </p:extLst>
          </p:nvPr>
        </p:nvGraphicFramePr>
        <p:xfrm>
          <a:off x="721978" y="2203271"/>
          <a:ext cx="7793372" cy="3983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47876">
                  <a:extLst>
                    <a:ext uri="{9D8B030D-6E8A-4147-A177-3AD203B41FA5}">
                      <a16:colId xmlns:a16="http://schemas.microsoft.com/office/drawing/2014/main" val="3282742926"/>
                    </a:ext>
                  </a:extLst>
                </a:gridCol>
                <a:gridCol w="4345496">
                  <a:extLst>
                    <a:ext uri="{9D8B030D-6E8A-4147-A177-3AD203B41FA5}">
                      <a16:colId xmlns:a16="http://schemas.microsoft.com/office/drawing/2014/main" val="3291266089"/>
                    </a:ext>
                  </a:extLst>
                </a:gridCol>
              </a:tblGrid>
              <a:tr h="398361">
                <a:tc>
                  <a:txBody>
                    <a:bodyPr/>
                    <a:lstStyle/>
                    <a:p>
                      <a:r>
                        <a:rPr lang="en-CA" dirty="0"/>
                        <a:t>Truck insurance and licence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Fixed (does not vary with output)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1424517"/>
                  </a:ext>
                </a:extLst>
              </a:tr>
              <a:tr h="398361">
                <a:tc>
                  <a:txBody>
                    <a:bodyPr/>
                    <a:lstStyle/>
                    <a:p>
                      <a:r>
                        <a:rPr lang="en-CA" dirty="0"/>
                        <a:t>Fuel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Variable (more trips - &gt; more km)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9690435"/>
                  </a:ext>
                </a:extLst>
              </a:tr>
              <a:tr h="398361">
                <a:tc>
                  <a:txBody>
                    <a:bodyPr/>
                    <a:lstStyle/>
                    <a:p>
                      <a:r>
                        <a:rPr lang="en-CA" dirty="0"/>
                        <a:t>Oil changes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Variable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127426"/>
                  </a:ext>
                </a:extLst>
              </a:tr>
              <a:tr h="398361">
                <a:tc>
                  <a:txBody>
                    <a:bodyPr/>
                    <a:lstStyle/>
                    <a:p>
                      <a:r>
                        <a:rPr lang="en-CA" dirty="0"/>
                        <a:t>Helper’s wages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Fixed and variable (bonus is variable)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474451"/>
                  </a:ext>
                </a:extLst>
              </a:tr>
              <a:tr h="398361">
                <a:tc>
                  <a:txBody>
                    <a:bodyPr/>
                    <a:lstStyle/>
                    <a:p>
                      <a:r>
                        <a:rPr lang="en-CA" dirty="0"/>
                        <a:t>Chuck’s wages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Fixed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5542566"/>
                  </a:ext>
                </a:extLst>
              </a:tr>
              <a:tr h="398361">
                <a:tc>
                  <a:txBody>
                    <a:bodyPr/>
                    <a:lstStyle/>
                    <a:p>
                      <a:r>
                        <a:rPr lang="en-CA" dirty="0"/>
                        <a:t>Tires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Variable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9518322"/>
                  </a:ext>
                </a:extLst>
              </a:tr>
              <a:tr h="398361">
                <a:tc>
                  <a:txBody>
                    <a:bodyPr/>
                    <a:lstStyle/>
                    <a:p>
                      <a:r>
                        <a:rPr lang="en-CA" dirty="0"/>
                        <a:t>Other repairs and maintenance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Variable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124056"/>
                  </a:ext>
                </a:extLst>
              </a:tr>
              <a:tr h="398361">
                <a:tc>
                  <a:txBody>
                    <a:bodyPr/>
                    <a:lstStyle/>
                    <a:p>
                      <a:r>
                        <a:rPr lang="en-CA" dirty="0"/>
                        <a:t>Business license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Fixed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302159"/>
                  </a:ext>
                </a:extLst>
              </a:tr>
              <a:tr h="398361">
                <a:tc>
                  <a:txBody>
                    <a:bodyPr/>
                    <a:lstStyle/>
                    <a:p>
                      <a:r>
                        <a:rPr lang="en-CA" dirty="0"/>
                        <a:t>Depreciation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Variable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0253566"/>
                  </a:ext>
                </a:extLst>
              </a:tr>
              <a:tr h="398361">
                <a:tc>
                  <a:txBody>
                    <a:bodyPr/>
                    <a:lstStyle/>
                    <a:p>
                      <a:r>
                        <a:rPr lang="en-CA" dirty="0"/>
                        <a:t>Cell phone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Fixed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63370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2269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Break-Even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92280" y="4458493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b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665130" y="1700808"/>
                <a:ext cx="5931532" cy="369332"/>
              </a:xfrm>
              <a:prstGeom prst="rect">
                <a:avLst/>
              </a:prstGeom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𝑇𝑜𝑡𝑎𝑙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𝑅𝑒𝑣𝑒𝑛𝑢𝑒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𝑆𝑒𝑙𝑙𝑖𝑛𝑔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𝑃𝑟𝑖𝑐𝑒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×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𝑉𝑜𝑙𝑢𝑚𝑒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(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𝑖𝑛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𝑢𝑛𝑖𝑡𝑠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 </m:t>
                      </m:r>
                    </m:oMath>
                  </m:oMathPara>
                </a14:m>
                <a:endParaRPr lang="en-US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130" y="1700808"/>
                <a:ext cx="5931532" cy="369332"/>
              </a:xfrm>
              <a:prstGeom prst="rect">
                <a:avLst/>
              </a:prstGeom>
              <a:blipFill rotWithShape="0">
                <a:blip r:embed="rId2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700562" y="2170748"/>
                <a:ext cx="1863652" cy="369332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𝑜𝑟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𝑇𝑅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𝑆𝑃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𝑋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562" y="2170748"/>
                <a:ext cx="1863652" cy="36933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04191" y="2781450"/>
                <a:ext cx="6873998" cy="276999"/>
              </a:xfrm>
              <a:prstGeom prst="rect">
                <a:avLst/>
              </a:prstGeom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𝑇𝑜𝑡𝑎𝑙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𝑉𝑎𝑟𝑖𝑎𝑏𝑙𝑒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𝐶𝑜𝑠𝑡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𝑉𝑎𝑟𝑖𝑎𝑏𝑙𝑒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𝐶𝑜𝑠𝑡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𝑝𝑒𝑟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𝑈𝑛𝑖𝑡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×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𝑉𝑜𝑙𝑢𝑚𝑒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(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𝑖𝑛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𝑢𝑛𝑖𝑡𝑠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191" y="2781450"/>
                <a:ext cx="6873998" cy="276999"/>
              </a:xfrm>
              <a:prstGeom prst="rect">
                <a:avLst/>
              </a:prstGeom>
              <a:blipFill rotWithShape="0">
                <a:blip r:embed="rId4"/>
                <a:stretch>
                  <a:fillRect l="-355" t="-2174" r="-799" b="-326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25056" y="3161319"/>
                <a:ext cx="183915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𝑜𝑟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𝑇𝑉𝐶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𝑉𝐶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𝑋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056" y="3161319"/>
                <a:ext cx="1839158" cy="276999"/>
              </a:xfrm>
              <a:prstGeom prst="rect">
                <a:avLst/>
              </a:prstGeom>
              <a:blipFill rotWithShape="0">
                <a:blip r:embed="rId5"/>
                <a:stretch>
                  <a:fillRect l="-1325" r="-2318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39552" y="3650405"/>
          <a:ext cx="6984776" cy="24688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8083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764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4055">
                <a:tc rowSpan="3"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pPr algn="ctr"/>
                      <a:r>
                        <a:rPr lang="en-US" dirty="0"/>
                        <a:t>TOTAL REVENUE</a:t>
                      </a:r>
                    </a:p>
                    <a:p>
                      <a:pPr algn="ctr"/>
                      <a:r>
                        <a:rPr lang="en-US" dirty="0"/>
                        <a:t>(SELLING PRICE × VOLUME)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PROFIT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TOTAL VARIABLE COST </a:t>
                      </a:r>
                    </a:p>
                    <a:p>
                      <a:pPr algn="ctr"/>
                      <a:r>
                        <a:rPr lang="en-US" dirty="0"/>
                        <a:t>(VARIABLE COST PER UNIT × VOLUME)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FIXED COST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13" name="Group 12"/>
          <p:cNvGrpSpPr/>
          <p:nvPr/>
        </p:nvGrpSpPr>
        <p:grpSpPr>
          <a:xfrm>
            <a:off x="7524328" y="4579107"/>
            <a:ext cx="1517371" cy="1512168"/>
            <a:chOff x="7884368" y="4581128"/>
            <a:chExt cx="1517371" cy="1512168"/>
          </a:xfrm>
        </p:grpSpPr>
        <p:sp>
          <p:nvSpPr>
            <p:cNvPr id="11" name="Right Brace 10"/>
            <p:cNvSpPr/>
            <p:nvPr/>
          </p:nvSpPr>
          <p:spPr>
            <a:xfrm>
              <a:off x="7884368" y="4581128"/>
              <a:ext cx="216024" cy="1512168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097343" y="5152546"/>
              <a:ext cx="13043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TOTAL COST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73046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Break-Even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relationship is determined as follows: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2731799"/>
              </p:ext>
            </p:extLst>
          </p:nvPr>
        </p:nvGraphicFramePr>
        <p:xfrm>
          <a:off x="1259632" y="2606040"/>
          <a:ext cx="6912768" cy="8229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9127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(SELLING</a:t>
                      </a:r>
                      <a:r>
                        <a:rPr lang="en-US" sz="2400" baseline="0" dirty="0"/>
                        <a:t> PRICE × VOLUME) – FIXED COST </a:t>
                      </a:r>
                    </a:p>
                    <a:p>
                      <a:r>
                        <a:rPr lang="en-US" sz="2400" baseline="0" dirty="0"/>
                        <a:t>– (VARIABLE COST  PER UNIT × VOLUME) =PROFIT 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341812" y="3724295"/>
                <a:ext cx="412382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𝒐𝒓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  </m:t>
                      </m:r>
                      <m:d>
                        <m:d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𝑺𝑷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 ×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𝑿</m:t>
                          </m:r>
                        </m:e>
                      </m:d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𝑭𝑪</m:t>
                          </m:r>
                        </m:e>
                      </m:d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𝑽𝑪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×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𝑿</m:t>
                          </m:r>
                        </m:e>
                      </m:d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𝑷𝑭𝑻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1812" y="3724295"/>
                <a:ext cx="4123821" cy="276999"/>
              </a:xfrm>
              <a:prstGeom prst="rect">
                <a:avLst/>
              </a:prstGeom>
              <a:blipFill>
                <a:blip r:embed="rId2"/>
                <a:stretch>
                  <a:fillRect l="-443" r="-1034" b="-666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26027AAB-3D4C-44CC-B536-9E7E31A5BB1C}"/>
              </a:ext>
            </a:extLst>
          </p:cNvPr>
          <p:cNvSpPr txBox="1"/>
          <p:nvPr/>
        </p:nvSpPr>
        <p:spPr>
          <a:xfrm>
            <a:off x="2600587" y="4689446"/>
            <a:ext cx="3934437" cy="92333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dirty="0"/>
              <a:t>Most of the relationships in this unit are derived from this formula.  It is the most important formula in this unit.</a:t>
            </a:r>
          </a:p>
        </p:txBody>
      </p:sp>
    </p:spTree>
    <p:extLst>
      <p:ext uri="{BB962C8B-B14F-4D97-AF65-F5344CB8AC3E}">
        <p14:creationId xmlns:p14="http://schemas.microsoft.com/office/powerpoint/2010/main" val="2383067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05323"/>
          </a:xfrm>
        </p:spPr>
        <p:txBody>
          <a:bodyPr/>
          <a:lstStyle/>
          <a:p>
            <a:r>
              <a:rPr lang="en-US" dirty="0"/>
              <a:t>Break-Even Charts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relationships among costs, volumes, and profits may be represented graphically</a:t>
            </a:r>
          </a:p>
          <a:p>
            <a:pPr lvl="1"/>
            <a:r>
              <a:rPr lang="en-US" dirty="0"/>
              <a:t>The horizontal axis (X axis) represents volume of output either as a number of units or as a percent of capacity</a:t>
            </a:r>
          </a:p>
          <a:p>
            <a:pPr lvl="1"/>
            <a:r>
              <a:rPr lang="en-US" dirty="0"/>
              <a:t>The vertical axis (Y axis) represents dollar values (sales revenue)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A160BC5-D828-4C8F-97AB-ED3B9E6ACCDF}"/>
              </a:ext>
            </a:extLst>
          </p:cNvPr>
          <p:cNvCxnSpPr/>
          <p:nvPr/>
        </p:nvCxnSpPr>
        <p:spPr>
          <a:xfrm flipV="1">
            <a:off x="5704514" y="2248250"/>
            <a:ext cx="0" cy="10737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A84A384-9ECC-4998-8D15-6B51DF75E3F0}"/>
              </a:ext>
            </a:extLst>
          </p:cNvPr>
          <p:cNvCxnSpPr/>
          <p:nvPr/>
        </p:nvCxnSpPr>
        <p:spPr>
          <a:xfrm>
            <a:off x="5704514" y="3322040"/>
            <a:ext cx="227341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A08639-CF5B-4E4D-B93C-683681477C9D}"/>
              </a:ext>
            </a:extLst>
          </p:cNvPr>
          <p:cNvCxnSpPr/>
          <p:nvPr/>
        </p:nvCxnSpPr>
        <p:spPr>
          <a:xfrm flipV="1">
            <a:off x="5704514" y="2348917"/>
            <a:ext cx="1912690" cy="9731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B36FD55B-8A48-4599-8EBB-BAB459AF426B}"/>
              </a:ext>
            </a:extLst>
          </p:cNvPr>
          <p:cNvSpPr txBox="1"/>
          <p:nvPr/>
        </p:nvSpPr>
        <p:spPr>
          <a:xfrm rot="16200000">
            <a:off x="5301261" y="2613834"/>
            <a:ext cx="5774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100" dirty="0"/>
              <a:t>Sales $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4C88D56-03DA-4710-AE04-15FE316AEC12}"/>
              </a:ext>
            </a:extLst>
          </p:cNvPr>
          <p:cNvSpPr txBox="1"/>
          <p:nvPr/>
        </p:nvSpPr>
        <p:spPr>
          <a:xfrm>
            <a:off x="5530438" y="3240526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/>
              <a:t>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0F78BFE-9C8C-4BB2-8ED6-7502CEFED7BD}"/>
              </a:ext>
            </a:extLst>
          </p:cNvPr>
          <p:cNvSpPr txBox="1"/>
          <p:nvPr/>
        </p:nvSpPr>
        <p:spPr>
          <a:xfrm>
            <a:off x="5944393" y="4962170"/>
            <a:ext cx="24143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/>
              <a:t>Volume of output (number of units)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D779A15-0095-420E-8DAB-205CDCA68FEC}"/>
              </a:ext>
            </a:extLst>
          </p:cNvPr>
          <p:cNvSpPr txBox="1"/>
          <p:nvPr/>
        </p:nvSpPr>
        <p:spPr>
          <a:xfrm>
            <a:off x="6431117" y="2218601"/>
            <a:ext cx="10602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/>
              <a:t>Total Revenue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585BF4C-CB42-4692-8E93-75F0D9755FD8}"/>
              </a:ext>
            </a:extLst>
          </p:cNvPr>
          <p:cNvSpPr txBox="1"/>
          <p:nvPr/>
        </p:nvSpPr>
        <p:spPr>
          <a:xfrm>
            <a:off x="5672002" y="3322040"/>
            <a:ext cx="24143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/>
              <a:t>Volume of output (number of units)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37E4D70A-DD93-463F-873D-DD5FBA256DBC}"/>
              </a:ext>
            </a:extLst>
          </p:cNvPr>
          <p:cNvCxnSpPr/>
          <p:nvPr/>
        </p:nvCxnSpPr>
        <p:spPr>
          <a:xfrm flipV="1">
            <a:off x="5720767" y="3913047"/>
            <a:ext cx="0" cy="10486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64F97133-F3E3-41E4-83C3-51F229E0552D}"/>
              </a:ext>
            </a:extLst>
          </p:cNvPr>
          <p:cNvCxnSpPr/>
          <p:nvPr/>
        </p:nvCxnSpPr>
        <p:spPr>
          <a:xfrm>
            <a:off x="5714912" y="4961671"/>
            <a:ext cx="254155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454969D8-28F0-48FD-A877-381E5C10F9CB}"/>
              </a:ext>
            </a:extLst>
          </p:cNvPr>
          <p:cNvCxnSpPr/>
          <p:nvPr/>
        </p:nvCxnSpPr>
        <p:spPr>
          <a:xfrm>
            <a:off x="5714912" y="4630474"/>
            <a:ext cx="254155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F93BFE5-8C2E-4511-A4AE-1F1E2D3E605C}"/>
              </a:ext>
            </a:extLst>
          </p:cNvPr>
          <p:cNvCxnSpPr/>
          <p:nvPr/>
        </p:nvCxnSpPr>
        <p:spPr>
          <a:xfrm flipV="1">
            <a:off x="5680183" y="4127134"/>
            <a:ext cx="2541553" cy="5033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1A15C80C-17E7-400B-A2B7-F649C6279905}"/>
              </a:ext>
            </a:extLst>
          </p:cNvPr>
          <p:cNvSpPr txBox="1"/>
          <p:nvPr/>
        </p:nvSpPr>
        <p:spPr>
          <a:xfrm>
            <a:off x="8221736" y="3913047"/>
            <a:ext cx="7957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/>
              <a:t>Total Cost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33B53DA-3369-45D0-BA02-52324B896F7F}"/>
              </a:ext>
            </a:extLst>
          </p:cNvPr>
          <p:cNvSpPr txBox="1"/>
          <p:nvPr/>
        </p:nvSpPr>
        <p:spPr>
          <a:xfrm>
            <a:off x="8312485" y="4492223"/>
            <a:ext cx="8200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/>
              <a:t>Fixed Cost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00B858A-839E-4E31-9AB0-8CE74E0EFF49}"/>
              </a:ext>
            </a:extLst>
          </p:cNvPr>
          <p:cNvSpPr txBox="1"/>
          <p:nvPr/>
        </p:nvSpPr>
        <p:spPr>
          <a:xfrm rot="16200000">
            <a:off x="5258078" y="4248408"/>
            <a:ext cx="6158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/>
              <a:t>Sales $</a:t>
            </a:r>
          </a:p>
        </p:txBody>
      </p:sp>
      <p:sp>
        <p:nvSpPr>
          <p:cNvPr id="35" name="Content Placeholder 34">
            <a:extLst>
              <a:ext uri="{FF2B5EF4-FFF2-40B4-BE49-F238E27FC236}">
                <a16:creationId xmlns:a16="http://schemas.microsoft.com/office/drawing/2014/main" id="{5D34AC4A-6361-4E31-96D2-7415978268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6340" y="1551963"/>
            <a:ext cx="3791191" cy="4316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CA" sz="1800" b="1" dirty="0"/>
              <a:t>Revenue and Cost Behaviour</a:t>
            </a:r>
          </a:p>
        </p:txBody>
      </p:sp>
    </p:spTree>
    <p:extLst>
      <p:ext uri="{BB962C8B-B14F-4D97-AF65-F5344CB8AC3E}">
        <p14:creationId xmlns:p14="http://schemas.microsoft.com/office/powerpoint/2010/main" val="865889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702</TotalTime>
  <Words>1741</Words>
  <Application>Microsoft Office PowerPoint</Application>
  <PresentationFormat>On-screen Show (4:3)</PresentationFormat>
  <Paragraphs>204</Paragraphs>
  <Slides>22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Cambria Math</vt:lpstr>
      <vt:lpstr>Office Theme</vt:lpstr>
      <vt:lpstr>Cost-Volume-Profit Analysis and Break-Even</vt:lpstr>
      <vt:lpstr>Learning Objectives</vt:lpstr>
      <vt:lpstr>Cost-Volume-Profit Analysis</vt:lpstr>
      <vt:lpstr>Cost-Volume-Profit Assumptions</vt:lpstr>
      <vt:lpstr>Cost-Volume-Profit - Example</vt:lpstr>
      <vt:lpstr>Cost-Volume-Profit - Example</vt:lpstr>
      <vt:lpstr>Break-Even Analysis</vt:lpstr>
      <vt:lpstr>Break-Even Analysis</vt:lpstr>
      <vt:lpstr>Break-Even Charts</vt:lpstr>
      <vt:lpstr>Break-Even Charts</vt:lpstr>
      <vt:lpstr>Calculating Break-Even When the Unit Prices and Unit Costs are Unknown</vt:lpstr>
      <vt:lpstr>Breakeven Problem Practice</vt:lpstr>
      <vt:lpstr>More Practice</vt:lpstr>
      <vt:lpstr>Contribution Margin</vt:lpstr>
      <vt:lpstr>Contribution Margin</vt:lpstr>
      <vt:lpstr>Break-Even Volume</vt:lpstr>
      <vt:lpstr>Contribution Rate</vt:lpstr>
      <vt:lpstr>Practice Question 1</vt:lpstr>
      <vt:lpstr>Practice Question 2</vt:lpstr>
      <vt:lpstr>Question 2 (cont)</vt:lpstr>
      <vt:lpstr>Summary</vt:lpstr>
      <vt:lpstr>Formula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Cost-Volume-Profit Analysis and Break-Even</dc:title>
  <dc:creator>Allan</dc:creator>
  <cp:lastModifiedBy>Allan</cp:lastModifiedBy>
  <cp:revision>45</cp:revision>
  <dcterms:created xsi:type="dcterms:W3CDTF">2015-09-04T01:19:54Z</dcterms:created>
  <dcterms:modified xsi:type="dcterms:W3CDTF">2020-10-06T20:21:55Z</dcterms:modified>
</cp:coreProperties>
</file>