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80" r:id="rId9"/>
    <p:sldId id="281" r:id="rId10"/>
    <p:sldId id="268" r:id="rId11"/>
    <p:sldId id="269" r:id="rId12"/>
    <p:sldId id="282" r:id="rId13"/>
    <p:sldId id="270" r:id="rId14"/>
    <p:sldId id="283" r:id="rId15"/>
    <p:sldId id="273" r:id="rId16"/>
    <p:sldId id="277" r:id="rId17"/>
    <p:sldId id="278" r:id="rId18"/>
    <p:sldId id="274" r:id="rId19"/>
    <p:sldId id="284" r:id="rId2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5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3F13C-5886-4DC6-BBB6-AB86891E6605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BA01B1-F4F9-4AF5-B09B-29E64E99C6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71791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B30C1-B5F4-4482-B2C3-9101AE384B84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170BF-F1DB-499B-973C-3B99214AED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7922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E2F0-D773-4003-9021-DF9B6EFB0AC1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FA52-58E1-48D5-887A-07AA360E8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618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E2F0-D773-4003-9021-DF9B6EFB0AC1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FA52-58E1-48D5-887A-07AA360E8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991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E2F0-D773-4003-9021-DF9B6EFB0AC1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FA52-58E1-48D5-887A-07AA360E8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735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E2F0-D773-4003-9021-DF9B6EFB0AC1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FA52-58E1-48D5-887A-07AA360E8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4291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E2F0-D773-4003-9021-DF9B6EFB0AC1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FA52-58E1-48D5-887A-07AA360E8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542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E2F0-D773-4003-9021-DF9B6EFB0AC1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FA52-58E1-48D5-887A-07AA360E8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343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E2F0-D773-4003-9021-DF9B6EFB0AC1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FA52-58E1-48D5-887A-07AA360E8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650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E2F0-D773-4003-9021-DF9B6EFB0AC1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FA52-58E1-48D5-887A-07AA360E8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788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E2F0-D773-4003-9021-DF9B6EFB0AC1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FA52-58E1-48D5-887A-07AA360E8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773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E2F0-D773-4003-9021-DF9B6EFB0AC1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FA52-58E1-48D5-887A-07AA360E8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630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E2F0-D773-4003-9021-DF9B6EFB0AC1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FA52-58E1-48D5-887A-07AA360E8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6630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0E2F0-D773-4003-9021-DF9B6EFB0AC1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AFA52-58E1-48D5-887A-07AA360E807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6179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Simple Interest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Unit 5</a:t>
            </a:r>
          </a:p>
        </p:txBody>
      </p:sp>
    </p:spTree>
    <p:extLst>
      <p:ext uri="{BB962C8B-B14F-4D97-AF65-F5344CB8AC3E}">
        <p14:creationId xmlns:p14="http://schemas.microsoft.com/office/powerpoint/2010/main" val="754537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Computing </a:t>
            </a:r>
            <a:r>
              <a:rPr lang="en-US" i="1" dirty="0"/>
              <a:t>Future</a:t>
            </a:r>
            <a:r>
              <a:rPr lang="en-US" dirty="0"/>
              <a:t> Value </a:t>
            </a:r>
            <a:br>
              <a:rPr lang="en-US" dirty="0"/>
            </a:br>
            <a:r>
              <a:rPr lang="en-US" dirty="0"/>
              <a:t>(Maturity Value)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borrow money, you are obligated to repay, at some point in the future both</a:t>
            </a:r>
          </a:p>
          <a:p>
            <a:pPr lvl="1"/>
            <a:r>
              <a:rPr lang="en-US" dirty="0"/>
              <a:t>the sum borrowed (the principal)</a:t>
            </a:r>
          </a:p>
          <a:p>
            <a:pPr lvl="1"/>
            <a:r>
              <a:rPr lang="en-US" dirty="0"/>
              <a:t>any interest due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02156" y="3735645"/>
                <a:ext cx="6712287" cy="6813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4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𝑈𝑇𝑈𝑅𝐸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𝑉𝐴𝐿𝑈𝐸</m:t>
                            </m:r>
                          </m:e>
                        </m:mr>
                        <m:m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𝑀𝐴𝑇𝑈𝑅𝐼𝑇𝑌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𝑉𝐴𝐿𝑈𝐸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mr>
                      </m:m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𝑃𝑅𝐼𝑁𝐶𝐼𝑃𝐴𝐿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𝐼𝑁𝑇𝐸𝑅𝐸𝑆𝑇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2156" y="3735645"/>
                <a:ext cx="6712287" cy="68134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44497" y="4987622"/>
                <a:ext cx="199548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4497" y="4987622"/>
                <a:ext cx="1995483" cy="55399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>
            <a:off x="2920636" y="4416985"/>
            <a:ext cx="574216" cy="600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572000" y="4399327"/>
            <a:ext cx="446101" cy="588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378898" y="4416985"/>
            <a:ext cx="1347827" cy="632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9249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Computing </a:t>
            </a:r>
            <a:r>
              <a:rPr lang="en-US" i="1" dirty="0"/>
              <a:t>Future</a:t>
            </a:r>
            <a:r>
              <a:rPr lang="en-US" dirty="0"/>
              <a:t> Value </a:t>
            </a:r>
            <a:br>
              <a:rPr lang="en-US" dirty="0"/>
            </a:br>
            <a:r>
              <a:rPr lang="en-US" dirty="0"/>
              <a:t>(Maturity Value)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I = Prt </a:t>
            </a:r>
          </a:p>
          <a:p>
            <a:r>
              <a:rPr lang="en-US" dirty="0"/>
              <a:t>S = P + I </a:t>
            </a:r>
          </a:p>
          <a:p>
            <a:r>
              <a:rPr lang="en-US" dirty="0"/>
              <a:t>Then </a:t>
            </a:r>
            <a:r>
              <a:rPr lang="en-US" dirty="0">
                <a:solidFill>
                  <a:srgbClr val="FF0000"/>
                </a:solidFill>
              </a:rPr>
              <a:t>S = P + Prt</a:t>
            </a:r>
          </a:p>
          <a:p>
            <a:pPr lvl="1"/>
            <a:r>
              <a:rPr lang="en-US" dirty="0"/>
              <a:t>We can simplify this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114229" y="4119354"/>
                <a:ext cx="4915541" cy="9233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6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6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6000" i="1">
                              <a:latin typeface="Cambria Math" panose="02040503050406030204" pitchFamily="18" charset="0"/>
                            </a:rPr>
                            <m:t>𝑟𝑡</m:t>
                          </m:r>
                        </m:e>
                      </m:d>
                    </m:oMath>
                  </m:oMathPara>
                </a14:m>
                <a:endParaRPr lang="en-US" sz="6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4229" y="4119354"/>
                <a:ext cx="4915541" cy="92333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2897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21394"/>
            <a:ext cx="7886700" cy="4755569"/>
          </a:xfrm>
        </p:spPr>
        <p:txBody>
          <a:bodyPr>
            <a:normAutofit lnSpcReduction="10000"/>
          </a:bodyPr>
          <a:lstStyle/>
          <a:p>
            <a:r>
              <a:rPr lang="en-CA" dirty="0"/>
              <a:t>Q6. Prairie Grains Cooperative wants to invest $45,000 in a short term deposit.  The bank offers 1.3% interest for a one year term and 1.1% for a six month term.</a:t>
            </a:r>
          </a:p>
          <a:p>
            <a:pPr lvl="1"/>
            <a:r>
              <a:rPr lang="en-CA" dirty="0"/>
              <a:t>A. How much Prairie Grains receive if the $45,000 is invested for one year?</a:t>
            </a:r>
          </a:p>
          <a:p>
            <a:pPr lvl="1"/>
            <a:r>
              <a:rPr lang="en-CA" dirty="0"/>
              <a:t>B. How much would Prairie Grains receive at the end of one year if the $45,000 is invested for six months and then the principal and interest earned is reinvested for another six months.</a:t>
            </a:r>
          </a:p>
          <a:p>
            <a:pPr lvl="1"/>
            <a:r>
              <a:rPr lang="en-CA" dirty="0"/>
              <a:t>C. What would the one year rate have to be to yield the same amount of interest as the investment described in part (b)?</a:t>
            </a:r>
          </a:p>
        </p:txBody>
      </p:sp>
    </p:spTree>
    <p:extLst>
      <p:ext uri="{BB962C8B-B14F-4D97-AF65-F5344CB8AC3E}">
        <p14:creationId xmlns:p14="http://schemas.microsoft.com/office/powerpoint/2010/main" val="3271333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495" y="365126"/>
            <a:ext cx="8327255" cy="1325563"/>
          </a:xfrm>
        </p:spPr>
        <p:txBody>
          <a:bodyPr>
            <a:normAutofit/>
          </a:bodyPr>
          <a:lstStyle/>
          <a:p>
            <a:r>
              <a:rPr lang="en-US" dirty="0"/>
              <a:t>Finding the Principal (Present Value)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present value of an amount at any given time is the principal needed to grow to a desired amount at a given rate of interest over a given period of 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11935" y="4853153"/>
                <a:ext cx="3387983" cy="10258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3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33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3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300" i="1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d>
                            <m:dPr>
                              <m:ctrlPr>
                                <a:rPr lang="en-US" sz="33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3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3300" i="1">
                                  <a:latin typeface="Cambria Math" panose="02040503050406030204" pitchFamily="18" charset="0"/>
                                </a:rPr>
                                <m:t>𝑟𝑡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3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1935" y="4853153"/>
                <a:ext cx="3387983" cy="102585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61621"/>
              </p:ext>
            </p:extLst>
          </p:nvPr>
        </p:nvGraphicFramePr>
        <p:xfrm>
          <a:off x="2706417" y="3487229"/>
          <a:ext cx="3938559" cy="9985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4" imgW="901440" imgH="228600" progId="Equation.3">
                  <p:embed/>
                </p:oleObj>
              </mc:Choice>
              <mc:Fallback>
                <p:oleObj name="Equation" r:id="rId4" imgW="9014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06417" y="3487229"/>
                        <a:ext cx="3938559" cy="9985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C5BBD94-5582-475A-A3B8-B52D6327FC56}"/>
              </a:ext>
            </a:extLst>
          </p:cNvPr>
          <p:cNvSpPr txBox="1"/>
          <p:nvPr/>
        </p:nvSpPr>
        <p:spPr>
          <a:xfrm>
            <a:off x="628649" y="3630552"/>
            <a:ext cx="1936997" cy="2308324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dirty="0"/>
              <a:t>Both formulas give the same answer.  I like this one better as it is easier to use when calculating equivalent payments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E193D6D-2F4A-49F2-A880-6CF2C84E57E7}"/>
              </a:ext>
            </a:extLst>
          </p:cNvPr>
          <p:cNvCxnSpPr>
            <a:stCxn id="5" idx="3"/>
          </p:cNvCxnSpPr>
          <p:nvPr/>
        </p:nvCxnSpPr>
        <p:spPr>
          <a:xfrm flipV="1">
            <a:off x="2565646" y="4243526"/>
            <a:ext cx="887768" cy="5411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2390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highlight>
                  <a:srgbClr val="FFFF00"/>
                </a:highlight>
              </a:rPr>
              <a:t>Q8</a:t>
            </a:r>
            <a:r>
              <a:rPr lang="en-CA" dirty="0"/>
              <a:t>.  On March 15, 2020, Ben bought a government guaranteed short term investment maturing on September 12, 2020.  How much did Ben pay for the investment if he will receive $10,000 on September 12, 2020, and interest is 2.06%?</a:t>
            </a:r>
          </a:p>
        </p:txBody>
      </p:sp>
    </p:spTree>
    <p:extLst>
      <p:ext uri="{BB962C8B-B14F-4D97-AF65-F5344CB8AC3E}">
        <p14:creationId xmlns:p14="http://schemas.microsoft.com/office/powerpoint/2010/main" val="232781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Equivalent Payments - Choosing Between Finding S and 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 a </a:t>
            </a:r>
            <a:r>
              <a:rPr lang="en-US" b="1" dirty="0"/>
              <a:t>focal date</a:t>
            </a:r>
            <a:r>
              <a:rPr lang="en-US" dirty="0"/>
              <a:t> or </a:t>
            </a:r>
            <a:r>
              <a:rPr lang="en-US" b="1" dirty="0"/>
              <a:t>comparison date</a:t>
            </a:r>
            <a:r>
              <a:rPr lang="en-US" dirty="0"/>
              <a:t>.</a:t>
            </a:r>
          </a:p>
          <a:p>
            <a:r>
              <a:rPr lang="en-US" dirty="0"/>
              <a:t>If the due date falls</a:t>
            </a:r>
            <a:r>
              <a:rPr lang="en-US" b="1" dirty="0"/>
              <a:t> </a:t>
            </a:r>
            <a:r>
              <a:rPr lang="en-US" u="sng" dirty="0"/>
              <a:t>before</a:t>
            </a:r>
            <a:r>
              <a:rPr lang="en-US" dirty="0"/>
              <a:t> the focal date, find the future value by using  S = P(1+rt).</a:t>
            </a:r>
          </a:p>
          <a:p>
            <a:endParaRPr lang="en-US" dirty="0"/>
          </a:p>
          <a:p>
            <a:r>
              <a:rPr lang="en-US" dirty="0"/>
              <a:t>If the due date falls </a:t>
            </a:r>
            <a:r>
              <a:rPr lang="en-US" u="sng" dirty="0"/>
              <a:t>after</a:t>
            </a:r>
            <a:r>
              <a:rPr lang="en-US" dirty="0"/>
              <a:t> the focal date, find the present value     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643473" y="4171726"/>
                <a:ext cx="1542329" cy="4197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b="1">
                          <a:latin typeface="Cambria Math" panose="02040503050406030204" pitchFamily="18" charset="0"/>
                        </a:rPr>
                        <m:t>𝐏</m:t>
                      </m:r>
                      <m:r>
                        <a:rPr lang="en-US" sz="1350" b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35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50" b="1">
                              <a:latin typeface="Cambria Math" panose="02040503050406030204" pitchFamily="18" charset="0"/>
                            </a:rPr>
                            <m:t>𝐒</m:t>
                          </m:r>
                        </m:num>
                        <m:den>
                          <m:d>
                            <m:dPr>
                              <m:ctrlPr>
                                <a:rPr lang="en-US" sz="135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350" b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1350" b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350" b="1">
                                  <a:latin typeface="Cambria Math" panose="02040503050406030204" pitchFamily="18" charset="0"/>
                                </a:rPr>
                                <m:t>𝐫𝐭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135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3473" y="4171726"/>
                <a:ext cx="1542329" cy="419730"/>
              </a:xfrm>
              <a:prstGeom prst="rect">
                <a:avLst/>
              </a:prstGeom>
              <a:blipFill rotWithShape="0">
                <a:blip r:embed="rId3"/>
                <a:stretch>
                  <a:fillRect t="-1449" b="-7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694058"/>
              </p:ext>
            </p:extLst>
          </p:nvPr>
        </p:nvGraphicFramePr>
        <p:xfrm>
          <a:off x="3025595" y="4112296"/>
          <a:ext cx="2124442" cy="538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4" imgW="901440" imgH="228600" progId="Equation.3">
                  <p:embed/>
                </p:oleObj>
              </mc:Choice>
              <mc:Fallback>
                <p:oleObj name="Equation" r:id="rId4" imgW="9014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25595" y="4112296"/>
                        <a:ext cx="2124442" cy="5385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244861" y="4196925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3720812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Values at Focal 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solve equations of value or replacement payments, make the sum of the dated values (equivalent payments) of the replacement payments </a:t>
            </a:r>
            <a:r>
              <a:rPr lang="en-US" b="1" dirty="0">
                <a:solidFill>
                  <a:srgbClr val="FF0000"/>
                </a:solidFill>
              </a:rPr>
              <a:t>equal</a:t>
            </a:r>
            <a:r>
              <a:rPr lang="en-US" dirty="0"/>
              <a:t> to the sum of the dated values of the original payments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60627" y="4465113"/>
                <a:ext cx="7222746" cy="70827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40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𝑢𝑚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𝑜𝑓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𝐷𝑎𝑡𝑒𝑑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𝑉𝑎𝑙𝑢𝑒𝑠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𝑜𝑓</m:t>
                            </m:r>
                          </m:e>
                        </m:mr>
                        <m:m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𝑅𝑒𝑝𝑙𝑎𝑐𝑒𝑚𝑒𝑛𝑡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𝑃𝑎𝑦𝑚𝑒𝑛𝑡𝑠</m:t>
                            </m:r>
                          </m:e>
                        </m:mr>
                      </m:m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40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𝑢𝑚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𝑜𝑓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𝐷𝑎𝑡𝑒𝑑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𝑉𝑎𝑙𝑢𝑒𝑠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𝑜𝑓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mr>
                        <m:m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𝑂𝑟𝑖𝑔𝑖𝑛𝑎𝑙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𝑃𝑎𝑦𝑚𝑒𝑛𝑡𝑠</m:t>
                            </m:r>
                          </m:e>
                        </m:mr>
                      </m:m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27" y="4465113"/>
                <a:ext cx="7222746" cy="70827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1508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Loan Repayments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Loans by financial institutions to individuals are usually repaid by </a:t>
            </a:r>
            <a:r>
              <a:rPr lang="en-US" b="1" dirty="0"/>
              <a:t>blended payments </a:t>
            </a:r>
            <a:r>
              <a:rPr lang="en-US" dirty="0"/>
              <a:t>i.e. payments that include principal and interest</a:t>
            </a:r>
          </a:p>
          <a:p>
            <a:pPr>
              <a:lnSpc>
                <a:spcPct val="90000"/>
              </a:lnSpc>
            </a:pPr>
            <a:r>
              <a:rPr lang="en-US" dirty="0"/>
              <a:t>To repay the loan, the sum of the present values of the periodic payments must equal the original principal</a:t>
            </a:r>
          </a:p>
          <a:p>
            <a:pPr>
              <a:lnSpc>
                <a:spcPct val="90000"/>
              </a:lnSpc>
            </a:pPr>
            <a:r>
              <a:rPr lang="en-US" dirty="0"/>
              <a:t>This is called the </a:t>
            </a:r>
            <a:r>
              <a:rPr lang="en-US" b="1" dirty="0"/>
              <a:t>Valuation Principle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2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Equivalent Payments -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808819"/>
            <a:ext cx="6172200" cy="419516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Jane is owed payments of $500 four months ago, $800 today, and $400 in three months from Kristen.  Both have agreed instead to make a single payment one month from today.  If money is worth 6.5% and the agreed focal date is one month from today, what is the size of the replacement payment?</a:t>
            </a:r>
          </a:p>
          <a:p>
            <a:endParaRPr lang="en-US" b="1" dirty="0"/>
          </a:p>
          <a:p>
            <a:r>
              <a:rPr lang="en-US" b="1" dirty="0"/>
              <a:t>Important first step – draw a timeline!!</a:t>
            </a:r>
          </a:p>
        </p:txBody>
      </p:sp>
    </p:spTree>
    <p:extLst>
      <p:ext uri="{BB962C8B-B14F-4D97-AF65-F5344CB8AC3E}">
        <p14:creationId xmlns:p14="http://schemas.microsoft.com/office/powerpoint/2010/main" val="34664214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Equivalent Payment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Q12. Judy received a payment of $2950 and used it to pay back two equal outstanding loans from 45 days ago and 190 days ago.  If interest is 12.5% on the loans, and the agreed focal date is today, what was the size of the equal amounts borrowed?</a:t>
            </a:r>
          </a:p>
          <a:p>
            <a:r>
              <a:rPr lang="en-CA" dirty="0"/>
              <a:t>Q16. On March 1, Bear Mountain Tours borrowed $1500.  Three equal payments are required, on April 30, June 20, and August 10, as well as a final payment of $400 on September 30 of the same year.  If the focal date is September 30, what is the amount of the equal payments at 6.75%?</a:t>
            </a:r>
          </a:p>
        </p:txBody>
      </p:sp>
    </p:spTree>
    <p:extLst>
      <p:ext uri="{BB962C8B-B14F-4D97-AF65-F5344CB8AC3E}">
        <p14:creationId xmlns:p14="http://schemas.microsoft.com/office/powerpoint/2010/main" val="157611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Objectives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1. Compute the amount of simple interest using the formula</a:t>
                </a:r>
              </a:p>
              <a:p>
                <a:pPr marL="0" indent="0" defTabSz="298847">
                  <a:buNone/>
                </a:pPr>
                <a:r>
                  <a:rPr lang="en-US" dirty="0"/>
                  <a:t>	 I = Prt</a:t>
                </a:r>
              </a:p>
              <a:p>
                <a:pPr marL="0" indent="0">
                  <a:buNone/>
                </a:pPr>
                <a:r>
                  <a:rPr lang="en-US" dirty="0"/>
                  <a:t>2. Compute the principal, interest rate, or time using variations</a:t>
                </a:r>
              </a:p>
              <a:p>
                <a:pPr marL="0" indent="0" defTabSz="298847">
                  <a:buNone/>
                </a:pPr>
                <a:r>
                  <a:rPr lang="en-US" dirty="0"/>
                  <a:t>	 of the formula I = Prt</a:t>
                </a:r>
              </a:p>
              <a:p>
                <a:pPr marL="0" indent="0">
                  <a:buNone/>
                </a:pPr>
                <a:r>
                  <a:rPr lang="en-US" dirty="0"/>
                  <a:t>3. Compute the maturity value (future value) using the formula</a:t>
                </a:r>
              </a:p>
              <a:p>
                <a:pPr marL="0" indent="0" defTabSz="298847">
                  <a:buNone/>
                </a:pPr>
                <a:r>
                  <a:rPr lang="en-US" dirty="0"/>
                  <a:t>	 S = P(1 + rt)</a:t>
                </a:r>
              </a:p>
              <a:p>
                <a:pPr marL="0" indent="0">
                  <a:buNone/>
                </a:pPr>
                <a:r>
                  <a:rPr lang="en-US" dirty="0"/>
                  <a:t>4. Compute the principal (present value) using the formula</a:t>
                </a:r>
              </a:p>
              <a:p>
                <a:pPr marL="0" indent="0" defTabSz="298847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S</m:t>
                          </m:r>
                        </m:num>
                        <m:den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rt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5. Compute equivalent or dated values for specified focal dates</a:t>
                </a:r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05" t="-28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813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Simple Interest – What is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Transactions in business often involve the daily borrowing or lending of money</a:t>
            </a:r>
          </a:p>
          <a:p>
            <a:r>
              <a:rPr lang="en-US" dirty="0"/>
              <a:t>To compensate the lenders interest is paid</a:t>
            </a:r>
          </a:p>
          <a:p>
            <a:pPr lvl="1"/>
            <a:r>
              <a:rPr lang="en-US" dirty="0"/>
              <a:t>Think of it as rent charged for the use of money</a:t>
            </a:r>
          </a:p>
          <a:p>
            <a:r>
              <a:rPr lang="en-US" dirty="0"/>
              <a:t>Interest paid is based on three factors: the amount of money borrowed, the rate of interest at and the time period for which it is borrowed</a:t>
            </a:r>
          </a:p>
        </p:txBody>
      </p:sp>
    </p:spTree>
    <p:extLst>
      <p:ext uri="{BB962C8B-B14F-4D97-AF65-F5344CB8AC3E}">
        <p14:creationId xmlns:p14="http://schemas.microsoft.com/office/powerpoint/2010/main" val="2383958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Transactions Involving Simple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Term deposits and other short-term investments</a:t>
            </a:r>
          </a:p>
          <a:p>
            <a:r>
              <a:rPr lang="en-US" dirty="0"/>
              <a:t>Canada savings bonds</a:t>
            </a:r>
          </a:p>
          <a:p>
            <a:r>
              <a:rPr lang="en-US" dirty="0"/>
              <a:t>Credit card transactions</a:t>
            </a:r>
          </a:p>
          <a:p>
            <a:r>
              <a:rPr lang="en-US" dirty="0"/>
              <a:t>Purchases on credit from vendors</a:t>
            </a:r>
          </a:p>
          <a:p>
            <a:r>
              <a:rPr lang="en-US" dirty="0"/>
              <a:t>Short-term loans</a:t>
            </a:r>
          </a:p>
        </p:txBody>
      </p:sp>
    </p:spTree>
    <p:extLst>
      <p:ext uri="{BB962C8B-B14F-4D97-AF65-F5344CB8AC3E}">
        <p14:creationId xmlns:p14="http://schemas.microsoft.com/office/powerpoint/2010/main" val="1482045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 of Simple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79394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Formula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I</a:t>
            </a:r>
            <a:r>
              <a:rPr lang="en-US" dirty="0"/>
              <a:t> is the </a:t>
            </a:r>
            <a:r>
              <a:rPr lang="en-US" u="sng" dirty="0"/>
              <a:t>amount</a:t>
            </a:r>
            <a:r>
              <a:rPr lang="en-US" dirty="0"/>
              <a:t> of interest earned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dirty="0"/>
              <a:t> is the principal sum of money earning the interest, 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r</a:t>
            </a:r>
            <a:r>
              <a:rPr lang="en-US" i="1" dirty="0"/>
              <a:t> </a:t>
            </a:r>
            <a:r>
              <a:rPr lang="en-US" dirty="0"/>
              <a:t>is the simple annual (yearly or nominal) rate of interest</a:t>
            </a:r>
          </a:p>
          <a:p>
            <a:pPr lvl="2"/>
            <a:r>
              <a:rPr lang="en-US" dirty="0"/>
              <a:t>expressed as a percent, which can be converted into a decimal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t</a:t>
            </a:r>
            <a:r>
              <a:rPr lang="en-US" i="1" dirty="0"/>
              <a:t> </a:t>
            </a:r>
            <a:r>
              <a:rPr lang="en-US" dirty="0"/>
              <a:t>is the interest period in years (usually)</a:t>
            </a:r>
          </a:p>
          <a:p>
            <a:pPr lvl="1"/>
            <a:r>
              <a:rPr lang="en-US" dirty="0"/>
              <a:t>Note the difference between r (RATE of interest) and I (AMOUNT of interest).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109356" y="2245630"/>
                <a:ext cx="1462644" cy="5078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300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33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300" i="1">
                          <a:latin typeface="Cambria Math" panose="02040503050406030204" pitchFamily="18" charset="0"/>
                        </a:rPr>
                        <m:t>𝑃𝑟𝑡</m:t>
                      </m:r>
                    </m:oMath>
                  </m:oMathPara>
                </a14:m>
                <a:endParaRPr lang="en-US" sz="3300" i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9356" y="2245630"/>
                <a:ext cx="1462644" cy="5078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6985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Computing Days Between Two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867486"/>
          </a:xfrm>
        </p:spPr>
        <p:txBody>
          <a:bodyPr>
            <a:normAutofit/>
          </a:bodyPr>
          <a:lstStyle/>
          <a:p>
            <a:r>
              <a:rPr lang="en-US" dirty="0"/>
              <a:t>Will demonstrate in class – most convenient to use your calculator</a:t>
            </a:r>
          </a:p>
          <a:p>
            <a:r>
              <a:rPr lang="en-US" dirty="0"/>
              <a:t>We will use both the BA II Plus and the TI 83/84</a:t>
            </a:r>
          </a:p>
        </p:txBody>
      </p:sp>
    </p:spTree>
    <p:extLst>
      <p:ext uri="{BB962C8B-B14F-4D97-AF65-F5344CB8AC3E}">
        <p14:creationId xmlns:p14="http://schemas.microsoft.com/office/powerpoint/2010/main" val="3491285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r and 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using the simple interest formula, it is imperative that the time </a:t>
            </a:r>
            <a:r>
              <a:rPr lang="en-US" i="1" dirty="0"/>
              <a:t>t </a:t>
            </a:r>
            <a:r>
              <a:rPr lang="en-US" dirty="0"/>
              <a:t>correspond to the interest rate </a:t>
            </a:r>
            <a:r>
              <a:rPr lang="en-US" i="1" dirty="0"/>
              <a:t>r</a:t>
            </a:r>
            <a:endParaRPr lang="en-US" dirty="0"/>
          </a:p>
          <a:p>
            <a:pPr lvl="1"/>
            <a:r>
              <a:rPr lang="en-US" dirty="0"/>
              <a:t>Time expressed in months or days often needs to be converted into years</a:t>
            </a:r>
          </a:p>
          <a:p>
            <a:pPr lvl="2"/>
            <a:r>
              <a:rPr lang="en-US" dirty="0"/>
              <a:t>Months </a:t>
            </a:r>
            <a:r>
              <a:rPr lang="en-US" dirty="0">
                <a:sym typeface="Wingdings" panose="05000000000000000000" pitchFamily="2" charset="2"/>
              </a:rPr>
              <a:t> Years (divide by 12)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Days  Years (divide by 365)</a:t>
            </a:r>
            <a:endParaRPr lang="en-US" dirty="0"/>
          </a:p>
          <a:p>
            <a:pPr lvl="1"/>
            <a:r>
              <a:rPr lang="en-US" dirty="0"/>
              <a:t>Alternatively if the interest rate is per month the time needs to be in months</a:t>
            </a:r>
          </a:p>
          <a:p>
            <a:pPr lvl="2"/>
            <a:r>
              <a:rPr lang="en-US" dirty="0"/>
              <a:t>The same is true for days</a:t>
            </a:r>
          </a:p>
        </p:txBody>
      </p:sp>
    </p:spTree>
    <p:extLst>
      <p:ext uri="{BB962C8B-B14F-4D97-AF65-F5344CB8AC3E}">
        <p14:creationId xmlns:p14="http://schemas.microsoft.com/office/powerpoint/2010/main" val="1025221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Q8.  RMB Equipment charged interest at 2% p.a. on overdue accounts.  An invoice for $21,000 plus interest, was paid 35 days past the due date.  How much interest was paid?</a:t>
            </a:r>
          </a:p>
        </p:txBody>
      </p:sp>
    </p:spTree>
    <p:extLst>
      <p:ext uri="{BB962C8B-B14F-4D97-AF65-F5344CB8AC3E}">
        <p14:creationId xmlns:p14="http://schemas.microsoft.com/office/powerpoint/2010/main" val="954585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Q16. Mac’s credit card statement included $360 in cash advances and $3.20 in interest charges.  The interest rate on the statement was 13.5%.  For how many days was Mac charged interest?</a:t>
            </a:r>
          </a:p>
        </p:txBody>
      </p:sp>
    </p:spTree>
    <p:extLst>
      <p:ext uri="{BB962C8B-B14F-4D97-AF65-F5344CB8AC3E}">
        <p14:creationId xmlns:p14="http://schemas.microsoft.com/office/powerpoint/2010/main" val="724049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435</TotalTime>
  <Words>1019</Words>
  <Application>Microsoft Office PowerPoint</Application>
  <PresentationFormat>On-screen Show (4:3)</PresentationFormat>
  <Paragraphs>92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Office Theme</vt:lpstr>
      <vt:lpstr>Equation</vt:lpstr>
      <vt:lpstr>Simple Interest</vt:lpstr>
      <vt:lpstr>Objectives</vt:lpstr>
      <vt:lpstr>Simple Interest – What is it?</vt:lpstr>
      <vt:lpstr>Transactions Involving Simple Interest</vt:lpstr>
      <vt:lpstr>Calculation of Simple Interest</vt:lpstr>
      <vt:lpstr>Computing Days Between Two Dates</vt:lpstr>
      <vt:lpstr>Matching r and t</vt:lpstr>
      <vt:lpstr>Practice Questions</vt:lpstr>
      <vt:lpstr>Practice Question</vt:lpstr>
      <vt:lpstr>Computing Future Value  (Maturity Value)</vt:lpstr>
      <vt:lpstr>Computing Future Value  (Maturity Value)</vt:lpstr>
      <vt:lpstr>Practice Questions</vt:lpstr>
      <vt:lpstr>Finding the Principal (Present Value)</vt:lpstr>
      <vt:lpstr>Practice Questions</vt:lpstr>
      <vt:lpstr>Equivalent Payments - Choosing Between Finding S and P</vt:lpstr>
      <vt:lpstr>Equations of Values at Focal Date</vt:lpstr>
      <vt:lpstr>Loan Repayments</vt:lpstr>
      <vt:lpstr>Equivalent Payments - Example</vt:lpstr>
      <vt:lpstr>Equivalent Payment 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Interest</dc:title>
  <dc:creator>Allan</dc:creator>
  <cp:lastModifiedBy>Allan</cp:lastModifiedBy>
  <cp:revision>33</cp:revision>
  <cp:lastPrinted>2015-07-28T02:17:26Z</cp:lastPrinted>
  <dcterms:created xsi:type="dcterms:W3CDTF">2015-07-27T21:41:20Z</dcterms:created>
  <dcterms:modified xsi:type="dcterms:W3CDTF">2020-06-05T20:37:35Z</dcterms:modified>
</cp:coreProperties>
</file>