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4"/>
  </p:notesMasterIdLst>
  <p:sldIdLst>
    <p:sldId id="256" r:id="rId2"/>
    <p:sldId id="257" r:id="rId3"/>
    <p:sldId id="259" r:id="rId4"/>
    <p:sldId id="295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96" r:id="rId15"/>
    <p:sldId id="297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2" r:id="rId29"/>
    <p:sldId id="298" r:id="rId30"/>
    <p:sldId id="283" r:id="rId31"/>
    <p:sldId id="284" r:id="rId32"/>
    <p:sldId id="285" r:id="rId33"/>
    <p:sldId id="299" r:id="rId34"/>
    <p:sldId id="286" r:id="rId35"/>
    <p:sldId id="287" r:id="rId36"/>
    <p:sldId id="288" r:id="rId37"/>
    <p:sldId id="301" r:id="rId38"/>
    <p:sldId id="302" r:id="rId39"/>
    <p:sldId id="306" r:id="rId40"/>
    <p:sldId id="307" r:id="rId41"/>
    <p:sldId id="305" r:id="rId42"/>
    <p:sldId id="308" r:id="rId4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987" autoAdjust="0"/>
    <p:restoredTop sz="86134" autoAdjust="0"/>
  </p:normalViewPr>
  <p:slideViewPr>
    <p:cSldViewPr snapToGrid="0">
      <p:cViewPr varScale="1">
        <p:scale>
          <a:sx n="98" d="100"/>
          <a:sy n="98" d="100"/>
        </p:scale>
        <p:origin x="195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40" d="100"/>
        <a:sy n="14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7680B6-75A4-4D43-8330-7D2214762553}" type="datetimeFigureOut">
              <a:rPr lang="en-CA" smtClean="0"/>
              <a:t>2020-06-04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C9E6F0-6031-4EA9-BB13-7F5DC594D8B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30929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From Pearson Custom 2</a:t>
            </a:r>
            <a:r>
              <a:rPr lang="en-CA" baseline="30000" dirty="0"/>
              <a:t>nd</a:t>
            </a:r>
            <a:r>
              <a:rPr lang="en-CA" dirty="0"/>
              <a:t> Edition for MacEwan University.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C9E6F0-6031-4EA9-BB13-7F5DC594D8B2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328079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lphaLcPeriod"/>
            </a:pPr>
            <a:r>
              <a:rPr lang="en-CA" dirty="0"/>
              <a:t>S= $30.48</a:t>
            </a:r>
          </a:p>
          <a:p>
            <a:pPr marL="228600" indent="-228600">
              <a:buAutoNum type="alphaLcPeriod"/>
            </a:pPr>
            <a:r>
              <a:rPr lang="en-CA" dirty="0"/>
              <a:t>18%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C9E6F0-6031-4EA9-BB13-7F5DC594D8B2}" type="slidenum">
              <a:rPr lang="en-CA" smtClean="0"/>
              <a:t>40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875601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Equivalent refers to a single rate of discount that leaves us at the same price as a multitude of discounts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C9E6F0-6031-4EA9-BB13-7F5DC594D8B2}" type="slidenum">
              <a:rPr lang="en-CA" smtClean="0"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569689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From Pearson 2</a:t>
            </a:r>
            <a:r>
              <a:rPr lang="en-CA" baseline="30000" dirty="0"/>
              <a:t>nd</a:t>
            </a:r>
            <a:r>
              <a:rPr lang="en-CA" dirty="0"/>
              <a:t> Custom Edition for MacEwan University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C9E6F0-6031-4EA9-BB13-7F5DC594D8B2}" type="slidenum">
              <a:rPr lang="en-CA" smtClean="0"/>
              <a:t>21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551547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dirty="0"/>
              <a:t>Timeline from </a:t>
            </a:r>
            <a:r>
              <a:rPr lang="en-CA" dirty="0" err="1"/>
              <a:t>From</a:t>
            </a:r>
            <a:r>
              <a:rPr lang="en-CA" dirty="0"/>
              <a:t> Pearson 2</a:t>
            </a:r>
            <a:r>
              <a:rPr lang="en-CA" baseline="30000" dirty="0"/>
              <a:t>nd</a:t>
            </a:r>
            <a:r>
              <a:rPr lang="en-CA" dirty="0"/>
              <a:t> Custom Edition for MacEwan University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C9E6F0-6031-4EA9-BB13-7F5DC594D8B2}" type="slidenum">
              <a:rPr lang="en-CA" smtClean="0"/>
              <a:t>23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717049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Q1. a. $2667.50</a:t>
            </a:r>
          </a:p>
          <a:p>
            <a:r>
              <a:rPr lang="en-CA" dirty="0"/>
              <a:t>b. $2750</a:t>
            </a:r>
          </a:p>
          <a:p>
            <a:r>
              <a:rPr lang="en-CA" dirty="0"/>
              <a:t>Q2. payment amount = $703.</a:t>
            </a:r>
          </a:p>
          <a:p>
            <a:r>
              <a:rPr lang="en-CA" dirty="0"/>
              <a:t>Q3. credit amount = $684.21 so amount owing = 2400-684.21=$1715.79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C9E6F0-6031-4EA9-BB13-7F5DC594D8B2}" type="slidenum">
              <a:rPr lang="en-CA" smtClean="0"/>
              <a:t>29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932020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Q1. a. 122% b. 55%</a:t>
            </a:r>
          </a:p>
          <a:p>
            <a:r>
              <a:rPr lang="en-CA" dirty="0"/>
              <a:t>Q2. a. $154.38 b. 92.3%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C9E6F0-6031-4EA9-BB13-7F5DC594D8B2}" type="slidenum">
              <a:rPr lang="en-CA" smtClean="0"/>
              <a:t>33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639147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14.268%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C9E6F0-6031-4EA9-BB13-7F5DC594D8B2}" type="slidenum">
              <a:rPr lang="en-CA" smtClean="0"/>
              <a:t>37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427920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lphaLcPeriod"/>
            </a:pPr>
            <a:r>
              <a:rPr lang="en-CA" dirty="0"/>
              <a:t>C=$2600.68</a:t>
            </a:r>
          </a:p>
          <a:p>
            <a:pPr marL="228600" indent="-228600">
              <a:buAutoNum type="alphaLcPeriod"/>
            </a:pPr>
            <a:r>
              <a:rPr lang="en-CA" dirty="0"/>
              <a:t>$3406.89</a:t>
            </a:r>
          </a:p>
          <a:p>
            <a:pPr marL="228600" indent="-228600">
              <a:buAutoNum type="alphaLcPeriod"/>
            </a:pPr>
            <a:r>
              <a:rPr lang="en-CA" dirty="0"/>
              <a:t>11.49%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C9E6F0-6031-4EA9-BB13-7F5DC594D8B2}" type="slidenum">
              <a:rPr lang="en-CA" smtClean="0"/>
              <a:t>38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301742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lphaLcPeriod"/>
            </a:pPr>
            <a:r>
              <a:rPr lang="en-CA" dirty="0"/>
              <a:t>MD=0.1875</a:t>
            </a:r>
          </a:p>
          <a:p>
            <a:pPr marL="228600" indent="-228600">
              <a:buAutoNum type="alphaLcPeriod"/>
            </a:pPr>
            <a:r>
              <a:rPr lang="en-CA" dirty="0"/>
              <a:t>Loss = 19.11</a:t>
            </a:r>
          </a:p>
          <a:p>
            <a:pPr marL="228600" indent="-228600">
              <a:buAutoNum type="alphaLcPeriod"/>
            </a:pPr>
            <a:r>
              <a:rPr lang="en-CA" dirty="0"/>
              <a:t>25%</a:t>
            </a:r>
          </a:p>
          <a:p>
            <a:pPr marL="228600" indent="-228600">
              <a:buAutoNum type="alphaLcPeriod"/>
            </a:pPr>
            <a:r>
              <a:rPr lang="en-CA" dirty="0"/>
              <a:t>35%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C9E6F0-6031-4EA9-BB13-7F5DC594D8B2}" type="slidenum">
              <a:rPr lang="en-CA" smtClean="0"/>
              <a:t>39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03481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310B8-A68E-4333-BAC8-BBF888DC9422}" type="datetimeFigureOut">
              <a:rPr lang="en-CA" smtClean="0"/>
              <a:t>2020-06-04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6924-7F7F-4229-B9CA-7426B00BB99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22109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310B8-A68E-4333-BAC8-BBF888DC9422}" type="datetimeFigureOut">
              <a:rPr lang="en-CA" smtClean="0"/>
              <a:t>2020-06-04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6924-7F7F-4229-B9CA-7426B00BB99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69132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310B8-A68E-4333-BAC8-BBF888DC9422}" type="datetimeFigureOut">
              <a:rPr lang="en-CA" smtClean="0"/>
              <a:t>2020-06-04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6924-7F7F-4229-B9CA-7426B00BB99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48005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310B8-A68E-4333-BAC8-BBF888DC9422}" type="datetimeFigureOut">
              <a:rPr lang="en-CA" smtClean="0"/>
              <a:t>2020-06-04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6924-7F7F-4229-B9CA-7426B00BB99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03603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310B8-A68E-4333-BAC8-BBF888DC9422}" type="datetimeFigureOut">
              <a:rPr lang="en-CA" smtClean="0"/>
              <a:t>2020-06-04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6924-7F7F-4229-B9CA-7426B00BB99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73924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310B8-A68E-4333-BAC8-BBF888DC9422}" type="datetimeFigureOut">
              <a:rPr lang="en-CA" smtClean="0"/>
              <a:t>2020-06-04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6924-7F7F-4229-B9CA-7426B00BB99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75660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310B8-A68E-4333-BAC8-BBF888DC9422}" type="datetimeFigureOut">
              <a:rPr lang="en-CA" smtClean="0"/>
              <a:t>2020-06-04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6924-7F7F-4229-B9CA-7426B00BB99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77833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310B8-A68E-4333-BAC8-BBF888DC9422}" type="datetimeFigureOut">
              <a:rPr lang="en-CA" smtClean="0"/>
              <a:t>2020-06-04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6924-7F7F-4229-B9CA-7426B00BB99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52674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310B8-A68E-4333-BAC8-BBF888DC9422}" type="datetimeFigureOut">
              <a:rPr lang="en-CA" smtClean="0"/>
              <a:t>2020-06-04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6924-7F7F-4229-B9CA-7426B00BB99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91665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310B8-A68E-4333-BAC8-BBF888DC9422}" type="datetimeFigureOut">
              <a:rPr lang="en-CA" smtClean="0"/>
              <a:t>2020-06-04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6924-7F7F-4229-B9CA-7426B00BB99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54315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310B8-A68E-4333-BAC8-BBF888DC9422}" type="datetimeFigureOut">
              <a:rPr lang="en-CA" smtClean="0"/>
              <a:t>2020-06-04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6924-7F7F-4229-B9CA-7426B00BB99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4288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A310B8-A68E-4333-BAC8-BBF888DC9422}" type="datetimeFigureOut">
              <a:rPr lang="en-CA" smtClean="0"/>
              <a:t>2020-06-04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A6924-7F7F-4229-B9CA-7426B00BB99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00812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CA" dirty="0"/>
              <a:t>Trade Discounts, Cash Discounts, Markup, and Markdown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/>
              <a:t>Unit 4</a:t>
            </a:r>
          </a:p>
        </p:txBody>
      </p:sp>
    </p:spTree>
    <p:extLst>
      <p:ext uri="{BB962C8B-B14F-4D97-AF65-F5344CB8AC3E}">
        <p14:creationId xmlns:p14="http://schemas.microsoft.com/office/powerpoint/2010/main" val="25148129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Trade Discount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Formulas</a:t>
                </a:r>
              </a:p>
              <a:p>
                <a:pPr marL="0" indent="0">
                  <a:buNone/>
                </a:pPr>
                <a:r>
                  <a:rPr lang="en-US" dirty="0"/>
                  <a:t>d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A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L</m:t>
                        </m:r>
                      </m:den>
                    </m:f>
                  </m:oMath>
                </a14:m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N= L - A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546" t="-2241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3132886" y="4105640"/>
                <a:ext cx="5250476" cy="307777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</a:rPr>
                        <m:t>𝑁𝑒𝑡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𝑃𝑟𝑖𝑐𝑒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𝐿𝑖𝑠𝑡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𝑃𝑟𝑖𝑐𝑒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𝐴𝑚𝑜𝑢𝑛𝑡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𝑜𝑓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𝐷𝑖𝑠𝑐𝑜𝑢𝑛𝑡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2886" y="4105640"/>
                <a:ext cx="5250476" cy="307777"/>
              </a:xfrm>
              <a:prstGeom prst="rect">
                <a:avLst/>
              </a:prstGeom>
              <a:blipFill>
                <a:blip r:embed="rId3"/>
                <a:stretch>
                  <a:fillRect l="-579" r="-348" b="-30189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3132886" y="2412410"/>
                <a:ext cx="4768165" cy="585288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</a:rPr>
                        <m:t>𝑅𝑎𝑡𝑒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𝑜𝑓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𝐷𝑖𝑠𝑐𝑜𝑢𝑛𝑡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𝐴𝑚𝑜𝑢𝑛𝑡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𝑜𝑓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𝐷𝑖𝑠𝑐𝑜𝑢𝑛𝑡</m:t>
                          </m:r>
                        </m:num>
                        <m:den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𝐿𝑖𝑠𝑡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𝑃𝑟𝑖𝑐𝑒</m:t>
                          </m:r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2886" y="2412410"/>
                <a:ext cx="4768165" cy="58528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076244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The Net Price Factor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Formulas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1817695" y="2483769"/>
                <a:ext cx="4237827" cy="565796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US" sz="2000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𝑒𝑡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𝑃𝑟𝑖𝑐𝑒</m:t>
                            </m:r>
                          </m:e>
                        </m:mr>
                        <m:m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𝐹𝑎𝑐𝑡𝑜𝑟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 (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𝑁𝑃𝐹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mr>
                      </m:m>
                      <m:r>
                        <a:rPr lang="en-US" sz="2000" i="1">
                          <a:latin typeface="Cambria Math" panose="02040503050406030204" pitchFamily="18" charset="0"/>
                        </a:rPr>
                        <m:t>=100%−% 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𝐷𝑖𝑠𝑐𝑜𝑢𝑛𝑡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7695" y="2483769"/>
                <a:ext cx="4237827" cy="56579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1802723" y="3399931"/>
                <a:ext cx="4457374" cy="565796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</a:rPr>
                        <m:t>𝑁𝑒𝑡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𝑃𝑟𝑖𝑐𝑒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𝐿𝑖𝑠𝑡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𝑃𝑟𝑖𝑐𝑒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US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𝑁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𝑒𝑡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𝑃𝑟𝑖𝑐𝑒</m:t>
                            </m:r>
                          </m:e>
                        </m:mr>
                        <m:m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𝐹𝑎𝑐𝑡𝑜𝑟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(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𝑁𝑃𝐹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</m:t>
                            </m:r>
                          </m:e>
                        </m:mr>
                      </m:m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2723" y="3399931"/>
                <a:ext cx="4457374" cy="56579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1802723" y="4482459"/>
                <a:ext cx="3638945" cy="307777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</a:rPr>
                        <m:t>𝑁𝑒𝑡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𝑃𝑟𝑖𝑐𝑒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𝑓𝑎𝑐𝑡𝑜𝑟</m:t>
                      </m:r>
                      <m:d>
                        <m:d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𝑁𝑃𝐹</m:t>
                          </m:r>
                        </m:e>
                      </m:d>
                      <m:r>
                        <a:rPr lang="en-US" sz="2000" i="1">
                          <a:latin typeface="Cambria Math" panose="02040503050406030204" pitchFamily="18" charset="0"/>
                        </a:rPr>
                        <m:t>=1−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2723" y="4482459"/>
                <a:ext cx="3638945" cy="307777"/>
              </a:xfrm>
              <a:prstGeom prst="rect">
                <a:avLst/>
              </a:prstGeom>
              <a:blipFill>
                <a:blip r:embed="rId4"/>
                <a:stretch>
                  <a:fillRect l="-1002" r="-835" b="-30189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1817695" y="5306968"/>
                <a:ext cx="1547027" cy="307777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𝐿</m:t>
                      </m:r>
                      <m:d>
                        <m:d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</m:d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7695" y="5306968"/>
                <a:ext cx="1547027" cy="307777"/>
              </a:xfrm>
              <a:prstGeom prst="rect">
                <a:avLst/>
              </a:prstGeom>
              <a:blipFill>
                <a:blip r:embed="rId5"/>
                <a:stretch>
                  <a:fillRect l="-2734" b="-5769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53B2E4EE-6525-4B3F-B954-E2EF610EBB28}"/>
              </a:ext>
            </a:extLst>
          </p:cNvPr>
          <p:cNvSpPr txBox="1"/>
          <p:nvPr/>
        </p:nvSpPr>
        <p:spPr>
          <a:xfrm>
            <a:off x="3622195" y="5276190"/>
            <a:ext cx="3371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This is the important final formula</a:t>
            </a:r>
          </a:p>
        </p:txBody>
      </p:sp>
    </p:spTree>
    <p:extLst>
      <p:ext uri="{BB962C8B-B14F-4D97-AF65-F5344CB8AC3E}">
        <p14:creationId xmlns:p14="http://schemas.microsoft.com/office/powerpoint/2010/main" val="36130628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Discount Series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manufacturer may offer two or more discounts to different members of the supply</a:t>
            </a:r>
          </a:p>
          <a:p>
            <a:r>
              <a:rPr lang="en-US" dirty="0"/>
              <a:t>Chain</a:t>
            </a:r>
          </a:p>
          <a:p>
            <a:pPr lvl="1"/>
            <a:r>
              <a:rPr lang="en-US" dirty="0"/>
              <a:t>If a list price is subject to two or more discounts, these discounts are called a discount series</a:t>
            </a:r>
          </a:p>
          <a:p>
            <a:pPr lvl="1"/>
            <a:r>
              <a:rPr lang="en-US" dirty="0"/>
              <a:t>Additional discounts offered to encourage large volume orders and early orders for seasonal items</a:t>
            </a:r>
          </a:p>
          <a:p>
            <a:pPr lvl="1"/>
            <a:r>
              <a:rPr lang="en-US" dirty="0"/>
              <a:t>Additional discounts may be offered to different members of the merchandising chain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6314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Discount Series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Formulas</a:t>
            </a:r>
          </a:p>
          <a:p>
            <a:endParaRPr lang="en-CA" dirty="0"/>
          </a:p>
          <a:p>
            <a:endParaRPr lang="en-CA" dirty="0"/>
          </a:p>
          <a:p>
            <a:r>
              <a:rPr lang="en-US" dirty="0"/>
              <a:t>For every discount series, a </a:t>
            </a:r>
            <a:r>
              <a:rPr lang="en-US" b="1" dirty="0">
                <a:solidFill>
                  <a:srgbClr val="FF0000"/>
                </a:solidFill>
              </a:rPr>
              <a:t>single equivalent rate of discount </a:t>
            </a:r>
            <a:r>
              <a:rPr lang="en-US" dirty="0"/>
              <a:t>exists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1763689" y="2726923"/>
                <a:ext cx="5876289" cy="307777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</a:rPr>
                        <m:t>𝑁𝐸𝑇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𝑃𝑅𝐼𝐶𝐸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𝐿</m:t>
                      </m:r>
                      <m:d>
                        <m:d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1−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d>
                        <m:d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1−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d>
                        <m:d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1−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e>
                      </m:d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⋯</m:t>
                      </m:r>
                      <m:d>
                        <m:dPr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1−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3689" y="2726923"/>
                <a:ext cx="5876289" cy="307777"/>
              </a:xfrm>
              <a:prstGeom prst="rect">
                <a:avLst/>
              </a:prstGeom>
              <a:blipFill>
                <a:blip r:embed="rId3"/>
                <a:stretch>
                  <a:fillRect l="-414" b="-13208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1315938" y="4627615"/>
                <a:ext cx="6771790" cy="1154868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US" sz="2000" i="1">
                                <a:latin typeface="Cambria Math" panose="02040503050406030204" pitchFamily="18" charset="0"/>
                              </a:rPr>
                              <m:t>𝑆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𝑖𝑛𝑔𝑙𝑒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𝐸𝑞𝑢𝑖𝑙𝑎𝑣𝑒𝑛𝑡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𝑅𝑎𝑡𝑒</m:t>
                            </m:r>
                          </m:e>
                        </m:mr>
                        <m:m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𝑜𝑓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𝐷𝑖𝑠𝑐𝑜𝑢𝑛𝑡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𝑓𝑜𝑟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mr>
                        <m:m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𝐷𝑖𝑠𝑐𝑜𝑢𝑛𝑡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𝑆𝑒𝑟𝑖𝑒𝑠</m:t>
                            </m:r>
                          </m:e>
                        </m:mr>
                      </m:m>
                      <m:r>
                        <a:rPr lang="en-US" sz="2000" i="1">
                          <a:latin typeface="Cambria Math" panose="02040503050406030204" pitchFamily="18" charset="0"/>
                        </a:rPr>
                        <m:t>=1−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𝑁𝑃𝐹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𝑓𝑜𝑟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𝑡h𝑒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𝐷𝑖𝑠𝑐𝑜𝑢𝑛𝑡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𝑆𝑒𝑟𝑖𝑒𝑠</m:t>
                      </m:r>
                    </m:oMath>
                  </m:oMathPara>
                </a14:m>
                <a:endParaRPr lang="en-US" sz="200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</a:rPr>
                        <m:t>=1−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⋯</m:t>
                          </m:r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1−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𝑑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</m:e>
                      </m:d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5938" y="4627615"/>
                <a:ext cx="6771790" cy="1154868"/>
              </a:xfrm>
              <a:prstGeom prst="rect">
                <a:avLst/>
              </a:prstGeom>
              <a:blipFill>
                <a:blip r:embed="rId4"/>
                <a:stretch>
                  <a:fillRect b="-3125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6337393" y="1853185"/>
            <a:ext cx="1889507" cy="5078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CA" sz="1350" dirty="0"/>
              <a:t>Use if we have more than one discount rate</a:t>
            </a:r>
          </a:p>
        </p:txBody>
      </p:sp>
      <p:cxnSp>
        <p:nvCxnSpPr>
          <p:cNvPr id="8" name="Straight Arrow Connector 7"/>
          <p:cNvCxnSpPr>
            <a:stCxn id="4" idx="1"/>
          </p:cNvCxnSpPr>
          <p:nvPr/>
        </p:nvCxnSpPr>
        <p:spPr>
          <a:xfrm flipH="1">
            <a:off x="2585908" y="2107101"/>
            <a:ext cx="3751485" cy="57929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71598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Golf World sells a set of golf clubs for $762.50 below the suggested retail price.  Golf World claims that this represents a 62.5% discount.  What is the suggested retail price (or list price)?</a:t>
            </a:r>
          </a:p>
          <a:p>
            <a:r>
              <a:rPr lang="en-CA" dirty="0"/>
              <a:t>A mobile phone is listed for $174 less 162/3%, 10%, and 8%</a:t>
            </a:r>
          </a:p>
          <a:p>
            <a:pPr lvl="1"/>
            <a:r>
              <a:rPr lang="en-CA" dirty="0"/>
              <a:t>A. What is the net price?</a:t>
            </a:r>
          </a:p>
          <a:p>
            <a:pPr lvl="1"/>
            <a:r>
              <a:rPr lang="en-CA" dirty="0"/>
              <a:t>B. What is the total amount of discount allowed?</a:t>
            </a:r>
          </a:p>
          <a:p>
            <a:pPr lvl="1"/>
            <a:r>
              <a:rPr lang="en-CA" dirty="0"/>
              <a:t>C. What is the exact single rate of discount that was allowed?</a:t>
            </a:r>
          </a:p>
        </p:txBody>
      </p:sp>
    </p:spTree>
    <p:extLst>
      <p:ext uri="{BB962C8B-B14F-4D97-AF65-F5344CB8AC3E}">
        <p14:creationId xmlns:p14="http://schemas.microsoft.com/office/powerpoint/2010/main" val="18793996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An office desk listed at $440 less 25% and 15% is offered at a further reduced price of $274.89.  What additional rate of discount was offered?</a:t>
            </a:r>
          </a:p>
        </p:txBody>
      </p:sp>
    </p:spTree>
    <p:extLst>
      <p:ext uri="{BB962C8B-B14F-4D97-AF65-F5344CB8AC3E}">
        <p14:creationId xmlns:p14="http://schemas.microsoft.com/office/powerpoint/2010/main" val="22726304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Payment Terms and Cash Discounts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 invoice for the goods is sent, and the seller specifies payment terms on the invoice</a:t>
            </a:r>
          </a:p>
          <a:p>
            <a:r>
              <a:rPr lang="en-US" dirty="0"/>
              <a:t>The business selling the goods can offer a cash discount to encourage prompt payment</a:t>
            </a:r>
          </a:p>
        </p:txBody>
      </p:sp>
    </p:spTree>
    <p:extLst>
      <p:ext uri="{BB962C8B-B14F-4D97-AF65-F5344CB8AC3E}">
        <p14:creationId xmlns:p14="http://schemas.microsoft.com/office/powerpoint/2010/main" val="28993553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742" y="384581"/>
            <a:ext cx="8116516" cy="1325563"/>
          </a:xfrm>
        </p:spPr>
        <p:txBody>
          <a:bodyPr>
            <a:normAutofit/>
          </a:bodyPr>
          <a:lstStyle/>
          <a:p>
            <a:r>
              <a:rPr lang="en-US" dirty="0"/>
              <a:t>Payment Terms and Cash Discounts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 invoice for the goods is sent, and the seller specifies payment terms on the invoice</a:t>
            </a:r>
          </a:p>
          <a:p>
            <a:r>
              <a:rPr lang="en-US" dirty="0"/>
              <a:t>The business selling the goods can offer a cash discount to encourage prompt payment</a:t>
            </a:r>
          </a:p>
        </p:txBody>
      </p:sp>
    </p:spTree>
    <p:extLst>
      <p:ext uri="{BB962C8B-B14F-4D97-AF65-F5344CB8AC3E}">
        <p14:creationId xmlns:p14="http://schemas.microsoft.com/office/powerpoint/2010/main" val="5813852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Payment Terms and Cash Discounts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All payment terms have three things in common:</a:t>
            </a:r>
          </a:p>
          <a:p>
            <a:pPr marL="385763" indent="-385763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The rate of discount </a:t>
            </a:r>
            <a:r>
              <a:rPr lang="en-US" dirty="0"/>
              <a:t>is stated as a percent of the net amount of the invoice (the amount after </a:t>
            </a:r>
            <a:r>
              <a:rPr lang="en-US" u="sng" dirty="0"/>
              <a:t>trade discounts</a:t>
            </a:r>
            <a:r>
              <a:rPr lang="en-US" dirty="0"/>
              <a:t> are deducted)</a:t>
            </a:r>
          </a:p>
          <a:p>
            <a:pPr marL="385763" indent="-385763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The discount period </a:t>
            </a:r>
            <a:r>
              <a:rPr lang="en-US" dirty="0"/>
              <a:t>is stated</a:t>
            </a:r>
          </a:p>
          <a:p>
            <a:pPr lvl="2"/>
            <a:r>
              <a:rPr lang="en-US" dirty="0"/>
              <a:t>indicating the time period when the cash discount can be applied</a:t>
            </a:r>
          </a:p>
          <a:p>
            <a:pPr marL="385763" indent="-385763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The credit period </a:t>
            </a:r>
            <a:r>
              <a:rPr lang="en-US" dirty="0"/>
              <a:t>is stated</a:t>
            </a:r>
          </a:p>
          <a:p>
            <a:pPr lvl="2"/>
            <a:r>
              <a:rPr lang="en-US" dirty="0"/>
              <a:t>indicating the time period when the invoice must be paid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9245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Cash Discounts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Offered in a variety of ways:</a:t>
            </a:r>
          </a:p>
          <a:p>
            <a:pPr marL="385763" indent="-385763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Ordinary dating</a:t>
            </a:r>
            <a:r>
              <a:rPr lang="en-US" dirty="0"/>
              <a:t>, whereby payment terms are based on the invoice date</a:t>
            </a:r>
          </a:p>
          <a:p>
            <a:pPr marL="385763" indent="-385763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End-of-month dating</a:t>
            </a:r>
            <a:r>
              <a:rPr lang="en-US" dirty="0"/>
              <a:t>, or </a:t>
            </a:r>
            <a:r>
              <a:rPr lang="en-US" b="1" dirty="0"/>
              <a:t>E.O.M</a:t>
            </a:r>
            <a:r>
              <a:rPr lang="en-US" dirty="0"/>
              <a:t>. dating</a:t>
            </a:r>
          </a:p>
          <a:p>
            <a:pPr lvl="1"/>
            <a:r>
              <a:rPr lang="en-US" dirty="0"/>
              <a:t>shift the invoice date to the last day of the month</a:t>
            </a:r>
          </a:p>
          <a:p>
            <a:pPr marL="385763" indent="-385763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Receipt-of-goods dating</a:t>
            </a:r>
            <a:r>
              <a:rPr lang="en-US" dirty="0"/>
              <a:t>, or </a:t>
            </a:r>
            <a:r>
              <a:rPr lang="en-US" b="1" dirty="0"/>
              <a:t>R.O.G</a:t>
            </a:r>
          </a:p>
          <a:p>
            <a:pPr marL="685800" lvl="1" indent="-340519"/>
            <a:r>
              <a:rPr lang="en-US" dirty="0"/>
              <a:t>used when the transportation of the goods takes a long time</a:t>
            </a:r>
          </a:p>
        </p:txBody>
      </p:sp>
    </p:spTree>
    <p:extLst>
      <p:ext uri="{BB962C8B-B14F-4D97-AF65-F5344CB8AC3E}">
        <p14:creationId xmlns:p14="http://schemas.microsoft.com/office/powerpoint/2010/main" val="3851452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Solve problems involving trade discounts</a:t>
            </a:r>
          </a:p>
          <a:p>
            <a:r>
              <a:rPr lang="en-CA" dirty="0"/>
              <a:t>Calculate equivalent single rates of discount for a discount series</a:t>
            </a:r>
          </a:p>
          <a:p>
            <a:r>
              <a:rPr lang="en-CA" dirty="0"/>
              <a:t>Apply methods of cash discount</a:t>
            </a:r>
          </a:p>
          <a:p>
            <a:r>
              <a:rPr lang="en-CA" dirty="0"/>
              <a:t>Solve problems involving markup based on either cost of selling price</a:t>
            </a:r>
          </a:p>
          <a:p>
            <a:r>
              <a:rPr lang="en-CA" dirty="0"/>
              <a:t>Solve problems involving markdown</a:t>
            </a:r>
          </a:p>
          <a:p>
            <a:r>
              <a:rPr lang="en-CA" dirty="0"/>
              <a:t>Solve integrated problems involving discounts, markup, and markdown</a:t>
            </a:r>
          </a:p>
        </p:txBody>
      </p:sp>
    </p:spTree>
    <p:extLst>
      <p:ext uri="{BB962C8B-B14F-4D97-AF65-F5344CB8AC3E}">
        <p14:creationId xmlns:p14="http://schemas.microsoft.com/office/powerpoint/2010/main" val="31064811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31661"/>
            <a:ext cx="7886700" cy="695189"/>
          </a:xfrm>
        </p:spPr>
        <p:txBody>
          <a:bodyPr/>
          <a:lstStyle/>
          <a:p>
            <a:r>
              <a:rPr lang="en-US" dirty="0"/>
              <a:t>A Sample Sales Invoice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5D2052C-E946-4775-8B6C-06605F045A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491" y="1032214"/>
            <a:ext cx="4903105" cy="536858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E025DAF-5BC9-44D4-BC7E-D8885B4BBA80}"/>
              </a:ext>
            </a:extLst>
          </p:cNvPr>
          <p:cNvSpPr txBox="1"/>
          <p:nvPr/>
        </p:nvSpPr>
        <p:spPr>
          <a:xfrm>
            <a:off x="6566170" y="2986391"/>
            <a:ext cx="1855701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CA" dirty="0"/>
              <a:t>terms of payment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5DD4715D-39B3-41FF-A469-726A590F3680}"/>
              </a:ext>
            </a:extLst>
          </p:cNvPr>
          <p:cNvCxnSpPr>
            <a:stCxn id="7" idx="1"/>
          </p:cNvCxnSpPr>
          <p:nvPr/>
        </p:nvCxnSpPr>
        <p:spPr>
          <a:xfrm flipH="1">
            <a:off x="5505855" y="3171057"/>
            <a:ext cx="1060315" cy="9743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73479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Interpretation of </a:t>
            </a:r>
            <a:r>
              <a:rPr lang="en-US" dirty="0"/>
              <a:t>Payment Terms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3429" y="2361778"/>
            <a:ext cx="5657143" cy="2785715"/>
          </a:xfrm>
        </p:spPr>
      </p:pic>
    </p:spTree>
    <p:extLst>
      <p:ext uri="{BB962C8B-B14F-4D97-AF65-F5344CB8AC3E}">
        <p14:creationId xmlns:p14="http://schemas.microsoft.com/office/powerpoint/2010/main" val="5307606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Ordinary Dating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Commonly used payment terms are           </a:t>
            </a:r>
            <a:r>
              <a:rPr lang="en-US" i="1" dirty="0"/>
              <a:t>2/10</a:t>
            </a:r>
            <a:r>
              <a:rPr lang="en-US" dirty="0"/>
              <a:t>, </a:t>
            </a:r>
            <a:r>
              <a:rPr lang="en-US" i="1" dirty="0"/>
              <a:t>n/30 </a:t>
            </a:r>
            <a:r>
              <a:rPr lang="en-US" dirty="0"/>
              <a:t>(read “two ten, net thirty”)</a:t>
            </a:r>
          </a:p>
          <a:p>
            <a:pPr lvl="1"/>
            <a:r>
              <a:rPr lang="en-US" dirty="0"/>
              <a:t>if payment is made </a:t>
            </a:r>
            <a:r>
              <a:rPr lang="en-US" i="1" dirty="0"/>
              <a:t>within </a:t>
            </a:r>
            <a:r>
              <a:rPr lang="en-US" dirty="0"/>
              <a:t>10 days of the date of the invoice, a discount of 2% may be deducted from the net amount of the invoice</a:t>
            </a:r>
          </a:p>
          <a:p>
            <a:pPr lvl="1"/>
            <a:r>
              <a:rPr lang="en-US" dirty="0"/>
              <a:t>otherwise, payment of the net amount of the invoice is due within 30 days</a:t>
            </a:r>
          </a:p>
        </p:txBody>
      </p:sp>
    </p:spTree>
    <p:extLst>
      <p:ext uri="{BB962C8B-B14F-4D97-AF65-F5344CB8AC3E}">
        <p14:creationId xmlns:p14="http://schemas.microsoft.com/office/powerpoint/2010/main" val="40620580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Ordinary Dating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5900" y="1920479"/>
            <a:ext cx="6172200" cy="1508522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Determine the payment needed to settle an invoice with a net amount of $950, dated September 22, terms 2/10, n/30, if the invoice is paid</a:t>
            </a:r>
          </a:p>
          <a:p>
            <a:pPr marL="428625" indent="-428625">
              <a:buFont typeface="+mj-lt"/>
              <a:buAutoNum type="romanLcPeriod"/>
            </a:pPr>
            <a:r>
              <a:rPr lang="en-US" dirty="0"/>
              <a:t>on October 10;</a:t>
            </a:r>
          </a:p>
          <a:p>
            <a:pPr marL="428625" indent="-428625">
              <a:buFont typeface="+mj-lt"/>
              <a:buAutoNum type="romanLcPeriod"/>
            </a:pPr>
            <a:r>
              <a:rPr lang="en-US" dirty="0"/>
              <a:t>on October 1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2714" y="3429002"/>
            <a:ext cx="5178572" cy="2228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3455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45915"/>
            <a:ext cx="7886700" cy="1058391"/>
          </a:xfrm>
        </p:spPr>
        <p:txBody>
          <a:bodyPr/>
          <a:lstStyle/>
          <a:p>
            <a:r>
              <a:rPr lang="en-US" dirty="0"/>
              <a:t>Ordinary Dating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18681"/>
            <a:ext cx="7886700" cy="5204298"/>
          </a:xfrm>
        </p:spPr>
        <p:txBody>
          <a:bodyPr>
            <a:normAutofit/>
          </a:bodyPr>
          <a:lstStyle/>
          <a:p>
            <a:r>
              <a:rPr lang="en-US" dirty="0"/>
              <a:t>Ten days after September 22 is October 2. The discount period ends October 2</a:t>
            </a:r>
          </a:p>
          <a:p>
            <a:pPr marL="428625" indent="-428625">
              <a:buFont typeface="+mj-lt"/>
              <a:buAutoNum type="romanLcPeriod"/>
            </a:pPr>
            <a:r>
              <a:rPr lang="en-US" dirty="0"/>
              <a:t>October 10 is beyond the last day for taking the discount, the </a:t>
            </a:r>
            <a:r>
              <a:rPr lang="en-US" b="1" dirty="0"/>
              <a:t>full amount </a:t>
            </a:r>
            <a:r>
              <a:rPr lang="en-US" dirty="0"/>
              <a:t>of the invoice of $950 must be paid</a:t>
            </a:r>
          </a:p>
          <a:p>
            <a:pPr marL="428625" indent="-428625">
              <a:buFont typeface="+mj-lt"/>
              <a:buAutoNum type="romanLcPeriod"/>
            </a:pPr>
            <a:r>
              <a:rPr lang="en-US" dirty="0"/>
              <a:t>October 1 is within the discount period; the 2% discount can be taken</a:t>
            </a:r>
          </a:p>
          <a:p>
            <a:pPr marL="0" indent="0">
              <a:buNone/>
            </a:pPr>
            <a:r>
              <a:rPr lang="en-US" dirty="0"/>
              <a:t>Amount paid  = Net amount − 2% of the net amount</a:t>
            </a:r>
          </a:p>
          <a:p>
            <a:pPr marL="0" indent="0">
              <a:buNone/>
            </a:pPr>
            <a:r>
              <a:rPr lang="en-US" dirty="0"/>
              <a:t>			= 950.00 − 0.02(950.00)</a:t>
            </a:r>
          </a:p>
          <a:p>
            <a:pPr marL="0" indent="0">
              <a:buNone/>
            </a:pPr>
            <a:r>
              <a:rPr lang="en-US" dirty="0"/>
              <a:t>			= 950.00 − 19.00</a:t>
            </a:r>
          </a:p>
          <a:p>
            <a:pPr marL="0" indent="0">
              <a:buNone/>
            </a:pPr>
            <a:r>
              <a:rPr lang="en-US" dirty="0"/>
              <a:t>			= $931.00</a:t>
            </a:r>
          </a:p>
        </p:txBody>
      </p:sp>
    </p:spTree>
    <p:extLst>
      <p:ext uri="{BB962C8B-B14F-4D97-AF65-F5344CB8AC3E}">
        <p14:creationId xmlns:p14="http://schemas.microsoft.com/office/powerpoint/2010/main" val="4094051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End-of-the-Month Dating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Commonly the credit period (such as n/30) is not stated</a:t>
            </a:r>
          </a:p>
          <a:p>
            <a:pPr lvl="1"/>
            <a:r>
              <a:rPr lang="en-US" dirty="0"/>
              <a:t>In our example, “2/10, n/30 E.O.M.” would be written “2/10 E.O.M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271211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End-of-the-Month Dating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33" y="1690689"/>
            <a:ext cx="8144934" cy="4145907"/>
          </a:xfrm>
        </p:spPr>
        <p:txBody>
          <a:bodyPr>
            <a:normAutofit fontScale="85000" lnSpcReduction="20000"/>
          </a:bodyPr>
          <a:lstStyle/>
          <a:p>
            <a:r>
              <a:rPr lang="en-US" sz="4000" dirty="0"/>
              <a:t>An invoice for $1,233.95 dated July 16, terms 2/10 E.O.M., is paid on August 10. What is the amount paid?</a:t>
            </a:r>
          </a:p>
          <a:p>
            <a:pPr lvl="1"/>
            <a:r>
              <a:rPr lang="en-US" sz="3200" dirty="0"/>
              <a:t>the invoice is to be treated as if the invoice date were July 31</a:t>
            </a:r>
          </a:p>
          <a:p>
            <a:pPr lvl="1"/>
            <a:r>
              <a:rPr lang="en-US" sz="3200" dirty="0"/>
              <a:t>the last day for taking the discount is August 10</a:t>
            </a:r>
          </a:p>
          <a:p>
            <a:r>
              <a:rPr lang="en-US" sz="3600" dirty="0"/>
              <a:t>We start counting from the end of the month which is July 31 in this example – Aug 1 is day 1, Aug 2 is day 2 and so on with Aug 10 being day 10.  Payment on Aug 10 is discounted by 2%.</a:t>
            </a:r>
          </a:p>
          <a:p>
            <a:r>
              <a:rPr lang="en-US" sz="3600" dirty="0"/>
              <a:t>Amount paid = 1233.95(1-0.02) = $1209.27</a:t>
            </a:r>
          </a:p>
        </p:txBody>
      </p:sp>
    </p:spTree>
    <p:extLst>
      <p:ext uri="{BB962C8B-B14F-4D97-AF65-F5344CB8AC3E}">
        <p14:creationId xmlns:p14="http://schemas.microsoft.com/office/powerpoint/2010/main" val="175159139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Receipt-of-Goods Dating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Hansa</a:t>
            </a:r>
            <a:r>
              <a:rPr lang="en-US" dirty="0"/>
              <a:t> Import Distributors has received an invoice of $8465.00 dated May 10, terms 3/10, n/30 R.O.G., for a shipment of clocks that arrived on July 15</a:t>
            </a:r>
          </a:p>
          <a:p>
            <a:r>
              <a:rPr lang="en-US" dirty="0"/>
              <a:t>What is the last day for taking the cash discount and how much is to be paid if the discount is taken?</a:t>
            </a:r>
          </a:p>
          <a:p>
            <a:pPr lvl="1"/>
            <a:r>
              <a:rPr lang="en-US" dirty="0"/>
              <a:t>Last day for taking the discount is ten days after receipt of the shipment, that is, July 25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Less commonly used.</a:t>
            </a:r>
          </a:p>
        </p:txBody>
      </p:sp>
    </p:spTree>
    <p:extLst>
      <p:ext uri="{BB962C8B-B14F-4D97-AF65-F5344CB8AC3E}">
        <p14:creationId xmlns:p14="http://schemas.microsoft.com/office/powerpoint/2010/main" val="100273710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Partial Payment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a business pays </a:t>
            </a:r>
            <a:r>
              <a:rPr lang="en-US" i="1" dirty="0"/>
              <a:t>part </a:t>
            </a:r>
            <a:r>
              <a:rPr lang="en-US" dirty="0"/>
              <a:t>of an invoice within the discount period the purchaser is entitled to the cash discount on the partial amount paid</a:t>
            </a:r>
          </a:p>
          <a:p>
            <a:r>
              <a:rPr lang="en-US" dirty="0"/>
              <a:t>Very important point!</a:t>
            </a:r>
          </a:p>
        </p:txBody>
      </p:sp>
    </p:spTree>
    <p:extLst>
      <p:ext uri="{BB962C8B-B14F-4D97-AF65-F5344CB8AC3E}">
        <p14:creationId xmlns:p14="http://schemas.microsoft.com/office/powerpoint/2010/main" val="22984588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CA" dirty="0"/>
              <a:t>Q1. Busby Bus Services received an invoice for $2750 dated June 22 with terms 3/15, 1/30, n/60</a:t>
            </a:r>
          </a:p>
          <a:p>
            <a:pPr lvl="1"/>
            <a:r>
              <a:rPr lang="en-CA" dirty="0"/>
              <a:t>a. If the invoice is paid on June 30, how much is to be paid?</a:t>
            </a:r>
          </a:p>
          <a:p>
            <a:pPr lvl="1"/>
            <a:r>
              <a:rPr lang="en-CA" dirty="0"/>
              <a:t>b. If the invoice is paid on August 15, how much is to be paid?</a:t>
            </a:r>
          </a:p>
          <a:p>
            <a:r>
              <a:rPr lang="en-CA" dirty="0"/>
              <a:t>Q2. What amount will reduce the amount due on an invoice of $2750 by $740 if the terms of the invoice are 5/10, n/30 and the payment was made during the discount period?</a:t>
            </a:r>
          </a:p>
          <a:p>
            <a:r>
              <a:rPr lang="en-CA" dirty="0"/>
              <a:t>Q3. A payment of $650 is made within the discount period on an invoice of $2400.  The terms of the invoice are 5/10, n/60.  How much remains owing after the payment? </a:t>
            </a:r>
          </a:p>
        </p:txBody>
      </p:sp>
    </p:spTree>
    <p:extLst>
      <p:ext uri="{BB962C8B-B14F-4D97-AF65-F5344CB8AC3E}">
        <p14:creationId xmlns:p14="http://schemas.microsoft.com/office/powerpoint/2010/main" val="3204427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Supply Chain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The </a:t>
            </a:r>
            <a:r>
              <a:rPr lang="en-CA" i="1" dirty="0"/>
              <a:t>supply chain </a:t>
            </a:r>
            <a:r>
              <a:rPr lang="en-CA" dirty="0"/>
              <a:t>defines the channels or stages that a product passes through as it is converted from a raw material to a finished product purchased by the consumer</a:t>
            </a:r>
            <a:endParaRPr lang="en-US" dirty="0"/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9356" y="4307473"/>
            <a:ext cx="6028571" cy="685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23584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Markup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3160976"/>
              </p:ext>
            </p:extLst>
          </p:nvPr>
        </p:nvGraphicFramePr>
        <p:xfrm>
          <a:off x="795867" y="1439333"/>
          <a:ext cx="7848600" cy="16116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16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6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16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7209">
                <a:tc rowSpan="3"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Selling Price (S)</a:t>
                      </a:r>
                    </a:p>
                  </a:txBody>
                  <a:tcPr marL="68580" marR="68580" marT="34290" marB="3429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Markup (M)</a:t>
                      </a:r>
                    </a:p>
                  </a:txBody>
                  <a:tcPr marL="68580" marR="68580" marT="34290" marB="3429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/>
                        <a:t>Profit (P)</a:t>
                      </a:r>
                    </a:p>
                  </a:txBody>
                  <a:tcPr marL="68580" marR="68580" marT="34290" marB="3429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720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/>
                        <a:t>Expenses (E)</a:t>
                      </a:r>
                    </a:p>
                  </a:txBody>
                  <a:tcPr marL="68580" marR="68580" marT="34290" marB="3429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720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Cost (C)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/>
                        <a:t>Cost</a:t>
                      </a:r>
                    </a:p>
                  </a:txBody>
                  <a:tcPr marL="68580" marR="68580" marT="34290" marB="3429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1131668" y="3935552"/>
                <a:ext cx="2301849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𝑃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1668" y="3935552"/>
                <a:ext cx="2301849" cy="43088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2849069" y="4727379"/>
                <a:ext cx="1761251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 panose="02040503050406030204" pitchFamily="18" charset="0"/>
                        </a:rPr>
                        <m:t>𝑀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𝑃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9069" y="4727379"/>
                <a:ext cx="1761251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5437070" y="5723251"/>
                <a:ext cx="1719510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𝑀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7070" y="5723251"/>
                <a:ext cx="1719510" cy="4308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ight Brace 9"/>
          <p:cNvSpPr/>
          <p:nvPr/>
        </p:nvSpPr>
        <p:spPr>
          <a:xfrm rot="5400000">
            <a:off x="2849769" y="4150476"/>
            <a:ext cx="270030" cy="75427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1" name="TextBox 10"/>
          <p:cNvSpPr txBox="1"/>
          <p:nvPr/>
        </p:nvSpPr>
        <p:spPr>
          <a:xfrm>
            <a:off x="3981820" y="5261586"/>
            <a:ext cx="13648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therefore</a:t>
            </a:r>
          </a:p>
        </p:txBody>
      </p:sp>
    </p:spTree>
    <p:extLst>
      <p:ext uri="{BB962C8B-B14F-4D97-AF65-F5344CB8AC3E}">
        <p14:creationId xmlns:p14="http://schemas.microsoft.com/office/powerpoint/2010/main" val="26484283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Rate of Markup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Markup may be stated in one of two ways:</a:t>
            </a:r>
          </a:p>
          <a:p>
            <a:pPr marL="385763" indent="-385763">
              <a:buFont typeface="+mj-lt"/>
              <a:buAutoNum type="arabicPeriod"/>
            </a:pPr>
            <a:r>
              <a:rPr lang="en-US" dirty="0"/>
              <a:t>as a percent of cost; or</a:t>
            </a:r>
          </a:p>
          <a:p>
            <a:pPr marL="385763" indent="-385763">
              <a:buFont typeface="+mj-lt"/>
              <a:buAutoNum type="arabicPeriod"/>
            </a:pPr>
            <a:r>
              <a:rPr lang="en-US" dirty="0"/>
              <a:t>as a percent of selling price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1555221" y="3654276"/>
                <a:ext cx="5879366" cy="694036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US" sz="2400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𝐴𝑇𝐸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𝑂𝐹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𝑀𝐴𝑅𝐾𝑈𝑃</m:t>
                            </m:r>
                          </m:e>
                        </m:mr>
                        <m:m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𝐵𝐴𝑆𝐸𝐷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𝑂𝑁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𝐶𝑂𝑆𝑇</m:t>
                            </m:r>
                          </m:e>
                        </m:mr>
                      </m:m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𝑀𝐴𝑅𝐾𝑈𝑃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𝐶𝑂𝑆𝑇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𝑀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𝐶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×100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5221" y="3654276"/>
                <a:ext cx="5879366" cy="69403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1555221" y="5058021"/>
                <a:ext cx="6620338" cy="5783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US" sz="2000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𝐴𝑇𝐸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𝑂𝐹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𝑀𝐴𝑅𝐾𝑈𝑃</m:t>
                            </m:r>
                          </m:e>
                        </m:mr>
                        <m:m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𝐵𝐴𝑆𝐸𝐷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𝑂𝑁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𝑆𝐸𝐿𝐿𝐼𝑁𝐺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𝑃𝑅𝐼𝐶𝐸</m:t>
                            </m:r>
                          </m:e>
                        </m:mr>
                      </m:m>
                      <m:r>
                        <a:rPr lang="en-US" sz="2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𝑀𝐴𝑅𝐾𝑈𝑃</m:t>
                          </m:r>
                        </m:num>
                        <m:den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𝑆𝐸𝐿𝐿𝐼𝑁𝐺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𝑃𝑅𝐼𝐶𝐸</m:t>
                          </m:r>
                        </m:den>
                      </m:f>
                      <m:r>
                        <a:rPr lang="en-US" sz="2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𝑀</m:t>
                          </m:r>
                        </m:num>
                        <m:den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𝑆</m:t>
                          </m:r>
                        </m:den>
                      </m:f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×100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5221" y="5058021"/>
                <a:ext cx="6620338" cy="5783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3507602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the Rate of Markup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6371" y="2077645"/>
            <a:ext cx="6172200" cy="3394472"/>
          </a:xfrm>
        </p:spPr>
        <p:txBody>
          <a:bodyPr/>
          <a:lstStyle/>
          <a:p>
            <a:r>
              <a:rPr lang="en-US" dirty="0"/>
              <a:t>The cost of a electronic book reader to the retailer is $50 and can be sold for $80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866835325"/>
                  </p:ext>
                </p:extLst>
              </p:nvPr>
            </p:nvGraphicFramePr>
            <p:xfrm>
              <a:off x="812800" y="3841551"/>
              <a:ext cx="7778750" cy="1844802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777875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</a:tblGrid>
                  <a:tr h="278130">
                    <a:tc>
                      <a:txBody>
                        <a:bodyPr/>
                        <a:lstStyle/>
                        <a:p>
                          <a:r>
                            <a:rPr lang="en-US" sz="2800" dirty="0"/>
                            <a:t>Markup = $80 – 50 = $30</a:t>
                          </a:r>
                        </a:p>
                      </a:txBody>
                      <a:tcPr marL="68580" marR="68580" marT="34290" marB="34290">
                        <a:solidFill>
                          <a:schemeClr val="accent6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287798">
                    <a:tc>
                      <a:txBody>
                        <a:bodyPr/>
                        <a:lstStyle/>
                        <a:p>
                          <a:r>
                            <a:rPr lang="en-US" sz="2800" dirty="0"/>
                            <a:t>Markup Based on Cost =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2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30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50</m:t>
                                  </m:r>
                                </m:den>
                              </m:f>
                              <m:r>
                                <a:rPr lang="en-US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100=60%</m:t>
                              </m:r>
                            </m:oMath>
                          </a14:m>
                          <a:endParaRPr lang="en-US" sz="2800" dirty="0">
                            <a:latin typeface="Calibri" panose="020F0502020204030204" pitchFamily="34" charset="0"/>
                          </a:endParaRPr>
                        </a:p>
                      </a:txBody>
                      <a:tcPr marL="68580" marR="68580" marT="34290" marB="34290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287846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/>
                            <a:t>Markup Based on Selling Price =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2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30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80</m:t>
                                  </m:r>
                                </m:den>
                              </m:f>
                              <m:r>
                                <a:rPr lang="en-US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100=37.5%</m:t>
                              </m:r>
                            </m:oMath>
                          </a14:m>
                          <a:endParaRPr lang="en-US" sz="2800" dirty="0">
                            <a:latin typeface="Calibri" panose="020F0502020204030204" pitchFamily="34" charset="0"/>
                          </a:endParaRPr>
                        </a:p>
                      </a:txBody>
                      <a:tcPr marL="68580" marR="68580" marT="34290" marB="3429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866835325"/>
                  </p:ext>
                </p:extLst>
              </p:nvPr>
            </p:nvGraphicFramePr>
            <p:xfrm>
              <a:off x="812800" y="3841551"/>
              <a:ext cx="7778750" cy="1844802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777875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</a:tblGrid>
                  <a:tr h="495300">
                    <a:tc>
                      <a:txBody>
                        <a:bodyPr/>
                        <a:lstStyle/>
                        <a:p>
                          <a:r>
                            <a:rPr lang="en-US" sz="2800" dirty="0"/>
                            <a:t>Markup = $80 – 50 = $30</a:t>
                          </a:r>
                        </a:p>
                      </a:txBody>
                      <a:tcPr marL="68580" marR="68580" marT="34290" marB="34290">
                        <a:solidFill>
                          <a:schemeClr val="accent6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67462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34290" marB="34290">
                        <a:blipFill>
                          <a:blip r:embed="rId2"/>
                          <a:stretch>
                            <a:fillRect l="-78" t="-82883" r="-157" b="-11441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67487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34290" marB="34290">
                        <a:blipFill>
                          <a:blip r:embed="rId2"/>
                          <a:stretch>
                            <a:fillRect l="-78" t="-182883" r="-157" b="-1441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73547337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67563"/>
          </a:xfrm>
        </p:spPr>
        <p:txBody>
          <a:bodyPr/>
          <a:lstStyle/>
          <a:p>
            <a:r>
              <a:rPr lang="en-CA" dirty="0"/>
              <a:t>Practice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20238"/>
            <a:ext cx="7886700" cy="4756725"/>
          </a:xfrm>
        </p:spPr>
        <p:txBody>
          <a:bodyPr>
            <a:normAutofit/>
          </a:bodyPr>
          <a:lstStyle/>
          <a:p>
            <a:r>
              <a:rPr lang="en-CA" dirty="0"/>
              <a:t>Q1. Lodgepole pine trees were purchased for $3.50 each less 40%, and less a further 25%.  They were sold for $3.29</a:t>
            </a:r>
          </a:p>
          <a:p>
            <a:pPr lvl="1"/>
            <a:r>
              <a:rPr lang="en-CA" dirty="0"/>
              <a:t>A. What is the markup as a percent of cost?</a:t>
            </a:r>
          </a:p>
          <a:p>
            <a:pPr lvl="1"/>
            <a:r>
              <a:rPr lang="en-CA" dirty="0"/>
              <a:t>B. What is the markup as a percent of selling price?</a:t>
            </a:r>
          </a:p>
          <a:p>
            <a:r>
              <a:rPr lang="en-CA" dirty="0"/>
              <a:t>Q2. Ultimate Ski purchased gloves for $80.28 per pair. The gloves are marked up 48% of the selling price.</a:t>
            </a:r>
          </a:p>
          <a:p>
            <a:pPr lvl="1"/>
            <a:r>
              <a:rPr lang="en-CA" dirty="0"/>
              <a:t>A. For how much does Ultimate Ski sell a pair of gloves?</a:t>
            </a:r>
          </a:p>
          <a:p>
            <a:pPr lvl="1"/>
            <a:r>
              <a:rPr lang="en-CA" dirty="0"/>
              <a:t>B. What is the rate of markup based on cost?</a:t>
            </a:r>
          </a:p>
        </p:txBody>
      </p:sp>
    </p:spTree>
    <p:extLst>
      <p:ext uri="{BB962C8B-B14F-4D97-AF65-F5344CB8AC3E}">
        <p14:creationId xmlns:p14="http://schemas.microsoft.com/office/powerpoint/2010/main" val="262540064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Markdown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47813"/>
            <a:ext cx="7886700" cy="1603375"/>
          </a:xfrm>
        </p:spPr>
        <p:txBody>
          <a:bodyPr/>
          <a:lstStyle/>
          <a:p>
            <a:r>
              <a:rPr lang="en-US" dirty="0"/>
              <a:t>Reduction in price of article sold to customer</a:t>
            </a:r>
          </a:p>
          <a:p>
            <a:r>
              <a:rPr lang="en-US" dirty="0"/>
              <a:t>Stated as a percent of the price to be reduced</a:t>
            </a:r>
          </a:p>
          <a:p>
            <a:r>
              <a:rPr lang="en-US" dirty="0"/>
              <a:t>Computed as if it were a discount</a:t>
            </a:r>
          </a:p>
        </p:txBody>
      </p:sp>
      <p:graphicFrame>
        <p:nvGraphicFramePr>
          <p:cNvPr id="6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2406650"/>
              </p:ext>
            </p:extLst>
          </p:nvPr>
        </p:nvGraphicFramePr>
        <p:xfrm>
          <a:off x="313266" y="3615267"/>
          <a:ext cx="8636000" cy="23343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885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083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67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22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17994">
                <a:tc rowSpan="3"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Selling Price (S)</a:t>
                      </a:r>
                    </a:p>
                  </a:txBody>
                  <a:tcPr marL="68580" marR="68580" marT="34290" marB="3429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Markup (M)</a:t>
                      </a:r>
                    </a:p>
                  </a:txBody>
                  <a:tcPr marL="68580" marR="68580" marT="34290" marB="3429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/>
                        <a:t>Profit (P)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/>
                        <a:t>Markdown (MD)</a:t>
                      </a:r>
                    </a:p>
                  </a:txBody>
                  <a:tcPr marL="68580" marR="68580" marT="34290" marB="3429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7994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/>
                        <a:t>Expenses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dirty="0"/>
                        <a:t>(E)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US" sz="2400" dirty="0"/>
                        <a:t>Sale </a:t>
                      </a:r>
                    </a:p>
                    <a:p>
                      <a:pPr algn="l"/>
                      <a:r>
                        <a:rPr lang="en-US" sz="2400" dirty="0"/>
                        <a:t>(reduced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dirty="0"/>
                        <a:t>price)</a:t>
                      </a:r>
                    </a:p>
                  </a:txBody>
                  <a:tcPr marL="68580" marR="68580" marT="34290" marB="3429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833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Cost (C)</a:t>
                      </a:r>
                    </a:p>
                  </a:txBody>
                  <a:tcPr marL="68580" marR="68580" marT="34290" marB="3429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/>
                        <a:t>Cost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125438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Markdown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36970"/>
            <a:ext cx="7886700" cy="4639993"/>
          </a:xfrm>
        </p:spPr>
        <p:txBody>
          <a:bodyPr/>
          <a:lstStyle/>
          <a:p>
            <a:r>
              <a:rPr lang="en-US" dirty="0"/>
              <a:t>Sale Price = Regular Selling Price – Markdown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Since the markdown is a percent of the regular selling price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401800" y="2123485"/>
                <a:ext cx="8496044" cy="694036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</a:rPr>
                        <m:t>𝑀𝐴𝑅𝐾𝐷𝑂𝑊𝑁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𝑅𝐴𝑇𝐸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𝑀𝐴𝑅𝐾𝐷𝑂𝑊𝑁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𝑅𝐸𝐺𝑈𝐿𝐴𝑅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𝑆𝐸𝐿𝐿𝐼𝑁𝐺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𝑃𝑅𝐼𝐶𝐸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𝑀𝐷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𝑆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×100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800" y="2123485"/>
                <a:ext cx="8496044" cy="69403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628650" y="4734515"/>
                <a:ext cx="8026941" cy="1292662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 panose="02040503050406030204" pitchFamily="18" charset="0"/>
                        </a:rPr>
                        <m:t>𝑆𝐴𝐿𝐸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𝑃𝑅𝐼𝐶𝐸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𝑅𝐸𝐺𝑈𝐿𝐴𝑅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𝑆𝐸𝐿𝐿𝐼𝑁𝐺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𝑃𝑅𝐼𝐶𝐸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 ×</m:t>
                      </m:r>
                      <m:r>
                        <a:rPr lang="en-US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𝑁𝑃𝐹</m:t>
                      </m:r>
                      <m:r>
                        <a:rPr lang="en-US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80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endParaRPr lang="en-US" sz="280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𝑆𝐴𝐿𝐸</m:t>
                      </m:r>
                      <m:r>
                        <a:rPr lang="en-US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𝑃𝑅𝐼𝐶𝐸</m:t>
                      </m:r>
                      <m:r>
                        <a:rPr lang="en-US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𝑆</m:t>
                      </m:r>
                      <m:d>
                        <m:dPr>
                          <m:ctrlP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1−%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𝑀𝐴𝑅𝐾𝐷𝑂𝑊𝑁</m:t>
                          </m:r>
                        </m:e>
                      </m:d>
                    </m:oMath>
                  </m:oMathPara>
                </a14:m>
                <a:endParaRPr lang="en-US" sz="2800" dirty="0"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650" y="4734515"/>
                <a:ext cx="8026941" cy="129266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6491819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Markdown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A bicycle originally priced at $179 was sold for $129</a:t>
                </a:r>
              </a:p>
              <a:p>
                <a:pPr marL="0" indent="0">
                  <a:buNone/>
                </a:pPr>
                <a:r>
                  <a:rPr lang="en-US" dirty="0"/>
                  <a:t>	Amount of discount = $179 – 129 = $50</a:t>
                </a:r>
              </a:p>
              <a:p>
                <a:pPr marL="0" indent="0">
                  <a:buNone/>
                </a:pPr>
                <a:r>
                  <a:rPr lang="en-US" dirty="0"/>
                  <a:t>	Markdown Rate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0" baseline="0" smtClean="0">
                            <a:latin typeface="Cambria Math" panose="02040503050406030204" pitchFamily="18" charset="0"/>
                          </a:rPr>
                          <m:t>50</m:t>
                        </m:r>
                      </m:num>
                      <m:den>
                        <m:r>
                          <a:rPr lang="en-US" b="0" i="0" baseline="0" smtClean="0">
                            <a:latin typeface="Cambria Math" panose="02040503050406030204" pitchFamily="18" charset="0"/>
                          </a:rPr>
                          <m:t>179</m:t>
                        </m:r>
                      </m:den>
                    </m:f>
                    <m:r>
                      <a:rPr lang="en-US" b="0" i="0" baseline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×100=27.93%</m:t>
                    </m:r>
                  </m:oMath>
                </a14:m>
                <a:endParaRPr lang="en-US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704" t="-1752" r="-1630"/>
                </a:stretch>
              </a:blipFill>
            </p:spPr>
            <p:txBody>
              <a:bodyPr/>
              <a:lstStyle/>
              <a:p>
                <a:r>
                  <a:rPr lang="en-US" dirty="0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2821549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Markdown Practice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/>
              <a:t>Q1. A seven day spa vacation in Sunnybrook was advertised at a price of $799 per person based on double occupancy.  If the vacation was booked two months in advance, the price would be lowered to $685 per person.  What rate of markdown has been offered?</a:t>
            </a:r>
          </a:p>
        </p:txBody>
      </p:sp>
    </p:spTree>
    <p:extLst>
      <p:ext uri="{BB962C8B-B14F-4D97-AF65-F5344CB8AC3E}">
        <p14:creationId xmlns:p14="http://schemas.microsoft.com/office/powerpoint/2010/main" val="213354637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Markdown Practice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/>
              <a:t>Q2. Amazing </a:t>
            </a:r>
            <a:r>
              <a:rPr lang="en-CA" dirty="0" err="1"/>
              <a:t>Aways</a:t>
            </a:r>
            <a:r>
              <a:rPr lang="en-CA" dirty="0"/>
              <a:t> Company sells sightseeing tours of the Kootenay Plains Ecological Reserve for $3849 per person.  Overhead expenses for the company are 31% of cost and the target profit is 17% of cost</a:t>
            </a:r>
          </a:p>
          <a:p>
            <a:pPr lvl="1"/>
            <a:r>
              <a:rPr lang="en-CA" dirty="0"/>
              <a:t>A. How much does Amazing </a:t>
            </a:r>
            <a:r>
              <a:rPr lang="en-CA" dirty="0" err="1"/>
              <a:t>Aways</a:t>
            </a:r>
            <a:r>
              <a:rPr lang="en-CA" dirty="0"/>
              <a:t> pay for the tours?</a:t>
            </a:r>
          </a:p>
          <a:p>
            <a:pPr lvl="1"/>
            <a:r>
              <a:rPr lang="en-CA" dirty="0"/>
              <a:t>B. What is the lowest price they can offer while covering all of the costs and expenses?</a:t>
            </a:r>
          </a:p>
          <a:p>
            <a:pPr lvl="1"/>
            <a:r>
              <a:rPr lang="en-CA" dirty="0"/>
              <a:t>C. What is the highest rate of markdown at which the company will still break even?</a:t>
            </a:r>
          </a:p>
        </p:txBody>
      </p:sp>
    </p:spTree>
    <p:extLst>
      <p:ext uri="{BB962C8B-B14F-4D97-AF65-F5344CB8AC3E}">
        <p14:creationId xmlns:p14="http://schemas.microsoft.com/office/powerpoint/2010/main" val="51131597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388FA-5865-41FB-BF7C-3D964850A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Unit Practice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F6F54B-0483-4DBE-9E56-C5951D4F9A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59149"/>
            <a:ext cx="7886700" cy="4717814"/>
          </a:xfrm>
        </p:spPr>
        <p:txBody>
          <a:bodyPr>
            <a:normAutofit lnSpcReduction="10000"/>
          </a:bodyPr>
          <a:lstStyle/>
          <a:p>
            <a:r>
              <a:rPr lang="en-CA" dirty="0"/>
              <a:t>Q1. </a:t>
            </a:r>
            <a:r>
              <a:rPr lang="en-CA" dirty="0" err="1"/>
              <a:t>Valemount</a:t>
            </a:r>
            <a:r>
              <a:rPr lang="en-CA" dirty="0"/>
              <a:t> Ski and Cycle purchases ski boots for $360 per pair less 33.33333% and 10%. The regular rate of markup on selling price  of the boots is 35%. The store’s overhead is 22% of the selling price. During a January clearance sale, the price was reduced to $270 per pair.</a:t>
            </a:r>
          </a:p>
          <a:p>
            <a:pPr lvl="1"/>
            <a:r>
              <a:rPr lang="en-CA" dirty="0"/>
              <a:t>A. what was the rate of markdown for the sale?</a:t>
            </a:r>
          </a:p>
          <a:p>
            <a:pPr lvl="1"/>
            <a:r>
              <a:rPr lang="en-CA" dirty="0"/>
              <a:t>B. what was the profit or loss on each pair of boots at the sale price?</a:t>
            </a:r>
          </a:p>
          <a:p>
            <a:pPr lvl="1"/>
            <a:r>
              <a:rPr lang="en-CA" dirty="0"/>
              <a:t>C. at the sale price, what was the rate of markup on cost?</a:t>
            </a:r>
          </a:p>
          <a:p>
            <a:pPr lvl="1"/>
            <a:r>
              <a:rPr lang="en-CA" dirty="0"/>
              <a:t>D. At the regular selling price, what was the rate of markup on selling price?</a:t>
            </a:r>
          </a:p>
        </p:txBody>
      </p:sp>
    </p:spTree>
    <p:extLst>
      <p:ext uri="{BB962C8B-B14F-4D97-AF65-F5344CB8AC3E}">
        <p14:creationId xmlns:p14="http://schemas.microsoft.com/office/powerpoint/2010/main" val="27908719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181D8DD-993D-4173-BD5A-8FF40F1B3E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004" y="313162"/>
            <a:ext cx="8539992" cy="6411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828888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A951AD-5CA0-42AB-9D50-1A54173EC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Unit Practice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28D102-883E-4626-B1E0-C96AE9EFA4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68877"/>
            <a:ext cx="7886700" cy="4708086"/>
          </a:xfrm>
        </p:spPr>
        <p:txBody>
          <a:bodyPr/>
          <a:lstStyle/>
          <a:p>
            <a:r>
              <a:rPr lang="en-CA" dirty="0"/>
              <a:t>Q2. Valleyview Building Supply obtains 4ft by 8ft sheets of wallboard from </a:t>
            </a:r>
            <a:r>
              <a:rPr lang="en-CA" dirty="0" err="1"/>
              <a:t>Candian</a:t>
            </a:r>
            <a:r>
              <a:rPr lang="en-CA" dirty="0"/>
              <a:t> Gypsum at $30 per sheet less 30% and 10%. The price is to be set to cover Valleyview’s overhead of 20% of the selling price and to provide an operating profit of 18% of the selling price.  </a:t>
            </a:r>
          </a:p>
          <a:p>
            <a:pPr lvl="1"/>
            <a:r>
              <a:rPr lang="en-CA" dirty="0"/>
              <a:t>A. What should be the retail price per sheet?</a:t>
            </a:r>
          </a:p>
          <a:p>
            <a:pPr lvl="1"/>
            <a:r>
              <a:rPr lang="en-CA" dirty="0"/>
              <a:t>B. what is the maximum amount of markdown to break even?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0185647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C35452-3A48-4005-B890-155B44BDBC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82196"/>
            <a:ext cx="7886700" cy="704917"/>
          </a:xfrm>
        </p:spPr>
        <p:txBody>
          <a:bodyPr/>
          <a:lstStyle/>
          <a:p>
            <a:r>
              <a:rPr lang="en-CA" dirty="0"/>
              <a:t>Formula Summary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9B45073-B069-40B8-B767-C9E49A94BDD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64787" y="1536632"/>
                <a:ext cx="8570068" cy="4134255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A = dL</a:t>
                </a:r>
              </a:p>
              <a:p>
                <a:r>
                  <a:rPr lang="en-US" dirty="0"/>
                  <a:t>N= L - A</a:t>
                </a:r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𝐿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</m:d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𝑁𝐸𝑇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𝑃𝑅𝐼𝐶𝐸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𝐿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1−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1−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1−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d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⋯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1−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</m:oMath>
                </a14:m>
                <a:endParaRPr lang="en-US" dirty="0"/>
              </a:p>
              <a:p>
                <a:pPr/>
                <a:r>
                  <a:rPr lang="en-CA" b="0" dirty="0"/>
                  <a:t>S</a:t>
                </a:r>
                <a14:m>
                  <m:oMath xmlns:m="http://schemas.openxmlformats.org/officeDocument/2006/math">
                    <m:r>
                      <a:rPr lang="en-CA" b="0" i="1" smtClean="0">
                        <a:latin typeface="Cambria Math" panose="02040503050406030204" pitchFamily="18" charset="0"/>
                      </a:rPr>
                      <m:t>𝑖𝑛𝑔𝑙𝑒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𝑒𝑞𝑢𝑖𝑣𝑎𝑙𝑒𝑛𝑡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𝑟𝑎𝑡𝑒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𝑜𝑓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𝑑𝑖𝑠𝑐𝑜𝑢𝑛𝑡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=1−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1−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1−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d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1−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</m:e>
                        </m:d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⋯</m:t>
                        </m:r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1−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𝑑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</m:sSub>
                          </m:e>
                        </m:d>
                      </m:e>
                    </m:d>
                  </m:oMath>
                </a14:m>
                <a:endParaRPr lang="en-US" dirty="0"/>
              </a:p>
              <a:p>
                <a:pPr/>
                <a:r>
                  <a:rPr lang="en-US" dirty="0"/>
                  <a:t>S=C + E + P</a:t>
                </a:r>
              </a:p>
              <a:p>
                <a:pPr/>
                <a:r>
                  <a:rPr lang="en-US" dirty="0"/>
                  <a:t>M = E + P</a:t>
                </a:r>
              </a:p>
              <a:p>
                <a:pPr/>
                <a:endParaRPr lang="en-US" dirty="0"/>
              </a:p>
              <a:p>
                <a:endParaRPr lang="en-CA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9B45073-B069-40B8-B767-C9E49A94BDD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64787" y="1536632"/>
                <a:ext cx="8570068" cy="4134255"/>
              </a:xfrm>
              <a:blipFill>
                <a:blip r:embed="rId2"/>
                <a:stretch>
                  <a:fillRect l="-1280" t="-2360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1250829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6B4737-E66D-4C25-9A6D-568D6DF0A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09197"/>
          </a:xfrm>
        </p:spPr>
        <p:txBody>
          <a:bodyPr/>
          <a:lstStyle/>
          <a:p>
            <a:r>
              <a:rPr lang="en-CA" dirty="0"/>
              <a:t>Formula Summary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CB6F332-A6B6-4BB5-94EF-E6DA9E15B59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28600" y="1575882"/>
                <a:ext cx="8686800" cy="4708086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mPr>
                      <m:mr>
                        <m:e>
                          <m:r>
                            <m:rPr>
                              <m:brk m:alnAt="7"/>
                            </m:rPr>
                            <a:rPr lang="en-US" sz="2400" i="1">
                              <a:latin typeface="Cambria Math" panose="02040503050406030204" pitchFamily="18" charset="0"/>
                            </a:rPr>
                            <m:t>𝑅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𝐴𝑇𝐸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𝑂𝐹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𝑀𝐴𝑅𝐾𝑈𝑃</m:t>
                          </m:r>
                        </m:e>
                      </m:mr>
                      <m:m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𝐵𝐴𝑆𝐸𝐷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𝑂𝑁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𝐶𝑂𝑆𝑇</m:t>
                          </m:r>
                        </m:e>
                      </m:mr>
                    </m:m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𝑀𝐴𝑅𝐾𝑈𝑃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𝐶𝑂𝑆𝑇</m:t>
                        </m:r>
                      </m:den>
                    </m:f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𝑀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𝐶</m:t>
                        </m:r>
                      </m:den>
                    </m:f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×100</m:t>
                    </m:r>
                  </m:oMath>
                </a14:m>
                <a:endParaRPr lang="en-US" sz="2400" dirty="0"/>
              </a:p>
              <a:p>
                <a:pPr marL="0" indent="0">
                  <a:buNone/>
                </a:pPr>
                <a:endParaRPr lang="en-US" sz="240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 xmlns:m="http://schemas.openxmlformats.org/officeDocument/2006/math"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mPr>
                      <m:mr>
                        <m:e>
                          <m:r>
                            <m:rPr>
                              <m:brk m:alnAt="7"/>
                            </m:rPr>
                            <a:rPr lang="en-US" sz="2400" i="1">
                              <a:latin typeface="Cambria Math" panose="02040503050406030204" pitchFamily="18" charset="0"/>
                            </a:rPr>
                            <m:t>𝑅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𝐴𝑇𝐸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𝑂𝐹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𝑀𝐴𝑅𝐾𝑈𝑃</m:t>
                          </m:r>
                        </m:e>
                      </m:mr>
                      <m:m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𝐵𝐴𝑆𝐸𝐷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𝑂𝑁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𝑆𝐸𝐿𝐿𝐼𝑁𝐺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𝑃𝑅𝐼𝐶𝐸</m:t>
                          </m:r>
                        </m:e>
                      </m:mr>
                    </m:m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𝑀𝐴𝑅𝐾𝑈𝑃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𝑆𝐸𝐿𝐿𝐼𝑁𝐺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𝑃𝑅𝐼𝐶𝐸</m:t>
                        </m:r>
                      </m:den>
                    </m:f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𝑀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𝑆</m:t>
                        </m:r>
                      </m:den>
                    </m:f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×100</m:t>
                    </m:r>
                  </m:oMath>
                </a14:m>
                <a:endParaRPr lang="en-CA" sz="2400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CA" sz="2400" dirty="0"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𝑀𝐴𝑅𝐾𝐷𝑂𝑊𝑁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𝑅𝐴𝑇𝐸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𝑀𝐴𝑅𝐾𝐷𝑂𝑊𝑁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𝑅𝐸𝐺𝑈𝐿𝐴𝑅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𝑆𝐸𝐿𝐿𝐼𝑁𝐺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𝑃𝑅𝐼𝐶𝐸</m:t>
                        </m:r>
                      </m:den>
                    </m:f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𝑀𝐷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𝑆</m:t>
                        </m:r>
                      </m:den>
                    </m:f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×100</m:t>
                    </m:r>
                  </m:oMath>
                </a14:m>
                <a:endParaRPr lang="en-US" sz="2400" dirty="0"/>
              </a:p>
              <a:p>
                <a:endParaRPr lang="en-CA" sz="2400" dirty="0"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𝑆𝐴𝐿𝐸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𝑃𝑅𝐼𝐶𝐸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1−%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𝑀𝐴𝑅𝐾𝐷𝑂𝑊𝑁</m:t>
                        </m:r>
                      </m:e>
                    </m:d>
                  </m:oMath>
                </a14:m>
                <a:endParaRPr lang="en-US" sz="2400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CA" sz="2400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CB6F332-A6B6-4BB5-94EF-E6DA9E15B59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28600" y="1575882"/>
                <a:ext cx="8686800" cy="4708086"/>
              </a:xfrm>
              <a:blipFill>
                <a:blip r:embed="rId2"/>
                <a:stretch>
                  <a:fillRect l="-982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414144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Supply Chain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some supply chains, the distributor and wholesaler are separated</a:t>
            </a:r>
          </a:p>
          <a:p>
            <a:r>
              <a:rPr lang="en-US" dirty="0"/>
              <a:t>In other supply chains, the manufacturer also serves as the wholesaler</a:t>
            </a:r>
          </a:p>
          <a:p>
            <a:r>
              <a:rPr lang="en-US" dirty="0"/>
              <a:t>Within the supply chain, all of the channels must make a profit on the product to remain in business</a:t>
            </a:r>
          </a:p>
        </p:txBody>
      </p:sp>
    </p:spTree>
    <p:extLst>
      <p:ext uri="{BB962C8B-B14F-4D97-AF65-F5344CB8AC3E}">
        <p14:creationId xmlns:p14="http://schemas.microsoft.com/office/powerpoint/2010/main" val="3704724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Supply Chain 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591" y="1690689"/>
            <a:ext cx="7634817" cy="4557666"/>
          </a:xfrm>
        </p:spPr>
      </p:pic>
    </p:spTree>
    <p:extLst>
      <p:ext uri="{BB962C8B-B14F-4D97-AF65-F5344CB8AC3E}">
        <p14:creationId xmlns:p14="http://schemas.microsoft.com/office/powerpoint/2010/main" val="19557610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Selling Price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Components of the selling price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6B21359-62BE-499C-9299-8B83F1926AED}"/>
              </a:ext>
            </a:extLst>
          </p:cNvPr>
          <p:cNvSpPr/>
          <p:nvPr/>
        </p:nvSpPr>
        <p:spPr>
          <a:xfrm>
            <a:off x="4173166" y="2514600"/>
            <a:ext cx="1225685" cy="914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dirty="0"/>
              <a:t>Selling Price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098F525-C728-4683-B79D-34DEE3754026}"/>
              </a:ext>
            </a:extLst>
          </p:cNvPr>
          <p:cNvSpPr/>
          <p:nvPr/>
        </p:nvSpPr>
        <p:spPr>
          <a:xfrm>
            <a:off x="1857983" y="4820005"/>
            <a:ext cx="1040860" cy="9144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dirty="0"/>
              <a:t>Profit </a:t>
            </a:r>
            <a:r>
              <a:rPr lang="en-CA" dirty="0">
                <a:sym typeface="Wingdings" panose="05000000000000000000" pitchFamily="2" charset="2"/>
              </a:rPr>
              <a:t></a:t>
            </a:r>
            <a:endParaRPr lang="en-CA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E24C944A-F09C-4D0C-AF56-495AB139507D}"/>
              </a:ext>
            </a:extLst>
          </p:cNvPr>
          <p:cNvSpPr/>
          <p:nvPr/>
        </p:nvSpPr>
        <p:spPr>
          <a:xfrm>
            <a:off x="3920247" y="4800550"/>
            <a:ext cx="1478604" cy="9144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dirty="0"/>
              <a:t>Expenses (indirect)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F103AAAD-417B-4AE4-94ED-E25517D0D251}"/>
              </a:ext>
            </a:extLst>
          </p:cNvPr>
          <p:cNvSpPr/>
          <p:nvPr/>
        </p:nvSpPr>
        <p:spPr>
          <a:xfrm>
            <a:off x="6536987" y="4800550"/>
            <a:ext cx="1361872" cy="9144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dirty="0"/>
              <a:t>Cost (direct)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C29139F-064A-4BE1-9766-0E66E3FA9B20}"/>
              </a:ext>
            </a:extLst>
          </p:cNvPr>
          <p:cNvSpPr txBox="1"/>
          <p:nvPr/>
        </p:nvSpPr>
        <p:spPr>
          <a:xfrm>
            <a:off x="3381873" y="5936679"/>
            <a:ext cx="2808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Components of Selling Price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1B0F1CF6-D767-42CF-9D7E-86725B3D6C64}"/>
              </a:ext>
            </a:extLst>
          </p:cNvPr>
          <p:cNvCxnSpPr>
            <a:stCxn id="4" idx="3"/>
            <a:endCxn id="5" idx="7"/>
          </p:cNvCxnSpPr>
          <p:nvPr/>
        </p:nvCxnSpPr>
        <p:spPr>
          <a:xfrm flipH="1">
            <a:off x="2746413" y="3295089"/>
            <a:ext cx="1606250" cy="16588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4EDF06D-EF45-45DA-8EF6-9D149EF51191}"/>
              </a:ext>
            </a:extLst>
          </p:cNvPr>
          <p:cNvCxnSpPr>
            <a:stCxn id="4" idx="4"/>
            <a:endCxn id="7" idx="0"/>
          </p:cNvCxnSpPr>
          <p:nvPr/>
        </p:nvCxnSpPr>
        <p:spPr>
          <a:xfrm flipH="1">
            <a:off x="4659549" y="3429000"/>
            <a:ext cx="126460" cy="13715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463F3D4E-46FA-499D-976D-8C0C3E2A0FC2}"/>
              </a:ext>
            </a:extLst>
          </p:cNvPr>
          <p:cNvCxnSpPr>
            <a:stCxn id="4" idx="5"/>
            <a:endCxn id="8" idx="1"/>
          </p:cNvCxnSpPr>
          <p:nvPr/>
        </p:nvCxnSpPr>
        <p:spPr>
          <a:xfrm>
            <a:off x="5219354" y="3295089"/>
            <a:ext cx="1517075" cy="16393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6020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Trade Discount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trade discount is a reduction of a list price or manufacturer’s suggested retail price (MSRP)</a:t>
            </a:r>
          </a:p>
          <a:p>
            <a:pPr lvl="1"/>
            <a:r>
              <a:rPr lang="en-US" dirty="0"/>
              <a:t>Usually stated as a percent of the list price or MSRP</a:t>
            </a:r>
          </a:p>
          <a:p>
            <a:r>
              <a:rPr lang="en-US" dirty="0"/>
              <a:t>Trade discounts are used by manufacturers, distributors, and wholesalers as pricing tools to</a:t>
            </a:r>
          </a:p>
          <a:p>
            <a:pPr marL="685800" lvl="1" indent="-385763">
              <a:buFont typeface="+mj-lt"/>
              <a:buAutoNum type="alphaUcPeriod"/>
            </a:pPr>
            <a:r>
              <a:rPr lang="en-US" dirty="0"/>
              <a:t>determine different prices for different levels of the supply chain</a:t>
            </a:r>
          </a:p>
          <a:p>
            <a:pPr marL="685800" lvl="1" indent="-385763">
              <a:buFont typeface="+mj-lt"/>
              <a:buAutoNum type="alphaUcPeriod"/>
            </a:pPr>
            <a:r>
              <a:rPr lang="en-US" dirty="0"/>
              <a:t>communicate changes in prices</a:t>
            </a:r>
          </a:p>
          <a:p>
            <a:pPr marL="685800" lvl="1" indent="-385763">
              <a:buFont typeface="+mj-lt"/>
              <a:buAutoNum type="alphaUcPeriod"/>
            </a:pPr>
            <a:r>
              <a:rPr lang="en-US" dirty="0"/>
              <a:t>enable changes in prices</a:t>
            </a:r>
          </a:p>
        </p:txBody>
      </p:sp>
    </p:spTree>
    <p:extLst>
      <p:ext uri="{BB962C8B-B14F-4D97-AF65-F5344CB8AC3E}">
        <p14:creationId xmlns:p14="http://schemas.microsoft.com/office/powerpoint/2010/main" val="25966529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Trade Discount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Formulas</a:t>
                </a:r>
              </a:p>
              <a:p>
                <a:pPr marL="0" indent="0">
                  <a:buNone/>
                </a:pPr>
                <a:r>
                  <a:rPr lang="en-US" dirty="0"/>
                  <a:t>A = d × L   or  A = dL</a:t>
                </a:r>
              </a:p>
              <a:p>
                <a:pPr marL="0" indent="0">
                  <a:buNone/>
                  <a:tabLst>
                    <a:tab pos="685800" algn="l"/>
                  </a:tabLst>
                </a:pPr>
                <a:endParaRPr lang="en-US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  <a:tabLst>
                    <a:tab pos="685800" algn="l"/>
                  </a:tabLst>
                </a:pPr>
                <a:endParaRPr lang="en-US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  <a:tabLst>
                    <a:tab pos="685800" algn="l"/>
                  </a:tabLst>
                </a:pPr>
                <a:r>
                  <a:rPr lang="en-US" dirty="0"/>
                  <a:t>L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A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d</m:t>
                        </m:r>
                      </m:den>
                    </m:f>
                  </m:oMath>
                </a14:m>
                <a:endParaRPr lang="en-US" dirty="0"/>
              </a:p>
              <a:p>
                <a:pPr marL="0" indent="0">
                  <a:buNone/>
                  <a:tabLst>
                    <a:tab pos="685800" algn="l"/>
                  </a:tabLst>
                </a:pPr>
                <a:endParaRPr lang="en-US" dirty="0"/>
              </a:p>
              <a:p>
                <a:pPr marL="0" indent="0">
                  <a:buNone/>
                  <a:tabLst>
                    <a:tab pos="685800" algn="l"/>
                  </a:tabLst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546" t="-2241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4434175" y="2238482"/>
                <a:ext cx="4081175" cy="567143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US" sz="2000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𝑚𝑜𝑢𝑛𝑡</m:t>
                            </m:r>
                          </m:e>
                        </m:mr>
                        <m:m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𝑜𝑓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𝐷𝑖𝑠𝑐𝑜𝑢𝑛𝑡</m:t>
                            </m:r>
                          </m:e>
                        </m:mr>
                      </m:m>
                      <m:r>
                        <a:rPr lang="en-US" sz="2000" i="1">
                          <a:latin typeface="Cambria Math" panose="02040503050406030204" pitchFamily="18" charset="0"/>
                        </a:rPr>
                        <m:t>=</m:t>
                      </m:r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US" sz="2000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𝑎𝑡𝑒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𝑜𝑓</m:t>
                            </m:r>
                          </m:e>
                        </m:mr>
                        <m:m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𝐷𝑖𝑠𝑐𝑜𝑢𝑛𝑡</m:t>
                            </m:r>
                          </m:e>
                        </m:mr>
                      </m:m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US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𝐿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𝑖𝑠𝑡</m:t>
                            </m:r>
                          </m:e>
                        </m:mr>
                        <m:m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𝑃𝑟𝑖𝑐𝑒</m:t>
                            </m:r>
                          </m:e>
                        </m:mr>
                      </m:m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4175" y="2238482"/>
                <a:ext cx="4081175" cy="5671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4434175" y="3852208"/>
                <a:ext cx="3853363" cy="639086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</a:rPr>
                        <m:t>𝐿𝑖𝑠𝑡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𝑃𝑟𝑖𝑐𝑒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𝐴𝑚𝑜𝑢𝑛𝑡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𝑜𝑓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𝐷𝑖𝑠𝑐𝑜𝑢𝑛𝑡</m:t>
                          </m:r>
                        </m:num>
                        <m:den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𝑅𝑎𝑡𝑒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𝑜𝑓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𝐷𝑖𝑠𝑐𝑜𝑢𝑛𝑡</m:t>
                          </m:r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4175" y="3852208"/>
                <a:ext cx="3853363" cy="63908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582122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2031</TotalTime>
  <Words>2255</Words>
  <Application>Microsoft Office PowerPoint</Application>
  <PresentationFormat>On-screen Show (4:3)</PresentationFormat>
  <Paragraphs>258</Paragraphs>
  <Slides>42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7" baseType="lpstr">
      <vt:lpstr>Arial</vt:lpstr>
      <vt:lpstr>Calibri</vt:lpstr>
      <vt:lpstr>Calibri Light</vt:lpstr>
      <vt:lpstr>Cambria Math</vt:lpstr>
      <vt:lpstr>Office Theme</vt:lpstr>
      <vt:lpstr>Trade Discounts, Cash Discounts, Markup, and Markdown</vt:lpstr>
      <vt:lpstr>Objectives</vt:lpstr>
      <vt:lpstr>Supply Chain</vt:lpstr>
      <vt:lpstr>PowerPoint Presentation</vt:lpstr>
      <vt:lpstr>Supply Chain </vt:lpstr>
      <vt:lpstr>Supply Chain </vt:lpstr>
      <vt:lpstr>Selling Price </vt:lpstr>
      <vt:lpstr>Trade Discount</vt:lpstr>
      <vt:lpstr>Trade Discount</vt:lpstr>
      <vt:lpstr>Trade Discount</vt:lpstr>
      <vt:lpstr>The Net Price Factor Approach</vt:lpstr>
      <vt:lpstr>Discount Series</vt:lpstr>
      <vt:lpstr>Discount Series</vt:lpstr>
      <vt:lpstr>Questions</vt:lpstr>
      <vt:lpstr>Questions</vt:lpstr>
      <vt:lpstr>Payment Terms and Cash Discounts</vt:lpstr>
      <vt:lpstr>Payment Terms and Cash Discounts</vt:lpstr>
      <vt:lpstr>Payment Terms and Cash Discounts</vt:lpstr>
      <vt:lpstr>Cash Discounts</vt:lpstr>
      <vt:lpstr>A Sample Sales Invoice</vt:lpstr>
      <vt:lpstr>Interpretation of Payment Terms</vt:lpstr>
      <vt:lpstr>Ordinary Dating</vt:lpstr>
      <vt:lpstr>Ordinary Dating</vt:lpstr>
      <vt:lpstr>Ordinary Dating</vt:lpstr>
      <vt:lpstr>End-of-the-Month Dating</vt:lpstr>
      <vt:lpstr>End-of-the-Month Dating</vt:lpstr>
      <vt:lpstr>Receipt-of-Goods Dating</vt:lpstr>
      <vt:lpstr>Partial Payment</vt:lpstr>
      <vt:lpstr>Questions</vt:lpstr>
      <vt:lpstr>Markup</vt:lpstr>
      <vt:lpstr>Rate of Markup</vt:lpstr>
      <vt:lpstr>Finding the Rate of Markup</vt:lpstr>
      <vt:lpstr>Practice Questions</vt:lpstr>
      <vt:lpstr>Markdown</vt:lpstr>
      <vt:lpstr>Markdown</vt:lpstr>
      <vt:lpstr>Markdown</vt:lpstr>
      <vt:lpstr>Markdown Practice Questions</vt:lpstr>
      <vt:lpstr>Markdown Practice Questions</vt:lpstr>
      <vt:lpstr>Unit Practice Questions</vt:lpstr>
      <vt:lpstr>Unit Practice Questions</vt:lpstr>
      <vt:lpstr>Formula Summary</vt:lpstr>
      <vt:lpstr>Formula 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 Discounts, Cash Discounts, Markup, and Markdown</dc:title>
  <dc:creator>Allan</dc:creator>
  <cp:lastModifiedBy>Allan</cp:lastModifiedBy>
  <cp:revision>50</cp:revision>
  <dcterms:created xsi:type="dcterms:W3CDTF">2015-07-24T21:47:31Z</dcterms:created>
  <dcterms:modified xsi:type="dcterms:W3CDTF">2020-06-05T01:13:21Z</dcterms:modified>
</cp:coreProperties>
</file>