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9E2-0B3F-4F25-B16C-6D400DAD9A5A}" type="datetimeFigureOut">
              <a:rPr lang="en-CA" smtClean="0"/>
              <a:t>2020-06-20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9537-E4C3-40F7-A963-A0B900BC77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8041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9E2-0B3F-4F25-B16C-6D400DAD9A5A}" type="datetimeFigureOut">
              <a:rPr lang="en-CA" smtClean="0"/>
              <a:t>2020-06-20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9537-E4C3-40F7-A963-A0B900BC77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647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9E2-0B3F-4F25-B16C-6D400DAD9A5A}" type="datetimeFigureOut">
              <a:rPr lang="en-CA" smtClean="0"/>
              <a:t>2020-06-20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9537-E4C3-40F7-A963-A0B900BC77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2004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9E2-0B3F-4F25-B16C-6D400DAD9A5A}" type="datetimeFigureOut">
              <a:rPr lang="en-CA" smtClean="0"/>
              <a:t>2020-06-20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9537-E4C3-40F7-A963-A0B900BC77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441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9E2-0B3F-4F25-B16C-6D400DAD9A5A}" type="datetimeFigureOut">
              <a:rPr lang="en-CA" smtClean="0"/>
              <a:t>2020-06-20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9537-E4C3-40F7-A963-A0B900BC77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4997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9E2-0B3F-4F25-B16C-6D400DAD9A5A}" type="datetimeFigureOut">
              <a:rPr lang="en-CA" smtClean="0"/>
              <a:t>2020-06-20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9537-E4C3-40F7-A963-A0B900BC77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3376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9E2-0B3F-4F25-B16C-6D400DAD9A5A}" type="datetimeFigureOut">
              <a:rPr lang="en-CA" smtClean="0"/>
              <a:t>2020-06-20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9537-E4C3-40F7-A963-A0B900BC77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7340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9E2-0B3F-4F25-B16C-6D400DAD9A5A}" type="datetimeFigureOut">
              <a:rPr lang="en-CA" smtClean="0"/>
              <a:t>2020-06-20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9537-E4C3-40F7-A963-A0B900BC77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4286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9E2-0B3F-4F25-B16C-6D400DAD9A5A}" type="datetimeFigureOut">
              <a:rPr lang="en-CA" smtClean="0"/>
              <a:t>2020-06-20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9537-E4C3-40F7-A963-A0B900BC77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733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9E2-0B3F-4F25-B16C-6D400DAD9A5A}" type="datetimeFigureOut">
              <a:rPr lang="en-CA" smtClean="0"/>
              <a:t>2020-06-20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9537-E4C3-40F7-A963-A0B900BC77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5354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9E2-0B3F-4F25-B16C-6D400DAD9A5A}" type="datetimeFigureOut">
              <a:rPr lang="en-CA" smtClean="0"/>
              <a:t>2020-06-20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9537-E4C3-40F7-A963-A0B900BC77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103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129E2-0B3F-4F25-B16C-6D400DAD9A5A}" type="datetimeFigureOut">
              <a:rPr lang="en-CA" smtClean="0"/>
              <a:t>2020-06-20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D9537-E4C3-40F7-A963-A0B900BC77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949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Ordinary General Annuities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Unit 10 (</a:t>
            </a:r>
            <a:r>
              <a:rPr lang="en-CA" dirty="0" err="1"/>
              <a:t>cont</a:t>
            </a:r>
            <a:r>
              <a:rPr lang="en-CA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07336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Practice Questions - PV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Q3. The law firm of Blitzen and Donner borrowed money to purchase equipment.  The loan is repaid by making payments of $824.37 at the end of every three months over nine years.  If interest is 4.3% compounded annually, what was the original loan balance?</a:t>
            </a:r>
          </a:p>
          <a:p>
            <a:r>
              <a:rPr lang="en-CA" dirty="0"/>
              <a:t>Q4. Peter Puck, a popular hockey player, has been offered a two year salary deal. He can either accept $2,200,000 now or accept monthly amounts of $120,000 payable at the end of each month.  If money can be invested at 5.7% compounded quarterly, which option is the better option for Peter and by how much?</a:t>
            </a:r>
          </a:p>
        </p:txBody>
      </p:sp>
    </p:spTree>
    <p:extLst>
      <p:ext uri="{BB962C8B-B14F-4D97-AF65-F5344CB8AC3E}">
        <p14:creationId xmlns:p14="http://schemas.microsoft.com/office/powerpoint/2010/main" val="1141173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Practice Questions - Payments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Q5. How much must be deposited at the end of each quarter for 12 years to accumulate to $14,000 at 8% compounded monthly?</a:t>
            </a:r>
          </a:p>
          <a:p>
            <a:r>
              <a:rPr lang="en-CA" dirty="0"/>
              <a:t>Q6. Jordyn bought a car priced at $11,300 for 15% down and equal monthly payments for four years.  If interest is 8% compounded semi-annually, what is the size of the monthly payment?</a:t>
            </a:r>
          </a:p>
        </p:txBody>
      </p:sp>
    </p:spTree>
    <p:extLst>
      <p:ext uri="{BB962C8B-B14F-4D97-AF65-F5344CB8AC3E}">
        <p14:creationId xmlns:p14="http://schemas.microsoft.com/office/powerpoint/2010/main" val="439640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Practice Questions – Number of Payments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Q7. For how many years will Prasad make payments on the $48,000 he borrowed to start his machine shop if he makes payments of $9400 at the end of every three months and interest is 8.08% compounded semi-annually?</a:t>
            </a:r>
          </a:p>
          <a:p>
            <a:r>
              <a:rPr lang="en-CA" dirty="0"/>
              <a:t>Q8. Mr. Musk accumulated $220,000 in an RRSP. He converted the RRSP into a RRIF and started to withdraw $7500 at the end of every three months from the fund.  If interest is 6.75% compounded monthly, for how long can Mr. Musk make withdrawals?</a:t>
            </a:r>
          </a:p>
        </p:txBody>
      </p:sp>
    </p:spTree>
    <p:extLst>
      <p:ext uri="{BB962C8B-B14F-4D97-AF65-F5344CB8AC3E}">
        <p14:creationId xmlns:p14="http://schemas.microsoft.com/office/powerpoint/2010/main" val="3273048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Practice Questions -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Q9. A car valued at $11,400 can be purchased for 10% down and monthly payments of $286.21 for three and a half years.  What is the nominal rate of interest compounded annually?</a:t>
            </a:r>
          </a:p>
          <a:p>
            <a:r>
              <a:rPr lang="en-CA" dirty="0"/>
              <a:t>Q10. A vacation property valued at $350,000 was bought for 15 payments of $32,000 due at the end of every 6 months.  What nominal annual rate of interest compounded monthly was charged? What was the effective interest rate?</a:t>
            </a:r>
          </a:p>
        </p:txBody>
      </p:sp>
    </p:spTree>
    <p:extLst>
      <p:ext uri="{BB962C8B-B14F-4D97-AF65-F5344CB8AC3E}">
        <p14:creationId xmlns:p14="http://schemas.microsoft.com/office/powerpoint/2010/main" val="1880726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Compute the future value (or accumulated value) for ordinary general annuities</a:t>
            </a:r>
          </a:p>
          <a:p>
            <a:r>
              <a:rPr lang="en-US" dirty="0"/>
              <a:t>Compute the present value (or discounted value) for ordinary general annuities</a:t>
            </a:r>
          </a:p>
          <a:p>
            <a:r>
              <a:rPr lang="en-US" dirty="0"/>
              <a:t>Compute the payment for ordinary general annuities</a:t>
            </a:r>
          </a:p>
          <a:p>
            <a:r>
              <a:rPr lang="en-US" dirty="0"/>
              <a:t>Compute the number of periods for ordinary general annuities</a:t>
            </a:r>
          </a:p>
          <a:p>
            <a:r>
              <a:rPr lang="en-US" dirty="0"/>
              <a:t>Compute the interest rate for ordinary general annuities</a:t>
            </a:r>
          </a:p>
          <a:p>
            <a:r>
              <a:rPr lang="en-US" dirty="0"/>
              <a:t>Compute future value and present value for constant-growth annuities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51193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Ordinary General Annuity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the length of the interest conversion period is different from the length of the payment interval, these annuities are called </a:t>
            </a:r>
            <a:r>
              <a:rPr lang="en-US" i="1" dirty="0"/>
              <a:t>general annuities</a:t>
            </a:r>
          </a:p>
          <a:p>
            <a:r>
              <a:rPr lang="en-US" altLang="en-US" dirty="0"/>
              <a:t>In Canada, home mortgages are usually compounded </a:t>
            </a:r>
            <a:r>
              <a:rPr lang="en-US" altLang="en-US" u="sng" dirty="0"/>
              <a:t>semi-annually</a:t>
            </a:r>
            <a:r>
              <a:rPr lang="en-US" altLang="en-US" dirty="0"/>
              <a:t> and payments are often made on a </a:t>
            </a:r>
            <a:r>
              <a:rPr lang="en-US" altLang="en-US" u="sng" dirty="0"/>
              <a:t>monthl</a:t>
            </a:r>
            <a:r>
              <a:rPr lang="en-US" altLang="en-US" dirty="0"/>
              <a:t>y, semi-monthly, or weekly basis</a:t>
            </a:r>
          </a:p>
          <a:p>
            <a:pPr lvl="1"/>
            <a:r>
              <a:rPr lang="en-US" altLang="en-US" dirty="0"/>
              <a:t>The quoted interest rates are not always quoted so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973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Ordinary General Annuity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</a:t>
            </a:r>
            <a:r>
              <a:rPr lang="en-US" b="1" dirty="0">
                <a:solidFill>
                  <a:srgbClr val="FF0000"/>
                </a:solidFill>
              </a:rPr>
              <a:t>Ordinary</a:t>
            </a:r>
            <a:r>
              <a:rPr lang="en-US" dirty="0"/>
              <a:t>” means that the payments are made or received at the </a:t>
            </a:r>
            <a:r>
              <a:rPr lang="en-US" u="sng" dirty="0"/>
              <a:t>end</a:t>
            </a:r>
            <a:r>
              <a:rPr lang="en-US" dirty="0"/>
              <a:t> of each payment interval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“</a:t>
            </a:r>
            <a:r>
              <a:rPr lang="en-US" b="1" dirty="0">
                <a:solidFill>
                  <a:srgbClr val="FF0000"/>
                </a:solidFill>
              </a:rPr>
              <a:t>General</a:t>
            </a:r>
            <a:r>
              <a:rPr lang="en-US" dirty="0"/>
              <a:t>” means that the payment interval and interest conversion intervals are </a:t>
            </a:r>
            <a:r>
              <a:rPr lang="en-US" u="sng" dirty="0"/>
              <a:t>different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107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Ordinary General Annuity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a relationship between payment interval and interest conversion period</a:t>
            </a:r>
          </a:p>
          <a:p>
            <a:r>
              <a:rPr lang="en-US" dirty="0"/>
              <a:t>The number of interest conversion periods per payment interval, designated by the letter </a:t>
            </a:r>
            <a:r>
              <a:rPr lang="en-US" i="1" dirty="0"/>
              <a:t>c</a:t>
            </a:r>
            <a:r>
              <a:rPr lang="en-US" dirty="0"/>
              <a:t>, can be determined from the following ratio: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94414" y="4572000"/>
                <a:ext cx="7640233" cy="6127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𝒄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𝑻𝑯𝑬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𝑵𝑼𝑴𝑩𝑬𝑹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𝑶𝑭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𝑰𝑵𝑻𝑬𝑹𝑬𝑺𝑻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𝑪𝑶𝑵𝑽𝑬𝑹𝑺𝑰𝑶𝑵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𝑷𝑬𝑹𝑰𝑶𝑫𝑺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𝑷𝑬𝑹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𝒀𝑬𝑨𝑹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𝑻𝑯𝑬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𝑵𝑼𝑴𝑩𝑬𝑹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𝑶𝑭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𝑷𝑨𝒀𝑴𝑬𝑵𝑻𝑺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𝑷𝑬𝑹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𝒀𝑬𝑨𝑹</m:t>
                          </m:r>
                        </m:den>
                      </m:f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414" y="4572000"/>
                <a:ext cx="7640233" cy="61279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9126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Conversion Periods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the interest conversion period is longer than the payment period, each payment interval contains only a fraction of one conversion period</a:t>
            </a:r>
          </a:p>
          <a:p>
            <a:pPr lvl="1"/>
            <a:r>
              <a:rPr lang="en-US" dirty="0"/>
              <a:t>In this case, </a:t>
            </a:r>
            <a:r>
              <a:rPr lang="en-US" i="1" dirty="0"/>
              <a:t>c </a:t>
            </a:r>
            <a:r>
              <a:rPr lang="en-US" dirty="0"/>
              <a:t>has a fractional value</a:t>
            </a:r>
          </a:p>
          <a:p>
            <a:r>
              <a:rPr lang="en-US" dirty="0"/>
              <a:t>If the interest conversion period is shorter than the payment period, each payment interval contains more than one conversion period </a:t>
            </a:r>
          </a:p>
          <a:p>
            <a:pPr lvl="1"/>
            <a:r>
              <a:rPr lang="en-US" dirty="0"/>
              <a:t>In this case, </a:t>
            </a:r>
            <a:r>
              <a:rPr lang="en-US" i="1" dirty="0"/>
              <a:t>c </a:t>
            </a:r>
            <a:r>
              <a:rPr lang="en-US" dirty="0"/>
              <a:t>has a value greater than 1</a:t>
            </a:r>
          </a:p>
        </p:txBody>
      </p:sp>
    </p:spTree>
    <p:extLst>
      <p:ext uri="{BB962C8B-B14F-4D97-AF65-F5344CB8AC3E}">
        <p14:creationId xmlns:p14="http://schemas.microsoft.com/office/powerpoint/2010/main" val="882068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Equivalent Rate of</a:t>
            </a:r>
            <a:br>
              <a:rPr lang="en-US" dirty="0"/>
            </a:br>
            <a:r>
              <a:rPr lang="en-US" dirty="0"/>
              <a:t>Interest Per Payment Period “p”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change the given rate of interest to the equivalent interest per payment period “p” of the problem, use the following formula: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819400" y="3733799"/>
                <a:ext cx="313906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𝑝</m:t>
                      </m:r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𝑐</m:t>
                          </m:r>
                        </m:sup>
                      </m:sSup>
                      <m:r>
                        <a:rPr lang="en-US" sz="3200" b="0" i="1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733799"/>
                <a:ext cx="3139064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5599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Practical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For general annuities we will use the calculator to set up the payment and interest conversion periods</a:t>
            </a:r>
          </a:p>
          <a:p>
            <a:pPr lvl="1"/>
            <a:r>
              <a:rPr lang="en-CA" dirty="0"/>
              <a:t>We set c/y as different than p/y (note on calculators set p/y first then c/y)</a:t>
            </a:r>
          </a:p>
          <a:p>
            <a:r>
              <a:rPr lang="en-CA" dirty="0"/>
              <a:t>After that solving problems is similar to ordinary simple annuities</a:t>
            </a:r>
          </a:p>
        </p:txBody>
      </p:sp>
    </p:spTree>
    <p:extLst>
      <p:ext uri="{BB962C8B-B14F-4D97-AF65-F5344CB8AC3E}">
        <p14:creationId xmlns:p14="http://schemas.microsoft.com/office/powerpoint/2010/main" val="509595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Practice Questions - FV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Q1. Tristian saves $100 at the end of each week and deposits the money in an account paying 4% compounded monthly</a:t>
            </a:r>
          </a:p>
          <a:p>
            <a:pPr lvl="1"/>
            <a:r>
              <a:rPr lang="en-CA" dirty="0"/>
              <a:t>A. How much will she accumulate in 8 years?</a:t>
            </a:r>
          </a:p>
          <a:p>
            <a:pPr lvl="1"/>
            <a:r>
              <a:rPr lang="en-CA" dirty="0"/>
              <a:t>B. How much of the accumulated amount is interest?</a:t>
            </a:r>
          </a:p>
          <a:p>
            <a:r>
              <a:rPr lang="en-CA" dirty="0"/>
              <a:t>Q2. At the end of each quarter, Bruce Machinery pays $7000 into an account to fund a charity event.  If interest earned on the account is 0.95% compounded annually, how much would the account balance be in five years?</a:t>
            </a:r>
          </a:p>
        </p:txBody>
      </p:sp>
    </p:spTree>
    <p:extLst>
      <p:ext uri="{BB962C8B-B14F-4D97-AF65-F5344CB8AC3E}">
        <p14:creationId xmlns:p14="http://schemas.microsoft.com/office/powerpoint/2010/main" val="561712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834</Words>
  <Application>Microsoft Office PowerPoint</Application>
  <PresentationFormat>On-screen Show (4:3)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 Theme</vt:lpstr>
      <vt:lpstr>Ordinary General Annuities</vt:lpstr>
      <vt:lpstr>Learning Objectives</vt:lpstr>
      <vt:lpstr>Ordinary General Annuity</vt:lpstr>
      <vt:lpstr>Ordinary General Annuity</vt:lpstr>
      <vt:lpstr>Ordinary General Annuity</vt:lpstr>
      <vt:lpstr>Typical Conversion Periods</vt:lpstr>
      <vt:lpstr>Equivalent Rate of Interest Per Payment Period “p”</vt:lpstr>
      <vt:lpstr>Practical Solutions</vt:lpstr>
      <vt:lpstr>Practice Questions - FV</vt:lpstr>
      <vt:lpstr>Practice Questions - PV</vt:lpstr>
      <vt:lpstr>Practice Questions - Payments</vt:lpstr>
      <vt:lpstr>Practice Questions – Number of Payments</vt:lpstr>
      <vt:lpstr>Practice Questions - Interest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Ordinary General Annuities</dc:title>
  <dc:creator>Allan</dc:creator>
  <cp:lastModifiedBy>Allan</cp:lastModifiedBy>
  <cp:revision>16</cp:revision>
  <dcterms:created xsi:type="dcterms:W3CDTF">2015-09-19T18:14:31Z</dcterms:created>
  <dcterms:modified xsi:type="dcterms:W3CDTF">2020-06-20T20:59:06Z</dcterms:modified>
</cp:coreProperties>
</file>