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7" r:id="rId17"/>
    <p:sldId id="278" r:id="rId18"/>
    <p:sldId id="279" r:id="rId19"/>
    <p:sldId id="280" r:id="rId20"/>
    <p:sldId id="273" r:id="rId21"/>
    <p:sldId id="271" r:id="rId22"/>
    <p:sldId id="272" r:id="rId23"/>
    <p:sldId id="282" r:id="rId24"/>
    <p:sldId id="283" r:id="rId25"/>
    <p:sldId id="274" r:id="rId26"/>
    <p:sldId id="275" r:id="rId27"/>
    <p:sldId id="285" r:id="rId28"/>
    <p:sldId id="288" r:id="rId29"/>
    <p:sldId id="286" r:id="rId30"/>
    <p:sldId id="289" r:id="rId31"/>
    <p:sldId id="276"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an" initials="A" lastIdx="1" clrIdx="0">
    <p:extLst>
      <p:ext uri="{19B8F6BF-5375-455C-9EA6-DF929625EA0E}">
        <p15:presenceInfo xmlns:p15="http://schemas.microsoft.com/office/powerpoint/2012/main" userId="All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1686" y="102"/>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316471-171C-4ABF-92E6-D3482439F6B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B38E0640-E645-44DF-BC09-BD48772A540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5230453-71B7-4AFC-950A-472F45AFEF22}" type="datetimeFigureOut">
              <a:rPr lang="en-US" smtClean="0"/>
              <a:t>8/7/2020</a:t>
            </a:fld>
            <a:endParaRPr lang="en-US"/>
          </a:p>
        </p:txBody>
      </p:sp>
      <p:sp>
        <p:nvSpPr>
          <p:cNvPr id="4" name="Footer Placeholder 3">
            <a:extLst>
              <a:ext uri="{FF2B5EF4-FFF2-40B4-BE49-F238E27FC236}">
                <a16:creationId xmlns:a16="http://schemas.microsoft.com/office/drawing/2014/main" id="{7C642CE9-CA60-450F-A6AA-E0914D32591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C6B7DB-FB79-4D0F-A9BA-E0911D43183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1D1BB9F-0181-46B5-BEDA-E1B8762F15A6}" type="slidenum">
              <a:rPr lang="en-US" smtClean="0"/>
              <a:t>‹#›</a:t>
            </a:fld>
            <a:endParaRPr lang="en-US"/>
          </a:p>
        </p:txBody>
      </p:sp>
    </p:spTree>
    <p:extLst>
      <p:ext uri="{BB962C8B-B14F-4D97-AF65-F5344CB8AC3E}">
        <p14:creationId xmlns:p14="http://schemas.microsoft.com/office/powerpoint/2010/main" val="2751425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C81F304-7CFF-4A7C-B246-D8B158EC19DD}" type="datetimeFigureOut">
              <a:rPr lang="en-CA" smtClean="0"/>
              <a:t>2020-08-07</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49DC09A-4C46-4A08-85B5-415AC006210B}" type="slidenum">
              <a:rPr lang="en-CA" smtClean="0"/>
              <a:t>‹#›</a:t>
            </a:fld>
            <a:endParaRPr lang="en-CA"/>
          </a:p>
        </p:txBody>
      </p:sp>
    </p:spTree>
    <p:extLst>
      <p:ext uri="{BB962C8B-B14F-4D97-AF65-F5344CB8AC3E}">
        <p14:creationId xmlns:p14="http://schemas.microsoft.com/office/powerpoint/2010/main" val="341725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Timeline and example courtesy of Pearson</a:t>
            </a:r>
          </a:p>
        </p:txBody>
      </p:sp>
      <p:sp>
        <p:nvSpPr>
          <p:cNvPr id="4" name="Slide Number Placeholder 3"/>
          <p:cNvSpPr>
            <a:spLocks noGrp="1"/>
          </p:cNvSpPr>
          <p:nvPr>
            <p:ph type="sldNum" sz="quarter" idx="5"/>
          </p:nvPr>
        </p:nvSpPr>
        <p:spPr/>
        <p:txBody>
          <a:bodyPr/>
          <a:lstStyle/>
          <a:p>
            <a:fld id="{049DC09A-4C46-4A08-85B5-415AC006210B}" type="slidenum">
              <a:rPr lang="en-CA" smtClean="0"/>
              <a:t>12</a:t>
            </a:fld>
            <a:endParaRPr lang="en-CA"/>
          </a:p>
        </p:txBody>
      </p:sp>
    </p:spTree>
    <p:extLst>
      <p:ext uri="{BB962C8B-B14F-4D97-AF65-F5344CB8AC3E}">
        <p14:creationId xmlns:p14="http://schemas.microsoft.com/office/powerpoint/2010/main" val="396432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Timeline and example courtesy of Pearson</a:t>
            </a:r>
          </a:p>
        </p:txBody>
      </p:sp>
      <p:sp>
        <p:nvSpPr>
          <p:cNvPr id="4" name="Slide Number Placeholder 3"/>
          <p:cNvSpPr>
            <a:spLocks noGrp="1"/>
          </p:cNvSpPr>
          <p:nvPr>
            <p:ph type="sldNum" sz="quarter" idx="5"/>
          </p:nvPr>
        </p:nvSpPr>
        <p:spPr/>
        <p:txBody>
          <a:bodyPr/>
          <a:lstStyle/>
          <a:p>
            <a:fld id="{049DC09A-4C46-4A08-85B5-415AC006210B}" type="slidenum">
              <a:rPr lang="en-CA" smtClean="0"/>
              <a:t>13</a:t>
            </a:fld>
            <a:endParaRPr lang="en-CA"/>
          </a:p>
        </p:txBody>
      </p:sp>
    </p:spTree>
    <p:extLst>
      <p:ext uri="{BB962C8B-B14F-4D97-AF65-F5344CB8AC3E}">
        <p14:creationId xmlns:p14="http://schemas.microsoft.com/office/powerpoint/2010/main" val="165713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Example courtesy of Pearson Canada</a:t>
            </a:r>
          </a:p>
        </p:txBody>
      </p:sp>
      <p:sp>
        <p:nvSpPr>
          <p:cNvPr id="4" name="Slide Number Placeholder 3"/>
          <p:cNvSpPr>
            <a:spLocks noGrp="1"/>
          </p:cNvSpPr>
          <p:nvPr>
            <p:ph type="sldNum" sz="quarter" idx="5"/>
          </p:nvPr>
        </p:nvSpPr>
        <p:spPr/>
        <p:txBody>
          <a:bodyPr/>
          <a:lstStyle/>
          <a:p>
            <a:fld id="{049DC09A-4C46-4A08-85B5-415AC006210B}" type="slidenum">
              <a:rPr lang="en-CA" smtClean="0"/>
              <a:t>18</a:t>
            </a:fld>
            <a:endParaRPr lang="en-CA"/>
          </a:p>
        </p:txBody>
      </p:sp>
    </p:spTree>
    <p:extLst>
      <p:ext uri="{BB962C8B-B14F-4D97-AF65-F5344CB8AC3E}">
        <p14:creationId xmlns:p14="http://schemas.microsoft.com/office/powerpoint/2010/main" val="988665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“Starting three months after” is just a way of saying end of the quarter.</a:t>
            </a:r>
          </a:p>
        </p:txBody>
      </p:sp>
      <p:sp>
        <p:nvSpPr>
          <p:cNvPr id="4" name="Slide Number Placeholder 3"/>
          <p:cNvSpPr>
            <a:spLocks noGrp="1"/>
          </p:cNvSpPr>
          <p:nvPr>
            <p:ph type="sldNum" sz="quarter" idx="5"/>
          </p:nvPr>
        </p:nvSpPr>
        <p:spPr/>
        <p:txBody>
          <a:bodyPr/>
          <a:lstStyle/>
          <a:p>
            <a:fld id="{049DC09A-4C46-4A08-85B5-415AC006210B}" type="slidenum">
              <a:rPr lang="en-CA" smtClean="0"/>
              <a:t>27</a:t>
            </a:fld>
            <a:endParaRPr lang="en-CA"/>
          </a:p>
        </p:txBody>
      </p:sp>
    </p:spTree>
    <p:extLst>
      <p:ext uri="{BB962C8B-B14F-4D97-AF65-F5344CB8AC3E}">
        <p14:creationId xmlns:p14="http://schemas.microsoft.com/office/powerpoint/2010/main" val="2761187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9742BF-8AD2-4F45-AD56-8CC1CC835A35}" type="datetimeFigureOut">
              <a:rPr lang="en-CA" smtClean="0"/>
              <a:t>2020-08-07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8720AB-3741-4D43-8575-157BA9DF750E}" type="slidenum">
              <a:rPr lang="en-CA" smtClean="0"/>
              <a:t>‹#›</a:t>
            </a:fld>
            <a:endParaRPr lang="en-CA"/>
          </a:p>
        </p:txBody>
      </p:sp>
    </p:spTree>
    <p:extLst>
      <p:ext uri="{BB962C8B-B14F-4D97-AF65-F5344CB8AC3E}">
        <p14:creationId xmlns:p14="http://schemas.microsoft.com/office/powerpoint/2010/main" val="316302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9742BF-8AD2-4F45-AD56-8CC1CC835A35}" type="datetimeFigureOut">
              <a:rPr lang="en-CA" smtClean="0"/>
              <a:t>2020-08-07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8720AB-3741-4D43-8575-157BA9DF750E}" type="slidenum">
              <a:rPr lang="en-CA" smtClean="0"/>
              <a:t>‹#›</a:t>
            </a:fld>
            <a:endParaRPr lang="en-CA"/>
          </a:p>
        </p:txBody>
      </p:sp>
    </p:spTree>
    <p:extLst>
      <p:ext uri="{BB962C8B-B14F-4D97-AF65-F5344CB8AC3E}">
        <p14:creationId xmlns:p14="http://schemas.microsoft.com/office/powerpoint/2010/main" val="118008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9742BF-8AD2-4F45-AD56-8CC1CC835A35}" type="datetimeFigureOut">
              <a:rPr lang="en-CA" smtClean="0"/>
              <a:t>2020-08-07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8720AB-3741-4D43-8575-157BA9DF750E}" type="slidenum">
              <a:rPr lang="en-CA" smtClean="0"/>
              <a:t>‹#›</a:t>
            </a:fld>
            <a:endParaRPr lang="en-CA"/>
          </a:p>
        </p:txBody>
      </p:sp>
    </p:spTree>
    <p:extLst>
      <p:ext uri="{BB962C8B-B14F-4D97-AF65-F5344CB8AC3E}">
        <p14:creationId xmlns:p14="http://schemas.microsoft.com/office/powerpoint/2010/main" val="126719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9742BF-8AD2-4F45-AD56-8CC1CC835A35}" type="datetimeFigureOut">
              <a:rPr lang="en-CA" smtClean="0"/>
              <a:t>2020-08-07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8720AB-3741-4D43-8575-157BA9DF750E}" type="slidenum">
              <a:rPr lang="en-CA" smtClean="0"/>
              <a:t>‹#›</a:t>
            </a:fld>
            <a:endParaRPr lang="en-CA"/>
          </a:p>
        </p:txBody>
      </p:sp>
    </p:spTree>
    <p:extLst>
      <p:ext uri="{BB962C8B-B14F-4D97-AF65-F5344CB8AC3E}">
        <p14:creationId xmlns:p14="http://schemas.microsoft.com/office/powerpoint/2010/main" val="374733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9742BF-8AD2-4F45-AD56-8CC1CC835A35}" type="datetimeFigureOut">
              <a:rPr lang="en-CA" smtClean="0"/>
              <a:t>2020-08-07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8720AB-3741-4D43-8575-157BA9DF750E}" type="slidenum">
              <a:rPr lang="en-CA" smtClean="0"/>
              <a:t>‹#›</a:t>
            </a:fld>
            <a:endParaRPr lang="en-CA"/>
          </a:p>
        </p:txBody>
      </p:sp>
    </p:spTree>
    <p:extLst>
      <p:ext uri="{BB962C8B-B14F-4D97-AF65-F5344CB8AC3E}">
        <p14:creationId xmlns:p14="http://schemas.microsoft.com/office/powerpoint/2010/main" val="338461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9742BF-8AD2-4F45-AD56-8CC1CC835A35}" type="datetimeFigureOut">
              <a:rPr lang="en-CA" smtClean="0"/>
              <a:t>2020-08-07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E8720AB-3741-4D43-8575-157BA9DF750E}" type="slidenum">
              <a:rPr lang="en-CA" smtClean="0"/>
              <a:t>‹#›</a:t>
            </a:fld>
            <a:endParaRPr lang="en-CA"/>
          </a:p>
        </p:txBody>
      </p:sp>
    </p:spTree>
    <p:extLst>
      <p:ext uri="{BB962C8B-B14F-4D97-AF65-F5344CB8AC3E}">
        <p14:creationId xmlns:p14="http://schemas.microsoft.com/office/powerpoint/2010/main" val="3289715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9742BF-8AD2-4F45-AD56-8CC1CC835A35}" type="datetimeFigureOut">
              <a:rPr lang="en-CA" smtClean="0"/>
              <a:t>2020-08-07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E8720AB-3741-4D43-8575-157BA9DF750E}" type="slidenum">
              <a:rPr lang="en-CA" smtClean="0"/>
              <a:t>‹#›</a:t>
            </a:fld>
            <a:endParaRPr lang="en-CA"/>
          </a:p>
        </p:txBody>
      </p:sp>
    </p:spTree>
    <p:extLst>
      <p:ext uri="{BB962C8B-B14F-4D97-AF65-F5344CB8AC3E}">
        <p14:creationId xmlns:p14="http://schemas.microsoft.com/office/powerpoint/2010/main" val="350434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9742BF-8AD2-4F45-AD56-8CC1CC835A35}" type="datetimeFigureOut">
              <a:rPr lang="en-CA" smtClean="0"/>
              <a:t>2020-08-07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E8720AB-3741-4D43-8575-157BA9DF750E}" type="slidenum">
              <a:rPr lang="en-CA" smtClean="0"/>
              <a:t>‹#›</a:t>
            </a:fld>
            <a:endParaRPr lang="en-CA"/>
          </a:p>
        </p:txBody>
      </p:sp>
    </p:spTree>
    <p:extLst>
      <p:ext uri="{BB962C8B-B14F-4D97-AF65-F5344CB8AC3E}">
        <p14:creationId xmlns:p14="http://schemas.microsoft.com/office/powerpoint/2010/main" val="19323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742BF-8AD2-4F45-AD56-8CC1CC835A35}" type="datetimeFigureOut">
              <a:rPr lang="en-CA" smtClean="0"/>
              <a:t>2020-08-07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E8720AB-3741-4D43-8575-157BA9DF750E}" type="slidenum">
              <a:rPr lang="en-CA" smtClean="0"/>
              <a:t>‹#›</a:t>
            </a:fld>
            <a:endParaRPr lang="en-CA"/>
          </a:p>
        </p:txBody>
      </p:sp>
    </p:spTree>
    <p:extLst>
      <p:ext uri="{BB962C8B-B14F-4D97-AF65-F5344CB8AC3E}">
        <p14:creationId xmlns:p14="http://schemas.microsoft.com/office/powerpoint/2010/main" val="2425842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9742BF-8AD2-4F45-AD56-8CC1CC835A35}" type="datetimeFigureOut">
              <a:rPr lang="en-CA" smtClean="0"/>
              <a:t>2020-08-07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E8720AB-3741-4D43-8575-157BA9DF750E}" type="slidenum">
              <a:rPr lang="en-CA" smtClean="0"/>
              <a:t>‹#›</a:t>
            </a:fld>
            <a:endParaRPr lang="en-CA"/>
          </a:p>
        </p:txBody>
      </p:sp>
    </p:spTree>
    <p:extLst>
      <p:ext uri="{BB962C8B-B14F-4D97-AF65-F5344CB8AC3E}">
        <p14:creationId xmlns:p14="http://schemas.microsoft.com/office/powerpoint/2010/main" val="151017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9742BF-8AD2-4F45-AD56-8CC1CC835A35}" type="datetimeFigureOut">
              <a:rPr lang="en-CA" smtClean="0"/>
              <a:t>2020-08-07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E8720AB-3741-4D43-8575-157BA9DF750E}" type="slidenum">
              <a:rPr lang="en-CA" smtClean="0"/>
              <a:t>‹#›</a:t>
            </a:fld>
            <a:endParaRPr lang="en-CA"/>
          </a:p>
        </p:txBody>
      </p:sp>
    </p:spTree>
    <p:extLst>
      <p:ext uri="{BB962C8B-B14F-4D97-AF65-F5344CB8AC3E}">
        <p14:creationId xmlns:p14="http://schemas.microsoft.com/office/powerpoint/2010/main" val="1009212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742BF-8AD2-4F45-AD56-8CC1CC835A35}" type="datetimeFigureOut">
              <a:rPr lang="en-CA" smtClean="0"/>
              <a:t>2020-08-07</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720AB-3741-4D43-8575-157BA9DF750E}" type="slidenum">
              <a:rPr lang="en-CA" smtClean="0"/>
              <a:t>‹#›</a:t>
            </a:fld>
            <a:endParaRPr lang="en-CA"/>
          </a:p>
        </p:txBody>
      </p:sp>
    </p:spTree>
    <p:extLst>
      <p:ext uri="{BB962C8B-B14F-4D97-AF65-F5344CB8AC3E}">
        <p14:creationId xmlns:p14="http://schemas.microsoft.com/office/powerpoint/2010/main" val="658020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Ordinary Simple and General Annuities</a:t>
            </a:r>
          </a:p>
        </p:txBody>
      </p:sp>
      <p:sp>
        <p:nvSpPr>
          <p:cNvPr id="3" name="Subtitle 2"/>
          <p:cNvSpPr>
            <a:spLocks noGrp="1"/>
          </p:cNvSpPr>
          <p:nvPr>
            <p:ph type="subTitle" idx="1"/>
          </p:nvPr>
        </p:nvSpPr>
        <p:spPr/>
        <p:txBody>
          <a:bodyPr/>
          <a:lstStyle/>
          <a:p>
            <a:r>
              <a:rPr lang="en-CA" dirty="0"/>
              <a:t>Unit 10</a:t>
            </a:r>
          </a:p>
        </p:txBody>
      </p:sp>
    </p:spTree>
    <p:extLst>
      <p:ext uri="{BB962C8B-B14F-4D97-AF65-F5344CB8AC3E}">
        <p14:creationId xmlns:p14="http://schemas.microsoft.com/office/powerpoint/2010/main" val="1678649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Types of Annuities</a:t>
            </a:r>
            <a:endParaRPr lang="en-US" dirty="0"/>
          </a:p>
        </p:txBody>
      </p:sp>
      <p:sp>
        <p:nvSpPr>
          <p:cNvPr id="3" name="Content Placeholder 2"/>
          <p:cNvSpPr>
            <a:spLocks noGrp="1"/>
          </p:cNvSpPr>
          <p:nvPr>
            <p:ph idx="1"/>
          </p:nvPr>
        </p:nvSpPr>
        <p:spPr/>
        <p:txBody>
          <a:bodyPr>
            <a:normAutofit/>
          </a:bodyPr>
          <a:lstStyle/>
          <a:p>
            <a:r>
              <a:rPr lang="en-CA" dirty="0"/>
              <a:t>Annuities certain and contingent annuities</a:t>
            </a:r>
          </a:p>
          <a:p>
            <a:pPr lvl="1"/>
            <a:r>
              <a:rPr lang="en-US" dirty="0"/>
              <a:t>If both the beginning date and ending date of an annuity are known, indicating a fixed term, the classification is an </a:t>
            </a:r>
            <a:r>
              <a:rPr lang="en-US" b="1" dirty="0"/>
              <a:t>annuity certain</a:t>
            </a:r>
          </a:p>
          <a:p>
            <a:pPr lvl="2"/>
            <a:r>
              <a:rPr lang="en-US" b="1" dirty="0"/>
              <a:t>Example: </a:t>
            </a:r>
            <a:r>
              <a:rPr lang="en-US" dirty="0"/>
              <a:t>lease payments on equipment, instalment payments on loans, and interest payments on bonds</a:t>
            </a:r>
          </a:p>
          <a:p>
            <a:pPr marL="914400" lvl="2" indent="0">
              <a:buNone/>
            </a:pPr>
            <a:endParaRPr lang="en-US" dirty="0"/>
          </a:p>
          <a:p>
            <a:pPr lvl="1"/>
            <a:r>
              <a:rPr lang="en-US" dirty="0"/>
              <a:t>If the beginning date, the ending date, or both, are unknown, the classification is a </a:t>
            </a:r>
            <a:r>
              <a:rPr lang="en-US" b="1" dirty="0"/>
              <a:t>contingent annuity</a:t>
            </a:r>
            <a:r>
              <a:rPr lang="en-US" dirty="0"/>
              <a:t> </a:t>
            </a:r>
          </a:p>
          <a:p>
            <a:pPr lvl="2"/>
            <a:r>
              <a:rPr lang="en-US" b="1" dirty="0"/>
              <a:t>Example:</a:t>
            </a:r>
            <a:r>
              <a:rPr lang="en-US" dirty="0"/>
              <a:t> life insurance premiums or pension payments – dependent on an event like retiring which doesn’t necessarily happen on a date certain.</a:t>
            </a:r>
          </a:p>
        </p:txBody>
      </p:sp>
    </p:spTree>
    <p:extLst>
      <p:ext uri="{BB962C8B-B14F-4D97-AF65-F5344CB8AC3E}">
        <p14:creationId xmlns:p14="http://schemas.microsoft.com/office/powerpoint/2010/main" val="237401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Ordinary Simple Annuity</a:t>
            </a:r>
          </a:p>
        </p:txBody>
      </p:sp>
      <p:sp>
        <p:nvSpPr>
          <p:cNvPr id="3" name="Content Placeholder 2"/>
          <p:cNvSpPr>
            <a:spLocks noGrp="1"/>
          </p:cNvSpPr>
          <p:nvPr>
            <p:ph idx="1"/>
          </p:nvPr>
        </p:nvSpPr>
        <p:spPr/>
        <p:txBody>
          <a:bodyPr/>
          <a:lstStyle/>
          <a:p>
            <a:r>
              <a:rPr lang="en-US" dirty="0"/>
              <a:t>Payments are made at the </a:t>
            </a:r>
            <a:r>
              <a:rPr lang="en-US" u="sng" dirty="0"/>
              <a:t>end</a:t>
            </a:r>
            <a:r>
              <a:rPr lang="en-US" dirty="0"/>
              <a:t> of each payment interval (</a:t>
            </a:r>
            <a:r>
              <a:rPr lang="en-US" b="1" dirty="0"/>
              <a:t>Ordinary)</a:t>
            </a:r>
            <a:r>
              <a:rPr lang="en-US" dirty="0"/>
              <a:t> and the interest conversion period and payment interval are the </a:t>
            </a:r>
            <a:r>
              <a:rPr lang="en-US" u="sng" dirty="0"/>
              <a:t>same</a:t>
            </a:r>
            <a:r>
              <a:rPr lang="en-US" dirty="0"/>
              <a:t> (</a:t>
            </a:r>
            <a:r>
              <a:rPr lang="en-US" b="1" dirty="0"/>
              <a:t>Simple)</a:t>
            </a:r>
          </a:p>
          <a:p>
            <a:pPr lvl="2"/>
            <a:endParaRPr lang="en-US" dirty="0"/>
          </a:p>
        </p:txBody>
      </p:sp>
    </p:spTree>
    <p:extLst>
      <p:ext uri="{BB962C8B-B14F-4D97-AF65-F5344CB8AC3E}">
        <p14:creationId xmlns:p14="http://schemas.microsoft.com/office/powerpoint/2010/main" val="4103707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Ordinary Simple Annuity</a:t>
            </a:r>
          </a:p>
        </p:txBody>
      </p:sp>
      <p:sp>
        <p:nvSpPr>
          <p:cNvPr id="3" name="Content Placeholder 2"/>
          <p:cNvSpPr>
            <a:spLocks noGrp="1"/>
          </p:cNvSpPr>
          <p:nvPr>
            <p:ph idx="1"/>
          </p:nvPr>
        </p:nvSpPr>
        <p:spPr/>
        <p:txBody>
          <a:bodyPr/>
          <a:lstStyle/>
          <a:p>
            <a:r>
              <a:rPr lang="en-US" b="1" dirty="0"/>
              <a:t>Example</a:t>
            </a:r>
          </a:p>
          <a:p>
            <a:pPr lvl="1"/>
            <a:r>
              <a:rPr lang="en-US" dirty="0"/>
              <a:t>The interest rate is 6% p.a. compounded annually</a:t>
            </a:r>
          </a:p>
          <a:p>
            <a:pPr lvl="1"/>
            <a:r>
              <a:rPr lang="en-US" dirty="0"/>
              <a:t>Five payments of $1000 at the end of every year (annually)</a:t>
            </a:r>
            <a:endParaRPr lang="en-CA" dirty="0"/>
          </a:p>
          <a:p>
            <a:endParaRPr lang="en-US" dirty="0"/>
          </a:p>
        </p:txBody>
      </p:sp>
      <p:grpSp>
        <p:nvGrpSpPr>
          <p:cNvPr id="6" name="Group 33"/>
          <p:cNvGrpSpPr>
            <a:grpSpLocks/>
          </p:cNvGrpSpPr>
          <p:nvPr/>
        </p:nvGrpSpPr>
        <p:grpSpPr bwMode="auto">
          <a:xfrm>
            <a:off x="628650" y="3760206"/>
            <a:ext cx="8121650" cy="1294844"/>
            <a:chOff x="599850" y="2682466"/>
            <a:chExt cx="8121720" cy="1295344"/>
          </a:xfrm>
        </p:grpSpPr>
        <p:cxnSp>
          <p:nvCxnSpPr>
            <p:cNvPr id="7" name="Straight Connector 8"/>
            <p:cNvCxnSpPr>
              <a:cxnSpLocks noChangeShapeType="1"/>
            </p:cNvCxnSpPr>
            <p:nvPr/>
          </p:nvCxnSpPr>
          <p:spPr bwMode="auto">
            <a:xfrm>
              <a:off x="877175" y="3319498"/>
              <a:ext cx="7162800"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10"/>
            <p:cNvCxnSpPr>
              <a:cxnSpLocks noChangeShapeType="1"/>
            </p:cNvCxnSpPr>
            <p:nvPr/>
          </p:nvCxnSpPr>
          <p:spPr bwMode="auto">
            <a:xfrm>
              <a:off x="2331071" y="3052798"/>
              <a:ext cx="0" cy="533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13"/>
            <p:cNvCxnSpPr>
              <a:cxnSpLocks noChangeShapeType="1"/>
            </p:cNvCxnSpPr>
            <p:nvPr/>
          </p:nvCxnSpPr>
          <p:spPr bwMode="auto">
            <a:xfrm>
              <a:off x="877175" y="3052798"/>
              <a:ext cx="0" cy="533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15"/>
            <p:cNvCxnSpPr>
              <a:cxnSpLocks noChangeShapeType="1"/>
            </p:cNvCxnSpPr>
            <p:nvPr/>
          </p:nvCxnSpPr>
          <p:spPr bwMode="auto">
            <a:xfrm>
              <a:off x="3772775" y="3052798"/>
              <a:ext cx="0" cy="533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6"/>
            <p:cNvCxnSpPr>
              <a:cxnSpLocks noChangeShapeType="1"/>
            </p:cNvCxnSpPr>
            <p:nvPr/>
          </p:nvCxnSpPr>
          <p:spPr bwMode="auto">
            <a:xfrm>
              <a:off x="5220575" y="3052798"/>
              <a:ext cx="0" cy="533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7"/>
            <p:cNvCxnSpPr>
              <a:cxnSpLocks noChangeShapeType="1"/>
            </p:cNvCxnSpPr>
            <p:nvPr/>
          </p:nvCxnSpPr>
          <p:spPr bwMode="auto">
            <a:xfrm>
              <a:off x="6668375" y="3052798"/>
              <a:ext cx="0" cy="533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8"/>
            <p:cNvCxnSpPr>
              <a:cxnSpLocks noChangeShapeType="1"/>
              <a:endCxn id="24" idx="0"/>
            </p:cNvCxnSpPr>
            <p:nvPr/>
          </p:nvCxnSpPr>
          <p:spPr bwMode="auto">
            <a:xfrm>
              <a:off x="8039974" y="3018722"/>
              <a:ext cx="4435" cy="589614"/>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1682534" y="2699935"/>
              <a:ext cx="1284299" cy="33668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600" dirty="0"/>
                <a:t>End of year 1</a:t>
              </a:r>
            </a:p>
          </p:txBody>
        </p:sp>
        <p:sp>
          <p:nvSpPr>
            <p:cNvPr id="15" name="TextBox 14"/>
            <p:cNvSpPr txBox="1"/>
            <p:nvPr/>
          </p:nvSpPr>
          <p:spPr>
            <a:xfrm>
              <a:off x="599850" y="2682466"/>
              <a:ext cx="579443" cy="33668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600" dirty="0"/>
                <a:t>Now</a:t>
              </a:r>
            </a:p>
          </p:txBody>
        </p:sp>
        <p:sp>
          <p:nvSpPr>
            <p:cNvPr id="16" name="TextBox 15"/>
            <p:cNvSpPr txBox="1"/>
            <p:nvPr/>
          </p:nvSpPr>
          <p:spPr>
            <a:xfrm>
              <a:off x="3162097" y="2699935"/>
              <a:ext cx="1284299" cy="33668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600" dirty="0"/>
                <a:t>End of year 2</a:t>
              </a:r>
            </a:p>
          </p:txBody>
        </p:sp>
        <p:sp>
          <p:nvSpPr>
            <p:cNvPr id="17" name="TextBox 16"/>
            <p:cNvSpPr txBox="1"/>
            <p:nvPr/>
          </p:nvSpPr>
          <p:spPr>
            <a:xfrm>
              <a:off x="4571809" y="2699935"/>
              <a:ext cx="1284299" cy="33668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600" dirty="0"/>
                <a:t>End of year 3</a:t>
              </a:r>
            </a:p>
          </p:txBody>
        </p:sp>
        <p:sp>
          <p:nvSpPr>
            <p:cNvPr id="18" name="TextBox 17"/>
            <p:cNvSpPr txBox="1"/>
            <p:nvPr/>
          </p:nvSpPr>
          <p:spPr>
            <a:xfrm>
              <a:off x="6019622" y="2699935"/>
              <a:ext cx="1284299" cy="33668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600" dirty="0"/>
                <a:t>End of year 4</a:t>
              </a:r>
            </a:p>
          </p:txBody>
        </p:sp>
        <p:sp>
          <p:nvSpPr>
            <p:cNvPr id="19" name="TextBox 18"/>
            <p:cNvSpPr txBox="1"/>
            <p:nvPr/>
          </p:nvSpPr>
          <p:spPr>
            <a:xfrm>
              <a:off x="7437272" y="2682466"/>
              <a:ext cx="1284298" cy="33668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600" dirty="0"/>
                <a:t>End of year 5</a:t>
              </a:r>
            </a:p>
          </p:txBody>
        </p:sp>
        <p:sp>
          <p:nvSpPr>
            <p:cNvPr id="20" name="TextBox 19"/>
            <p:cNvSpPr txBox="1"/>
            <p:nvPr/>
          </p:nvSpPr>
          <p:spPr>
            <a:xfrm>
              <a:off x="1950825" y="3586102"/>
              <a:ext cx="769770" cy="3694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800" dirty="0"/>
                <a:t>$1000</a:t>
              </a:r>
            </a:p>
          </p:txBody>
        </p:sp>
        <p:sp>
          <p:nvSpPr>
            <p:cNvPr id="21" name="TextBox 20"/>
            <p:cNvSpPr txBox="1"/>
            <p:nvPr/>
          </p:nvSpPr>
          <p:spPr>
            <a:xfrm>
              <a:off x="3392287" y="3586102"/>
              <a:ext cx="769770" cy="3694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800" dirty="0"/>
                <a:t>$1000</a:t>
              </a:r>
            </a:p>
          </p:txBody>
        </p:sp>
        <p:sp>
          <p:nvSpPr>
            <p:cNvPr id="22" name="TextBox 21"/>
            <p:cNvSpPr txBox="1"/>
            <p:nvPr/>
          </p:nvSpPr>
          <p:spPr>
            <a:xfrm>
              <a:off x="4840100" y="3597219"/>
              <a:ext cx="769770" cy="3694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800" dirty="0"/>
                <a:t>$1000</a:t>
              </a:r>
            </a:p>
          </p:txBody>
        </p:sp>
        <p:sp>
          <p:nvSpPr>
            <p:cNvPr id="23" name="TextBox 22"/>
            <p:cNvSpPr txBox="1"/>
            <p:nvPr/>
          </p:nvSpPr>
          <p:spPr>
            <a:xfrm>
              <a:off x="6287912" y="3608335"/>
              <a:ext cx="769770" cy="3694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800" dirty="0"/>
                <a:t>$1000</a:t>
              </a:r>
            </a:p>
          </p:txBody>
        </p:sp>
        <p:sp>
          <p:nvSpPr>
            <p:cNvPr id="24" name="TextBox 23"/>
            <p:cNvSpPr txBox="1"/>
            <p:nvPr/>
          </p:nvSpPr>
          <p:spPr>
            <a:xfrm>
              <a:off x="7659524" y="3608335"/>
              <a:ext cx="769770" cy="3694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800" dirty="0"/>
                <a:t>$1000</a:t>
              </a:r>
            </a:p>
          </p:txBody>
        </p:sp>
      </p:grpSp>
    </p:spTree>
    <p:extLst>
      <p:ext uri="{BB962C8B-B14F-4D97-AF65-F5344CB8AC3E}">
        <p14:creationId xmlns:p14="http://schemas.microsoft.com/office/powerpoint/2010/main" val="3791626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147" y="1532358"/>
            <a:ext cx="8229600" cy="4525963"/>
          </a:xfrm>
        </p:spPr>
        <p:txBody>
          <a:bodyPr/>
          <a:lstStyle/>
          <a:p>
            <a:r>
              <a:rPr lang="en-US" dirty="0"/>
              <a:t>The maturity value (FV) of this annuity is:</a:t>
            </a:r>
          </a:p>
        </p:txBody>
      </p:sp>
      <p:sp>
        <p:nvSpPr>
          <p:cNvPr id="2" name="Title 1"/>
          <p:cNvSpPr>
            <a:spLocks noGrp="1"/>
          </p:cNvSpPr>
          <p:nvPr>
            <p:ph type="title"/>
          </p:nvPr>
        </p:nvSpPr>
        <p:spPr/>
        <p:txBody>
          <a:bodyPr>
            <a:normAutofit/>
          </a:bodyPr>
          <a:lstStyle/>
          <a:p>
            <a:r>
              <a:rPr lang="en-US" dirty="0"/>
              <a:t>Future Value of an Ordinary Simple Annuity after 5 Years</a:t>
            </a:r>
          </a:p>
        </p:txBody>
      </p:sp>
      <p:grpSp>
        <p:nvGrpSpPr>
          <p:cNvPr id="6" name="Group 33"/>
          <p:cNvGrpSpPr>
            <a:grpSpLocks/>
          </p:cNvGrpSpPr>
          <p:nvPr/>
        </p:nvGrpSpPr>
        <p:grpSpPr bwMode="auto">
          <a:xfrm>
            <a:off x="558800" y="2275519"/>
            <a:ext cx="8135411" cy="2449625"/>
            <a:chOff x="599850" y="2682466"/>
            <a:chExt cx="8135586" cy="2450571"/>
          </a:xfrm>
        </p:grpSpPr>
        <p:cxnSp>
          <p:nvCxnSpPr>
            <p:cNvPr id="7" name="Straight Connector 8"/>
            <p:cNvCxnSpPr>
              <a:cxnSpLocks noChangeShapeType="1"/>
            </p:cNvCxnSpPr>
            <p:nvPr/>
          </p:nvCxnSpPr>
          <p:spPr bwMode="auto">
            <a:xfrm>
              <a:off x="877175" y="3319498"/>
              <a:ext cx="7162800"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10"/>
            <p:cNvCxnSpPr>
              <a:cxnSpLocks noChangeShapeType="1"/>
            </p:cNvCxnSpPr>
            <p:nvPr/>
          </p:nvCxnSpPr>
          <p:spPr bwMode="auto">
            <a:xfrm>
              <a:off x="2331071" y="3052798"/>
              <a:ext cx="0" cy="533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13"/>
            <p:cNvCxnSpPr>
              <a:cxnSpLocks noChangeShapeType="1"/>
            </p:cNvCxnSpPr>
            <p:nvPr/>
          </p:nvCxnSpPr>
          <p:spPr bwMode="auto">
            <a:xfrm>
              <a:off x="877175" y="3052798"/>
              <a:ext cx="0" cy="533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15"/>
            <p:cNvCxnSpPr>
              <a:cxnSpLocks noChangeShapeType="1"/>
            </p:cNvCxnSpPr>
            <p:nvPr/>
          </p:nvCxnSpPr>
          <p:spPr bwMode="auto">
            <a:xfrm>
              <a:off x="3772775" y="3052798"/>
              <a:ext cx="0" cy="533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6"/>
            <p:cNvCxnSpPr>
              <a:cxnSpLocks noChangeShapeType="1"/>
            </p:cNvCxnSpPr>
            <p:nvPr/>
          </p:nvCxnSpPr>
          <p:spPr bwMode="auto">
            <a:xfrm>
              <a:off x="5220575" y="3052798"/>
              <a:ext cx="0" cy="533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7"/>
            <p:cNvCxnSpPr>
              <a:cxnSpLocks noChangeShapeType="1"/>
            </p:cNvCxnSpPr>
            <p:nvPr/>
          </p:nvCxnSpPr>
          <p:spPr bwMode="auto">
            <a:xfrm>
              <a:off x="6668375" y="3052798"/>
              <a:ext cx="0" cy="533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8"/>
            <p:cNvCxnSpPr>
              <a:cxnSpLocks noChangeShapeType="1"/>
            </p:cNvCxnSpPr>
            <p:nvPr/>
          </p:nvCxnSpPr>
          <p:spPr bwMode="auto">
            <a:xfrm flipH="1">
              <a:off x="8033479" y="3018722"/>
              <a:ext cx="6496" cy="2114315"/>
            </a:xfrm>
            <a:prstGeom prst="line">
              <a:avLst/>
            </a:prstGeom>
            <a:noFill/>
            <a:ln w="44450" cmpd="sng"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1682548" y="2699935"/>
              <a:ext cx="1284316" cy="33668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600" dirty="0"/>
                <a:t>End of year 1</a:t>
              </a:r>
            </a:p>
          </p:txBody>
        </p:sp>
        <p:sp>
          <p:nvSpPr>
            <p:cNvPr id="15" name="TextBox 14"/>
            <p:cNvSpPr txBox="1"/>
            <p:nvPr/>
          </p:nvSpPr>
          <p:spPr>
            <a:xfrm>
              <a:off x="599850" y="2682466"/>
              <a:ext cx="579450" cy="33668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600" dirty="0"/>
                <a:t>Now</a:t>
              </a:r>
            </a:p>
          </p:txBody>
        </p:sp>
        <p:sp>
          <p:nvSpPr>
            <p:cNvPr id="16" name="TextBox 15"/>
            <p:cNvSpPr txBox="1"/>
            <p:nvPr/>
          </p:nvSpPr>
          <p:spPr>
            <a:xfrm>
              <a:off x="3162130" y="2699935"/>
              <a:ext cx="1284316" cy="33668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600" dirty="0"/>
                <a:t>End of year 2</a:t>
              </a:r>
            </a:p>
          </p:txBody>
        </p:sp>
        <p:sp>
          <p:nvSpPr>
            <p:cNvPr id="17" name="TextBox 16"/>
            <p:cNvSpPr txBox="1"/>
            <p:nvPr/>
          </p:nvSpPr>
          <p:spPr>
            <a:xfrm>
              <a:off x="4571860" y="2699935"/>
              <a:ext cx="1284316" cy="33668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600" dirty="0"/>
                <a:t>End of year 3</a:t>
              </a:r>
            </a:p>
          </p:txBody>
        </p:sp>
        <p:sp>
          <p:nvSpPr>
            <p:cNvPr id="18" name="TextBox 17"/>
            <p:cNvSpPr txBox="1"/>
            <p:nvPr/>
          </p:nvSpPr>
          <p:spPr>
            <a:xfrm>
              <a:off x="6019691" y="2699935"/>
              <a:ext cx="1284316" cy="33668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600" dirty="0"/>
                <a:t>End of year 4</a:t>
              </a:r>
            </a:p>
          </p:txBody>
        </p:sp>
        <p:sp>
          <p:nvSpPr>
            <p:cNvPr id="19" name="TextBox 18"/>
            <p:cNvSpPr txBox="1"/>
            <p:nvPr/>
          </p:nvSpPr>
          <p:spPr>
            <a:xfrm>
              <a:off x="7437360" y="2682466"/>
              <a:ext cx="1298076" cy="58500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600" b="1" dirty="0">
                  <a:solidFill>
                    <a:srgbClr val="FF0000"/>
                  </a:solidFill>
                </a:rPr>
                <a:t>End of year 5</a:t>
              </a:r>
            </a:p>
            <a:p>
              <a:pPr>
                <a:defRPr/>
              </a:pPr>
              <a:r>
                <a:rPr lang="en-CA" sz="1600" b="1" dirty="0">
                  <a:solidFill>
                    <a:srgbClr val="FF0000"/>
                  </a:solidFill>
                </a:rPr>
                <a:t>Focal Date</a:t>
              </a:r>
            </a:p>
          </p:txBody>
        </p:sp>
        <p:sp>
          <p:nvSpPr>
            <p:cNvPr id="20" name="TextBox 19"/>
            <p:cNvSpPr txBox="1"/>
            <p:nvPr/>
          </p:nvSpPr>
          <p:spPr>
            <a:xfrm>
              <a:off x="1950842" y="3586102"/>
              <a:ext cx="769780" cy="3694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800" dirty="0"/>
                <a:t>$1000</a:t>
              </a:r>
            </a:p>
          </p:txBody>
        </p:sp>
        <p:sp>
          <p:nvSpPr>
            <p:cNvPr id="21" name="TextBox 20"/>
            <p:cNvSpPr txBox="1"/>
            <p:nvPr/>
          </p:nvSpPr>
          <p:spPr>
            <a:xfrm>
              <a:off x="3392323" y="3586102"/>
              <a:ext cx="769780" cy="3694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800" dirty="0"/>
                <a:t>$1000</a:t>
              </a:r>
            </a:p>
          </p:txBody>
        </p:sp>
        <p:sp>
          <p:nvSpPr>
            <p:cNvPr id="22" name="TextBox 21"/>
            <p:cNvSpPr txBox="1"/>
            <p:nvPr/>
          </p:nvSpPr>
          <p:spPr>
            <a:xfrm>
              <a:off x="4840154" y="3597219"/>
              <a:ext cx="769780" cy="3694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800" dirty="0"/>
                <a:t>$1000</a:t>
              </a:r>
            </a:p>
          </p:txBody>
        </p:sp>
        <p:sp>
          <p:nvSpPr>
            <p:cNvPr id="23" name="TextBox 22"/>
            <p:cNvSpPr txBox="1"/>
            <p:nvPr/>
          </p:nvSpPr>
          <p:spPr>
            <a:xfrm>
              <a:off x="6287985" y="3608335"/>
              <a:ext cx="769780" cy="3694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800" dirty="0"/>
                <a:t>$1000</a:t>
              </a:r>
            </a:p>
          </p:txBody>
        </p:sp>
        <p:sp>
          <p:nvSpPr>
            <p:cNvPr id="24" name="TextBox 23"/>
            <p:cNvSpPr txBox="1"/>
            <p:nvPr/>
          </p:nvSpPr>
          <p:spPr>
            <a:xfrm>
              <a:off x="7659615" y="3608335"/>
              <a:ext cx="769780" cy="3694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800" dirty="0"/>
                <a:t>$1000</a:t>
              </a:r>
            </a:p>
          </p:txBody>
        </p:sp>
      </p:grpSp>
      <p:sp>
        <p:nvSpPr>
          <p:cNvPr id="31" name="TextBox 30"/>
          <p:cNvSpPr txBox="1">
            <a:spLocks noRot="1" noChangeAspect="1" noMove="1" noResize="1" noEditPoints="1" noAdjustHandles="1" noChangeArrowheads="1" noChangeShapeType="1" noTextEdit="1"/>
          </p:cNvSpPr>
          <p:nvPr/>
        </p:nvSpPr>
        <p:spPr>
          <a:xfrm>
            <a:off x="435031" y="5340096"/>
            <a:ext cx="7429150" cy="400110"/>
          </a:xfrm>
          <a:prstGeom prst="rect">
            <a:avLst/>
          </a:prstGeom>
          <a:blipFill rotWithShape="1">
            <a:blip r:embed="rId3"/>
            <a:stretch>
              <a:fillRect b="-3030"/>
            </a:stretch>
          </a:blipFill>
        </p:spPr>
        <p:txBody>
          <a:bodyPr/>
          <a:lstStyle/>
          <a:p>
            <a:r>
              <a:rPr lang="en-CA">
                <a:noFill/>
              </a:rPr>
              <a:t> </a:t>
            </a:r>
          </a:p>
        </p:txBody>
      </p:sp>
      <p:sp>
        <p:nvSpPr>
          <p:cNvPr id="32" name="TextBox 44"/>
          <p:cNvSpPr txBox="1">
            <a:spLocks noChangeArrowheads="1"/>
          </p:cNvSpPr>
          <p:nvPr/>
        </p:nvSpPr>
        <p:spPr bwMode="auto">
          <a:xfrm>
            <a:off x="492709" y="5949280"/>
            <a:ext cx="52566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28" charset="0"/>
              </a:defRPr>
            </a:lvl1pPr>
            <a:lvl2pPr marL="742950" indent="-285750">
              <a:defRPr sz="2400">
                <a:solidFill>
                  <a:schemeClr val="tx1"/>
                </a:solidFill>
                <a:latin typeface="Times New Roman" pitchFamily="28" charset="0"/>
              </a:defRPr>
            </a:lvl2pPr>
            <a:lvl3pPr marL="1143000" indent="-228600">
              <a:defRPr sz="2400">
                <a:solidFill>
                  <a:schemeClr val="tx1"/>
                </a:solidFill>
                <a:latin typeface="Times New Roman" pitchFamily="28" charset="0"/>
              </a:defRPr>
            </a:lvl3pPr>
            <a:lvl4pPr marL="1600200" indent="-228600">
              <a:defRPr sz="2400">
                <a:solidFill>
                  <a:schemeClr val="tx1"/>
                </a:solidFill>
                <a:latin typeface="Times New Roman" pitchFamily="28" charset="0"/>
              </a:defRPr>
            </a:lvl4pPr>
            <a:lvl5pPr marL="2057400" indent="-228600">
              <a:defRPr sz="2400">
                <a:solidFill>
                  <a:schemeClr val="tx1"/>
                </a:solidFill>
                <a:latin typeface="Times New Roman" pitchFamily="28" charset="0"/>
              </a:defRPr>
            </a:lvl5pPr>
            <a:lvl6pPr marL="2514600" indent="-228600" eaLnBrk="0" fontAlgn="base" hangingPunct="0">
              <a:spcBef>
                <a:spcPct val="0"/>
              </a:spcBef>
              <a:spcAft>
                <a:spcPct val="0"/>
              </a:spcAft>
              <a:defRPr sz="2400">
                <a:solidFill>
                  <a:schemeClr val="tx1"/>
                </a:solidFill>
                <a:latin typeface="Times New Roman" pitchFamily="28" charset="0"/>
              </a:defRPr>
            </a:lvl6pPr>
            <a:lvl7pPr marL="2971800" indent="-228600" eaLnBrk="0" fontAlgn="base" hangingPunct="0">
              <a:spcBef>
                <a:spcPct val="0"/>
              </a:spcBef>
              <a:spcAft>
                <a:spcPct val="0"/>
              </a:spcAft>
              <a:defRPr sz="2400">
                <a:solidFill>
                  <a:schemeClr val="tx1"/>
                </a:solidFill>
                <a:latin typeface="Times New Roman" pitchFamily="28" charset="0"/>
              </a:defRPr>
            </a:lvl7pPr>
            <a:lvl8pPr marL="3429000" indent="-228600" eaLnBrk="0" fontAlgn="base" hangingPunct="0">
              <a:spcBef>
                <a:spcPct val="0"/>
              </a:spcBef>
              <a:spcAft>
                <a:spcPct val="0"/>
              </a:spcAft>
              <a:defRPr sz="2400">
                <a:solidFill>
                  <a:schemeClr val="tx1"/>
                </a:solidFill>
                <a:latin typeface="Times New Roman" pitchFamily="28" charset="0"/>
              </a:defRPr>
            </a:lvl8pPr>
            <a:lvl9pPr marL="3886200" indent="-228600" eaLnBrk="0" fontAlgn="base" hangingPunct="0">
              <a:spcBef>
                <a:spcPct val="0"/>
              </a:spcBef>
              <a:spcAft>
                <a:spcPct val="0"/>
              </a:spcAft>
              <a:defRPr sz="2400">
                <a:solidFill>
                  <a:schemeClr val="tx1"/>
                </a:solidFill>
                <a:latin typeface="Times New Roman" pitchFamily="28" charset="0"/>
              </a:defRPr>
            </a:lvl9pPr>
          </a:lstStyle>
          <a:p>
            <a:r>
              <a:rPr lang="en-CA" sz="1800" b="1" dirty="0">
                <a:latin typeface="+mn-lt"/>
              </a:rPr>
              <a:t>This is tedious to compute, so we develop a  formula.</a:t>
            </a:r>
          </a:p>
        </p:txBody>
      </p:sp>
      <p:sp>
        <p:nvSpPr>
          <p:cNvPr id="25" name="TextBox 24"/>
          <p:cNvSpPr txBox="1">
            <a:spLocks noRot="1" noChangeAspect="1" noMove="1" noResize="1" noEditPoints="1" noAdjustHandles="1" noChangeArrowheads="1" noChangeShapeType="1" noTextEdit="1"/>
          </p:cNvSpPr>
          <p:nvPr/>
        </p:nvSpPr>
        <p:spPr>
          <a:xfrm>
            <a:off x="284695" y="4800600"/>
            <a:ext cx="8554505" cy="400110"/>
          </a:xfrm>
          <a:prstGeom prst="rect">
            <a:avLst/>
          </a:prstGeom>
          <a:blipFill rotWithShape="1">
            <a:blip r:embed="rId4"/>
            <a:stretch>
              <a:fillRect/>
            </a:stretch>
          </a:blipFill>
        </p:spPr>
        <p:txBody>
          <a:bodyPr/>
          <a:lstStyle/>
          <a:p>
            <a:r>
              <a:rPr lang="en-CA">
                <a:noFill/>
              </a:rPr>
              <a:t> </a:t>
            </a:r>
          </a:p>
        </p:txBody>
      </p:sp>
      <p:cxnSp>
        <p:nvCxnSpPr>
          <p:cNvPr id="40" name="Elbow Connector 39"/>
          <p:cNvCxnSpPr/>
          <p:nvPr/>
        </p:nvCxnSpPr>
        <p:spPr>
          <a:xfrm rot="16200000" flipH="1">
            <a:off x="4753608" y="1308787"/>
            <a:ext cx="768672" cy="570865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a:off x="3753926" y="3534493"/>
            <a:ext cx="4233069" cy="764693"/>
          </a:xfrm>
          <a:prstGeom prst="bentConnector3">
            <a:avLst>
              <a:gd name="adj1" fmla="val -84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22" idx="2"/>
          </p:cNvCxnSpPr>
          <p:nvPr/>
        </p:nvCxnSpPr>
        <p:spPr>
          <a:xfrm rot="16200000" flipH="1">
            <a:off x="6328637" y="2414508"/>
            <a:ext cx="521416" cy="281090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23" idx="2"/>
          </p:cNvCxnSpPr>
          <p:nvPr/>
        </p:nvCxnSpPr>
        <p:spPr>
          <a:xfrm rot="16200000" flipH="1">
            <a:off x="7164848" y="3037209"/>
            <a:ext cx="282723" cy="134902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665413" y="4214791"/>
            <a:ext cx="847924" cy="369332"/>
          </a:xfrm>
          <a:prstGeom prst="rect">
            <a:avLst/>
          </a:prstGeom>
          <a:noFill/>
        </p:spPr>
        <p:txBody>
          <a:bodyPr wrap="none" rtlCol="0">
            <a:spAutoFit/>
          </a:bodyPr>
          <a:lstStyle/>
          <a:p>
            <a:r>
              <a:rPr lang="en-US" dirty="0"/>
              <a:t>4 years</a:t>
            </a:r>
          </a:p>
        </p:txBody>
      </p:sp>
      <p:sp>
        <p:nvSpPr>
          <p:cNvPr id="62" name="TextBox 61"/>
          <p:cNvSpPr txBox="1"/>
          <p:nvPr/>
        </p:nvSpPr>
        <p:spPr>
          <a:xfrm>
            <a:off x="4106863" y="3978445"/>
            <a:ext cx="847924" cy="369332"/>
          </a:xfrm>
          <a:prstGeom prst="rect">
            <a:avLst/>
          </a:prstGeom>
          <a:noFill/>
        </p:spPr>
        <p:txBody>
          <a:bodyPr wrap="none" rtlCol="0">
            <a:spAutoFit/>
          </a:bodyPr>
          <a:lstStyle/>
          <a:p>
            <a:r>
              <a:rPr lang="en-US" dirty="0"/>
              <a:t>3 years</a:t>
            </a:r>
          </a:p>
        </p:txBody>
      </p:sp>
      <p:sp>
        <p:nvSpPr>
          <p:cNvPr id="63" name="TextBox 62"/>
          <p:cNvSpPr txBox="1"/>
          <p:nvPr/>
        </p:nvSpPr>
        <p:spPr>
          <a:xfrm>
            <a:off x="5446498" y="3778775"/>
            <a:ext cx="847924" cy="369332"/>
          </a:xfrm>
          <a:prstGeom prst="rect">
            <a:avLst/>
          </a:prstGeom>
          <a:noFill/>
        </p:spPr>
        <p:txBody>
          <a:bodyPr wrap="none" rtlCol="0">
            <a:spAutoFit/>
          </a:bodyPr>
          <a:lstStyle/>
          <a:p>
            <a:r>
              <a:rPr lang="en-US" dirty="0"/>
              <a:t>2 years</a:t>
            </a:r>
          </a:p>
        </p:txBody>
      </p:sp>
      <p:sp>
        <p:nvSpPr>
          <p:cNvPr id="64" name="TextBox 63"/>
          <p:cNvSpPr txBox="1"/>
          <p:nvPr/>
        </p:nvSpPr>
        <p:spPr>
          <a:xfrm>
            <a:off x="6921615" y="3567744"/>
            <a:ext cx="762132" cy="369332"/>
          </a:xfrm>
          <a:prstGeom prst="rect">
            <a:avLst/>
          </a:prstGeom>
          <a:noFill/>
        </p:spPr>
        <p:txBody>
          <a:bodyPr wrap="none" rtlCol="0">
            <a:spAutoFit/>
          </a:bodyPr>
          <a:lstStyle/>
          <a:p>
            <a:r>
              <a:rPr lang="en-US" dirty="0"/>
              <a:t>1 year</a:t>
            </a:r>
          </a:p>
        </p:txBody>
      </p:sp>
      <p:cxnSp>
        <p:nvCxnSpPr>
          <p:cNvPr id="66" name="Straight Arrow Connector 65"/>
          <p:cNvCxnSpPr/>
          <p:nvPr/>
        </p:nvCxnSpPr>
        <p:spPr>
          <a:xfrm flipH="1">
            <a:off x="2665413" y="4547448"/>
            <a:ext cx="106388" cy="253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532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Annuity Formula - FV </a:t>
            </a:r>
          </a:p>
        </p:txBody>
      </p:sp>
      <p:sp>
        <p:nvSpPr>
          <p:cNvPr id="3" name="Content Placeholder 2"/>
          <p:cNvSpPr>
            <a:spLocks noGrp="1"/>
          </p:cNvSpPr>
          <p:nvPr>
            <p:ph idx="1"/>
          </p:nvPr>
        </p:nvSpPr>
        <p:spPr/>
        <p:txBody>
          <a:bodyPr/>
          <a:lstStyle/>
          <a:p>
            <a:r>
              <a:rPr lang="en-US" dirty="0"/>
              <a:t>FV of a Ordinary Simple Annuity</a:t>
            </a:r>
          </a:p>
        </p:txBody>
      </p:sp>
      <mc:AlternateContent xmlns:mc="http://schemas.openxmlformats.org/markup-compatibility/2006" xmlns:a14="http://schemas.microsoft.com/office/drawing/2010/main">
        <mc:Choice Requires="a14">
          <p:sp>
            <p:nvSpPr>
              <p:cNvPr id="6" name="TextBox 5"/>
              <p:cNvSpPr txBox="1"/>
              <p:nvPr/>
            </p:nvSpPr>
            <p:spPr>
              <a:xfrm>
                <a:off x="1030529" y="2922484"/>
                <a:ext cx="5976664" cy="13251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a:rPr>
                            <m:t>𝐹𝑉</m:t>
                          </m:r>
                        </m:e>
                        <m:sub>
                          <m:r>
                            <a:rPr lang="en-US" sz="3600" b="0" i="1" smtClean="0">
                              <a:latin typeface="Cambria Math"/>
                            </a:rPr>
                            <m:t>𝑛</m:t>
                          </m:r>
                        </m:sub>
                      </m:sSub>
                      <m:r>
                        <a:rPr lang="en-US" sz="3600" b="0" i="1" smtClean="0">
                          <a:latin typeface="Cambria Math"/>
                        </a:rPr>
                        <m:t>=</m:t>
                      </m:r>
                      <m:r>
                        <a:rPr lang="en-US" sz="3600" b="0" i="1" smtClean="0">
                          <a:latin typeface="Cambria Math"/>
                        </a:rPr>
                        <m:t>𝑃𝑀𝑇</m:t>
                      </m:r>
                      <m:d>
                        <m:dPr>
                          <m:begChr m:val="["/>
                          <m:endChr m:val="]"/>
                          <m:ctrlPr>
                            <a:rPr lang="en-US" sz="3600" b="0" i="1" smtClean="0">
                              <a:latin typeface="Cambria Math" panose="02040503050406030204" pitchFamily="18" charset="0"/>
                            </a:rPr>
                          </m:ctrlPr>
                        </m:dPr>
                        <m:e>
                          <m:f>
                            <m:fPr>
                              <m:ctrlPr>
                                <a:rPr lang="en-US" sz="3600" b="0" i="1" smtClean="0">
                                  <a:latin typeface="Cambria Math" panose="02040503050406030204" pitchFamily="18" charset="0"/>
                                </a:rPr>
                              </m:ctrlPr>
                            </m:fPr>
                            <m:num>
                              <m:sSup>
                                <m:sSupPr>
                                  <m:ctrlPr>
                                    <a:rPr lang="en-US" sz="3600" b="0" i="1" smtClean="0">
                                      <a:latin typeface="Cambria Math" panose="02040503050406030204" pitchFamily="18" charset="0"/>
                                    </a:rPr>
                                  </m:ctrlPr>
                                </m:sSupPr>
                                <m:e>
                                  <m:d>
                                    <m:dPr>
                                      <m:ctrlPr>
                                        <a:rPr lang="en-US" sz="3600" b="0" i="1" smtClean="0">
                                          <a:latin typeface="Cambria Math" panose="02040503050406030204" pitchFamily="18" charset="0"/>
                                        </a:rPr>
                                      </m:ctrlPr>
                                    </m:dPr>
                                    <m:e>
                                      <m:r>
                                        <a:rPr lang="en-US" sz="3600" b="0" i="1" smtClean="0">
                                          <a:latin typeface="Cambria Math"/>
                                        </a:rPr>
                                        <m:t>1+</m:t>
                                      </m:r>
                                      <m:r>
                                        <a:rPr lang="en-US" sz="3600" b="0" i="1" smtClean="0">
                                          <a:latin typeface="Cambria Math"/>
                                        </a:rPr>
                                        <m:t>𝑖</m:t>
                                      </m:r>
                                    </m:e>
                                  </m:d>
                                </m:e>
                                <m:sup>
                                  <m:r>
                                    <a:rPr lang="en-US" sz="3600" b="0" i="1" smtClean="0">
                                      <a:latin typeface="Cambria Math"/>
                                    </a:rPr>
                                    <m:t>𝑛</m:t>
                                  </m:r>
                                </m:sup>
                              </m:sSup>
                              <m:r>
                                <a:rPr lang="en-US" sz="3600" b="0" i="1" smtClean="0">
                                  <a:latin typeface="Cambria Math"/>
                                </a:rPr>
                                <m:t>−1</m:t>
                              </m:r>
                            </m:num>
                            <m:den>
                              <m:r>
                                <a:rPr lang="en-US" sz="3600" b="0" i="1" smtClean="0">
                                  <a:latin typeface="Cambria Math"/>
                                </a:rPr>
                                <m:t>𝑖</m:t>
                              </m:r>
                            </m:den>
                          </m:f>
                        </m:e>
                      </m:d>
                    </m:oMath>
                  </m:oMathPara>
                </a14:m>
                <a:endParaRPr lang="en-US" sz="3600" dirty="0"/>
              </a:p>
            </p:txBody>
          </p:sp>
        </mc:Choice>
        <mc:Fallback xmlns="">
          <p:sp>
            <p:nvSpPr>
              <p:cNvPr id="6" name="TextBox 5"/>
              <p:cNvSpPr txBox="1">
                <a:spLocks noRot="1" noChangeAspect="1" noMove="1" noResize="1" noEditPoints="1" noAdjustHandles="1" noChangeArrowheads="1" noChangeShapeType="1" noTextEdit="1"/>
              </p:cNvSpPr>
              <p:nvPr/>
            </p:nvSpPr>
            <p:spPr>
              <a:xfrm>
                <a:off x="1030529" y="2922484"/>
                <a:ext cx="5976664" cy="1325171"/>
              </a:xfrm>
              <a:prstGeom prst="rect">
                <a:avLst/>
              </a:prstGeom>
              <a:blipFill rotWithShape="1">
                <a:blip r:embed="rId2"/>
                <a:stretch>
                  <a:fillRect/>
                </a:stretch>
              </a:blipFill>
            </p:spPr>
            <p:txBody>
              <a:bodyPr/>
              <a:lstStyle/>
              <a:p>
                <a:r>
                  <a:rPr lang="en-US">
                    <a:noFill/>
                  </a:rPr>
                  <a:t> </a:t>
                </a:r>
              </a:p>
            </p:txBody>
          </p:sp>
        </mc:Fallback>
      </mc:AlternateContent>
      <p:sp>
        <p:nvSpPr>
          <p:cNvPr id="7" name="Left Brace 6"/>
          <p:cNvSpPr/>
          <p:nvPr/>
        </p:nvSpPr>
        <p:spPr>
          <a:xfrm rot="16200000">
            <a:off x="4792947" y="3356847"/>
            <a:ext cx="756084" cy="25202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078123" y="5005263"/>
            <a:ext cx="6185732" cy="646331"/>
          </a:xfrm>
          <a:prstGeom prst="rect">
            <a:avLst/>
          </a:prstGeom>
          <a:noFill/>
        </p:spPr>
        <p:txBody>
          <a:bodyPr wrap="none" rtlCol="0">
            <a:spAutoFit/>
          </a:bodyPr>
          <a:lstStyle/>
          <a:p>
            <a:r>
              <a:rPr lang="en-US" dirty="0"/>
              <a:t>is called the </a:t>
            </a:r>
            <a:r>
              <a:rPr lang="en-US" b="1" dirty="0"/>
              <a:t>compounding </a:t>
            </a:r>
            <a:r>
              <a:rPr lang="en-US" dirty="0"/>
              <a:t>or </a:t>
            </a:r>
            <a:r>
              <a:rPr lang="en-US" b="1" dirty="0"/>
              <a:t>accumulation factor</a:t>
            </a:r>
          </a:p>
          <a:p>
            <a:r>
              <a:rPr lang="en-US" b="1" dirty="0"/>
              <a:t>for annuities </a:t>
            </a:r>
            <a:r>
              <a:rPr lang="en-US" dirty="0"/>
              <a:t>or the </a:t>
            </a:r>
            <a:r>
              <a:rPr lang="en-US" b="1" dirty="0"/>
              <a:t>accumulated value of one dollar per period</a:t>
            </a:r>
            <a:endParaRPr lang="en-US" dirty="0"/>
          </a:p>
        </p:txBody>
      </p:sp>
      <p:sp>
        <p:nvSpPr>
          <p:cNvPr id="9" name="TextBox 8"/>
          <p:cNvSpPr txBox="1"/>
          <p:nvPr/>
        </p:nvSpPr>
        <p:spPr>
          <a:xfrm>
            <a:off x="166433" y="4569376"/>
            <a:ext cx="2076659" cy="369332"/>
          </a:xfrm>
          <a:prstGeom prst="rect">
            <a:avLst/>
          </a:prstGeom>
          <a:noFill/>
        </p:spPr>
        <p:txBody>
          <a:bodyPr wrap="none" rtlCol="0">
            <a:spAutoFit/>
          </a:bodyPr>
          <a:lstStyle/>
          <a:p>
            <a:r>
              <a:rPr lang="en-US" b="1" dirty="0">
                <a:solidFill>
                  <a:srgbClr val="FF0000"/>
                </a:solidFill>
              </a:rPr>
              <a:t>Payment per period</a:t>
            </a:r>
          </a:p>
        </p:txBody>
      </p:sp>
      <p:sp>
        <p:nvSpPr>
          <p:cNvPr id="10" name="TextBox 9"/>
          <p:cNvSpPr txBox="1"/>
          <p:nvPr/>
        </p:nvSpPr>
        <p:spPr>
          <a:xfrm>
            <a:off x="5575711" y="2336008"/>
            <a:ext cx="2496646" cy="369332"/>
          </a:xfrm>
          <a:prstGeom prst="rect">
            <a:avLst/>
          </a:prstGeom>
          <a:noFill/>
        </p:spPr>
        <p:txBody>
          <a:bodyPr wrap="none" rtlCol="0">
            <a:spAutoFit/>
          </a:bodyPr>
          <a:lstStyle/>
          <a:p>
            <a:r>
              <a:rPr lang="en-US" b="1" dirty="0">
                <a:solidFill>
                  <a:srgbClr val="FF0000"/>
                </a:solidFill>
              </a:rPr>
              <a:t>No. of payments in total</a:t>
            </a:r>
          </a:p>
        </p:txBody>
      </p:sp>
      <p:sp>
        <p:nvSpPr>
          <p:cNvPr id="11" name="TextBox 10"/>
          <p:cNvSpPr txBox="1"/>
          <p:nvPr/>
        </p:nvSpPr>
        <p:spPr>
          <a:xfrm>
            <a:off x="6804248" y="4247655"/>
            <a:ext cx="2177456" cy="369332"/>
          </a:xfrm>
          <a:prstGeom prst="rect">
            <a:avLst/>
          </a:prstGeom>
          <a:noFill/>
        </p:spPr>
        <p:txBody>
          <a:bodyPr wrap="none" rtlCol="0">
            <a:spAutoFit/>
          </a:bodyPr>
          <a:lstStyle/>
          <a:p>
            <a:r>
              <a:rPr lang="en-US" b="1" dirty="0">
                <a:solidFill>
                  <a:srgbClr val="FF0000"/>
                </a:solidFill>
              </a:rPr>
              <a:t>Periodic interest rate</a:t>
            </a:r>
          </a:p>
        </p:txBody>
      </p:sp>
      <p:cxnSp>
        <p:nvCxnSpPr>
          <p:cNvPr id="13" name="Straight Arrow Connector 12"/>
          <p:cNvCxnSpPr/>
          <p:nvPr/>
        </p:nvCxnSpPr>
        <p:spPr>
          <a:xfrm flipV="1">
            <a:off x="2078123" y="3823455"/>
            <a:ext cx="954276" cy="917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1"/>
          </p:cNvCxnSpPr>
          <p:nvPr/>
        </p:nvCxnSpPr>
        <p:spPr>
          <a:xfrm flipH="1" flipV="1">
            <a:off x="5292081" y="4005065"/>
            <a:ext cx="1512167" cy="42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575711" y="2705340"/>
            <a:ext cx="855418" cy="3260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415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Calculator Registers</a:t>
            </a:r>
          </a:p>
        </p:txBody>
      </p:sp>
      <p:sp>
        <p:nvSpPr>
          <p:cNvPr id="3" name="Content Placeholder 2"/>
          <p:cNvSpPr>
            <a:spLocks noGrp="1"/>
          </p:cNvSpPr>
          <p:nvPr>
            <p:ph idx="1"/>
          </p:nvPr>
        </p:nvSpPr>
        <p:spPr/>
        <p:txBody>
          <a:bodyPr/>
          <a:lstStyle/>
          <a:p>
            <a:r>
              <a:rPr lang="en-CA" dirty="0"/>
              <a:t>Let’s discuss how to do this with our calculators.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784850"/>
            <a:ext cx="7991186" cy="3392113"/>
          </a:xfrm>
          <a:prstGeom prst="rect">
            <a:avLst/>
          </a:prstGeom>
        </p:spPr>
      </p:pic>
    </p:spTree>
    <p:extLst>
      <p:ext uri="{BB962C8B-B14F-4D97-AF65-F5344CB8AC3E}">
        <p14:creationId xmlns:p14="http://schemas.microsoft.com/office/powerpoint/2010/main" val="2002937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AC0CA-9C55-4C89-BABE-378F5C920025}"/>
              </a:ext>
            </a:extLst>
          </p:cNvPr>
          <p:cNvSpPr>
            <a:spLocks noGrp="1"/>
          </p:cNvSpPr>
          <p:nvPr>
            <p:ph type="title"/>
          </p:nvPr>
        </p:nvSpPr>
        <p:spPr/>
        <p:txBody>
          <a:bodyPr/>
          <a:lstStyle/>
          <a:p>
            <a:r>
              <a:rPr lang="en-CA" dirty="0"/>
              <a:t>Basic Calculator Registers</a:t>
            </a:r>
          </a:p>
        </p:txBody>
      </p:sp>
      <p:sp>
        <p:nvSpPr>
          <p:cNvPr id="3" name="Content Placeholder 2">
            <a:extLst>
              <a:ext uri="{FF2B5EF4-FFF2-40B4-BE49-F238E27FC236}">
                <a16:creationId xmlns:a16="http://schemas.microsoft.com/office/drawing/2014/main" id="{E6C77907-0865-49EB-B0FC-151B21E6CB6A}"/>
              </a:ext>
            </a:extLst>
          </p:cNvPr>
          <p:cNvSpPr>
            <a:spLocks noGrp="1"/>
          </p:cNvSpPr>
          <p:nvPr>
            <p:ph idx="1"/>
          </p:nvPr>
        </p:nvSpPr>
        <p:spPr>
          <a:xfrm>
            <a:off x="628650" y="1690688"/>
            <a:ext cx="7886700" cy="4802185"/>
          </a:xfrm>
        </p:spPr>
        <p:txBody>
          <a:bodyPr>
            <a:normAutofit fontScale="92500" lnSpcReduction="10000"/>
          </a:bodyPr>
          <a:lstStyle/>
          <a:p>
            <a:r>
              <a:rPr lang="en-CA" dirty="0"/>
              <a:t>N = number payments</a:t>
            </a:r>
          </a:p>
          <a:p>
            <a:r>
              <a:rPr lang="en-CA" dirty="0"/>
              <a:t>I = nominal interest rate</a:t>
            </a:r>
          </a:p>
          <a:p>
            <a:r>
              <a:rPr lang="en-CA" dirty="0"/>
              <a:t>PV = present value, principal value</a:t>
            </a:r>
          </a:p>
          <a:p>
            <a:r>
              <a:rPr lang="en-CA" dirty="0"/>
              <a:t>PMT = payment per period</a:t>
            </a:r>
          </a:p>
          <a:p>
            <a:r>
              <a:rPr lang="en-CA" dirty="0"/>
              <a:t>FV = future value or lump sum payment at the end of the term</a:t>
            </a:r>
          </a:p>
          <a:p>
            <a:r>
              <a:rPr lang="en-CA" dirty="0"/>
              <a:t>p/y = number of payments per year</a:t>
            </a:r>
          </a:p>
          <a:p>
            <a:r>
              <a:rPr lang="en-CA" dirty="0"/>
              <a:t>c/y = number of </a:t>
            </a:r>
            <a:r>
              <a:rPr lang="en-CA" dirty="0" err="1"/>
              <a:t>compoundings</a:t>
            </a:r>
            <a:r>
              <a:rPr lang="en-CA" dirty="0"/>
              <a:t> per year</a:t>
            </a:r>
          </a:p>
          <a:p>
            <a:r>
              <a:rPr lang="en-CA" dirty="0"/>
              <a:t>The above represent the key parameters in the annuity calculator. We fill what we know, solve for the single parameter we are interested in (or don’t know)</a:t>
            </a:r>
          </a:p>
          <a:p>
            <a:pPr marL="0" indent="0">
              <a:buNone/>
            </a:pPr>
            <a:endParaRPr lang="en-CA" dirty="0"/>
          </a:p>
        </p:txBody>
      </p:sp>
    </p:spTree>
    <p:extLst>
      <p:ext uri="{BB962C8B-B14F-4D97-AF65-F5344CB8AC3E}">
        <p14:creationId xmlns:p14="http://schemas.microsoft.com/office/powerpoint/2010/main" val="1174311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Practice Questions</a:t>
            </a:r>
          </a:p>
        </p:txBody>
      </p:sp>
      <p:sp>
        <p:nvSpPr>
          <p:cNvPr id="3" name="Content Placeholder 2"/>
          <p:cNvSpPr>
            <a:spLocks noGrp="1"/>
          </p:cNvSpPr>
          <p:nvPr>
            <p:ph idx="1"/>
          </p:nvPr>
        </p:nvSpPr>
        <p:spPr>
          <a:xfrm>
            <a:off x="479393" y="1589103"/>
            <a:ext cx="8256233" cy="4587860"/>
          </a:xfrm>
        </p:spPr>
        <p:txBody>
          <a:bodyPr>
            <a:normAutofit fontScale="92500"/>
          </a:bodyPr>
          <a:lstStyle/>
          <a:p>
            <a:r>
              <a:rPr lang="en-CA" dirty="0"/>
              <a:t>Q1. Joey made ordinary annuity payments of $25 per month for 22 years, earning 4.5% compounded monthly.  How much interest is included in the future value of the annuity?</a:t>
            </a:r>
          </a:p>
          <a:p>
            <a:r>
              <a:rPr lang="en-CA" dirty="0"/>
              <a:t>Q2. Courtney has saved $360 per quarter for the past three years in a savings account earning 4.2% compounded quarterly.  She plans to leave the accumulated savings for seven years in the savings account at the same rate of interest.</a:t>
            </a:r>
          </a:p>
          <a:p>
            <a:pPr lvl="1"/>
            <a:r>
              <a:rPr lang="en-CA" dirty="0"/>
              <a:t>A. how much will Courtney have in total in her savings account?</a:t>
            </a:r>
          </a:p>
          <a:p>
            <a:pPr lvl="1"/>
            <a:r>
              <a:rPr lang="en-CA" dirty="0"/>
              <a:t>B. how much did she contribute?</a:t>
            </a:r>
          </a:p>
          <a:p>
            <a:pPr lvl="1"/>
            <a:r>
              <a:rPr lang="en-CA" dirty="0"/>
              <a:t>C. how much will be interest?</a:t>
            </a:r>
          </a:p>
        </p:txBody>
      </p:sp>
    </p:spTree>
    <p:extLst>
      <p:ext uri="{BB962C8B-B14F-4D97-AF65-F5344CB8AC3E}">
        <p14:creationId xmlns:p14="http://schemas.microsoft.com/office/powerpoint/2010/main" val="1550665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Present Value </a:t>
            </a:r>
            <a:r>
              <a:rPr lang="en-US" dirty="0"/>
              <a:t>of an Ordinary Simple Annuity</a:t>
            </a:r>
          </a:p>
        </p:txBody>
      </p:sp>
      <p:sp>
        <p:nvSpPr>
          <p:cNvPr id="3" name="Content Placeholder 2"/>
          <p:cNvSpPr>
            <a:spLocks noGrp="1"/>
          </p:cNvSpPr>
          <p:nvPr>
            <p:ph idx="1"/>
          </p:nvPr>
        </p:nvSpPr>
        <p:spPr/>
        <p:txBody>
          <a:bodyPr/>
          <a:lstStyle/>
          <a:p>
            <a:r>
              <a:rPr lang="en-US" dirty="0"/>
              <a:t>Examine the time line</a:t>
            </a:r>
          </a:p>
        </p:txBody>
      </p:sp>
      <p:sp>
        <p:nvSpPr>
          <p:cNvPr id="6" name="TextBox 5"/>
          <p:cNvSpPr txBox="1"/>
          <p:nvPr/>
        </p:nvSpPr>
        <p:spPr>
          <a:xfrm>
            <a:off x="7410179" y="2406650"/>
            <a:ext cx="1284287" cy="3365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600" dirty="0"/>
              <a:t>End of year 5</a:t>
            </a:r>
          </a:p>
        </p:txBody>
      </p:sp>
      <p:sp>
        <p:nvSpPr>
          <p:cNvPr id="8" name="TextBox 7"/>
          <p:cNvSpPr txBox="1">
            <a:spLocks noRot="1" noChangeAspect="1" noMove="1" noResize="1" noEditPoints="1" noAdjustHandles="1" noChangeArrowheads="1" noChangeShapeType="1" noTextEdit="1"/>
          </p:cNvSpPr>
          <p:nvPr/>
        </p:nvSpPr>
        <p:spPr>
          <a:xfrm>
            <a:off x="167837" y="5343668"/>
            <a:ext cx="6365140" cy="369332"/>
          </a:xfrm>
          <a:prstGeom prst="rect">
            <a:avLst/>
          </a:prstGeom>
          <a:blipFill rotWithShape="1">
            <a:blip r:embed="rId3"/>
            <a:stretch>
              <a:fillRect b="-1667"/>
            </a:stretch>
          </a:blipFill>
        </p:spPr>
        <p:txBody>
          <a:bodyPr/>
          <a:lstStyle/>
          <a:p>
            <a:r>
              <a:rPr lang="en-CA">
                <a:noFill/>
              </a:rPr>
              <a:t> </a:t>
            </a:r>
          </a:p>
        </p:txBody>
      </p:sp>
      <p:grpSp>
        <p:nvGrpSpPr>
          <p:cNvPr id="9" name="Group 2"/>
          <p:cNvGrpSpPr>
            <a:grpSpLocks/>
          </p:cNvGrpSpPr>
          <p:nvPr/>
        </p:nvGrpSpPr>
        <p:grpSpPr bwMode="auto">
          <a:xfrm>
            <a:off x="372785" y="2406651"/>
            <a:ext cx="8026214" cy="2390502"/>
            <a:chOff x="358301" y="3205102"/>
            <a:chExt cx="8027212" cy="2390870"/>
          </a:xfrm>
        </p:grpSpPr>
        <p:cxnSp>
          <p:nvCxnSpPr>
            <p:cNvPr id="10" name="Straight Connector 8"/>
            <p:cNvCxnSpPr>
              <a:cxnSpLocks noChangeShapeType="1"/>
            </p:cNvCxnSpPr>
            <p:nvPr/>
          </p:nvCxnSpPr>
          <p:spPr bwMode="auto">
            <a:xfrm>
              <a:off x="835681" y="3841795"/>
              <a:ext cx="7162800"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a:cxnSpLocks noChangeShapeType="1"/>
            </p:cNvCxnSpPr>
            <p:nvPr/>
          </p:nvCxnSpPr>
          <p:spPr bwMode="auto">
            <a:xfrm>
              <a:off x="2289577" y="3575095"/>
              <a:ext cx="0" cy="533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3"/>
            <p:cNvCxnSpPr>
              <a:cxnSpLocks noChangeShapeType="1"/>
            </p:cNvCxnSpPr>
            <p:nvPr/>
          </p:nvCxnSpPr>
          <p:spPr bwMode="auto">
            <a:xfrm>
              <a:off x="835681" y="3575095"/>
              <a:ext cx="12430" cy="2020877"/>
            </a:xfrm>
            <a:prstGeom prst="line">
              <a:avLst/>
            </a:prstGeom>
            <a:noFill/>
            <a:ln w="412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5"/>
            <p:cNvCxnSpPr>
              <a:cxnSpLocks noChangeShapeType="1"/>
            </p:cNvCxnSpPr>
            <p:nvPr/>
          </p:nvCxnSpPr>
          <p:spPr bwMode="auto">
            <a:xfrm>
              <a:off x="3731281" y="3575095"/>
              <a:ext cx="0" cy="533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6"/>
            <p:cNvCxnSpPr>
              <a:cxnSpLocks noChangeShapeType="1"/>
            </p:cNvCxnSpPr>
            <p:nvPr/>
          </p:nvCxnSpPr>
          <p:spPr bwMode="auto">
            <a:xfrm>
              <a:off x="5179081" y="3575095"/>
              <a:ext cx="0" cy="533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7"/>
            <p:cNvCxnSpPr>
              <a:cxnSpLocks noChangeShapeType="1"/>
            </p:cNvCxnSpPr>
            <p:nvPr/>
          </p:nvCxnSpPr>
          <p:spPr bwMode="auto">
            <a:xfrm>
              <a:off x="6626881" y="3575095"/>
              <a:ext cx="0" cy="533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8"/>
            <p:cNvCxnSpPr>
              <a:cxnSpLocks noChangeShapeType="1"/>
              <a:endCxn id="26" idx="0"/>
            </p:cNvCxnSpPr>
            <p:nvPr/>
          </p:nvCxnSpPr>
          <p:spPr bwMode="auto">
            <a:xfrm>
              <a:off x="7998480" y="3541019"/>
              <a:ext cx="2906" cy="589739"/>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1641166" y="3220979"/>
              <a:ext cx="1284448" cy="33660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600" dirty="0"/>
                <a:t>End of year 1</a:t>
              </a:r>
            </a:p>
          </p:txBody>
        </p:sp>
        <p:sp>
          <p:nvSpPr>
            <p:cNvPr id="18" name="TextBox 17"/>
            <p:cNvSpPr txBox="1"/>
            <p:nvPr/>
          </p:nvSpPr>
          <p:spPr>
            <a:xfrm>
              <a:off x="558356" y="3205102"/>
              <a:ext cx="579510" cy="33660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600" dirty="0"/>
                <a:t>Now</a:t>
              </a:r>
            </a:p>
          </p:txBody>
        </p:sp>
        <p:sp>
          <p:nvSpPr>
            <p:cNvPr id="19" name="TextBox 18"/>
            <p:cNvSpPr txBox="1"/>
            <p:nvPr/>
          </p:nvSpPr>
          <p:spPr>
            <a:xfrm>
              <a:off x="3119313" y="3220979"/>
              <a:ext cx="1284447" cy="33660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600" dirty="0"/>
                <a:t>End of year 2</a:t>
              </a:r>
            </a:p>
          </p:txBody>
        </p:sp>
        <p:sp>
          <p:nvSpPr>
            <p:cNvPr id="20" name="TextBox 19"/>
            <p:cNvSpPr txBox="1"/>
            <p:nvPr/>
          </p:nvSpPr>
          <p:spPr>
            <a:xfrm>
              <a:off x="4530775" y="3220979"/>
              <a:ext cx="1284448" cy="33660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600" dirty="0"/>
                <a:t>End of year 3</a:t>
              </a:r>
            </a:p>
          </p:txBody>
        </p:sp>
        <p:sp>
          <p:nvSpPr>
            <p:cNvPr id="21" name="TextBox 20"/>
            <p:cNvSpPr txBox="1"/>
            <p:nvPr/>
          </p:nvSpPr>
          <p:spPr>
            <a:xfrm>
              <a:off x="5978755" y="3220979"/>
              <a:ext cx="1284448" cy="33660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600" dirty="0"/>
                <a:t>End of year 4</a:t>
              </a:r>
            </a:p>
          </p:txBody>
        </p:sp>
        <p:sp>
          <p:nvSpPr>
            <p:cNvPr id="22" name="TextBox 21"/>
            <p:cNvSpPr txBox="1"/>
            <p:nvPr/>
          </p:nvSpPr>
          <p:spPr>
            <a:xfrm>
              <a:off x="1909487" y="4108528"/>
              <a:ext cx="768254" cy="36938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800" dirty="0">
                  <a:latin typeface="Times New Roman" pitchFamily="18" charset="0"/>
                </a:rPr>
                <a:t>$</a:t>
              </a:r>
              <a:r>
                <a:rPr lang="en-CA" sz="1800" dirty="0"/>
                <a:t>1000</a:t>
              </a:r>
            </a:p>
          </p:txBody>
        </p:sp>
        <p:sp>
          <p:nvSpPr>
            <p:cNvPr id="23" name="TextBox 22"/>
            <p:cNvSpPr txBox="1"/>
            <p:nvPr/>
          </p:nvSpPr>
          <p:spPr>
            <a:xfrm>
              <a:off x="3351116" y="4108528"/>
              <a:ext cx="768254" cy="36938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800" dirty="0">
                  <a:latin typeface="Times New Roman" pitchFamily="18" charset="0"/>
                </a:rPr>
                <a:t>$</a:t>
              </a:r>
              <a:r>
                <a:rPr lang="en-CA" sz="1800" dirty="0"/>
                <a:t>1000</a:t>
              </a:r>
            </a:p>
          </p:txBody>
        </p:sp>
        <p:sp>
          <p:nvSpPr>
            <p:cNvPr id="24" name="TextBox 23"/>
            <p:cNvSpPr txBox="1"/>
            <p:nvPr/>
          </p:nvSpPr>
          <p:spPr>
            <a:xfrm>
              <a:off x="4797508" y="4119643"/>
              <a:ext cx="769859" cy="36938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800" dirty="0"/>
                <a:t>$1000</a:t>
              </a:r>
            </a:p>
          </p:txBody>
        </p:sp>
        <p:sp>
          <p:nvSpPr>
            <p:cNvPr id="25" name="TextBox 24"/>
            <p:cNvSpPr txBox="1"/>
            <p:nvPr/>
          </p:nvSpPr>
          <p:spPr>
            <a:xfrm>
              <a:off x="6245488" y="4130757"/>
              <a:ext cx="769859" cy="36938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800" dirty="0"/>
                <a:t>$1000</a:t>
              </a:r>
            </a:p>
          </p:txBody>
        </p:sp>
        <p:sp>
          <p:nvSpPr>
            <p:cNvPr id="26" name="TextBox 25"/>
            <p:cNvSpPr txBox="1"/>
            <p:nvPr/>
          </p:nvSpPr>
          <p:spPr>
            <a:xfrm>
              <a:off x="7617259" y="4130757"/>
              <a:ext cx="768254" cy="36938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CA" sz="1800" dirty="0">
                  <a:latin typeface="Times New Roman" pitchFamily="18" charset="0"/>
                </a:rPr>
                <a:t>$</a:t>
              </a:r>
              <a:r>
                <a:rPr lang="en-CA" sz="1800" dirty="0"/>
                <a:t>1000</a:t>
              </a:r>
            </a:p>
          </p:txBody>
        </p:sp>
        <p:sp>
          <p:nvSpPr>
            <p:cNvPr id="32" name="TextBox 31"/>
            <p:cNvSpPr txBox="1"/>
            <p:nvPr/>
          </p:nvSpPr>
          <p:spPr>
            <a:xfrm>
              <a:off x="358301" y="3907257"/>
              <a:ext cx="400160" cy="86607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vert270" wrap="none">
              <a:spAutoFit/>
            </a:bodyPr>
            <a:lstStyle/>
            <a:p>
              <a:pPr>
                <a:defRPr/>
              </a:pPr>
              <a:r>
                <a:rPr lang="en-CA" sz="1400" b="1" dirty="0">
                  <a:solidFill>
                    <a:srgbClr val="FF0000"/>
                  </a:solidFill>
                </a:rPr>
                <a:t>Focal Date</a:t>
              </a:r>
            </a:p>
          </p:txBody>
        </p:sp>
      </p:grpSp>
      <p:sp>
        <p:nvSpPr>
          <p:cNvPr id="33" name="TextBox 35"/>
          <p:cNvSpPr txBox="1">
            <a:spLocks noChangeArrowheads="1"/>
          </p:cNvSpPr>
          <p:nvPr/>
        </p:nvSpPr>
        <p:spPr bwMode="auto">
          <a:xfrm>
            <a:off x="253421" y="5937746"/>
            <a:ext cx="52566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28" charset="0"/>
              </a:defRPr>
            </a:lvl1pPr>
            <a:lvl2pPr marL="742950" indent="-285750">
              <a:defRPr sz="2400">
                <a:solidFill>
                  <a:schemeClr val="tx1"/>
                </a:solidFill>
                <a:latin typeface="Times New Roman" pitchFamily="28" charset="0"/>
              </a:defRPr>
            </a:lvl2pPr>
            <a:lvl3pPr marL="1143000" indent="-228600">
              <a:defRPr sz="2400">
                <a:solidFill>
                  <a:schemeClr val="tx1"/>
                </a:solidFill>
                <a:latin typeface="Times New Roman" pitchFamily="28" charset="0"/>
              </a:defRPr>
            </a:lvl3pPr>
            <a:lvl4pPr marL="1600200" indent="-228600">
              <a:defRPr sz="2400">
                <a:solidFill>
                  <a:schemeClr val="tx1"/>
                </a:solidFill>
                <a:latin typeface="Times New Roman" pitchFamily="28" charset="0"/>
              </a:defRPr>
            </a:lvl4pPr>
            <a:lvl5pPr marL="2057400" indent="-228600">
              <a:defRPr sz="2400">
                <a:solidFill>
                  <a:schemeClr val="tx1"/>
                </a:solidFill>
                <a:latin typeface="Times New Roman" pitchFamily="28" charset="0"/>
              </a:defRPr>
            </a:lvl5pPr>
            <a:lvl6pPr marL="2514600" indent="-228600" eaLnBrk="0" fontAlgn="base" hangingPunct="0">
              <a:spcBef>
                <a:spcPct val="0"/>
              </a:spcBef>
              <a:spcAft>
                <a:spcPct val="0"/>
              </a:spcAft>
              <a:defRPr sz="2400">
                <a:solidFill>
                  <a:schemeClr val="tx1"/>
                </a:solidFill>
                <a:latin typeface="Times New Roman" pitchFamily="28" charset="0"/>
              </a:defRPr>
            </a:lvl6pPr>
            <a:lvl7pPr marL="2971800" indent="-228600" eaLnBrk="0" fontAlgn="base" hangingPunct="0">
              <a:spcBef>
                <a:spcPct val="0"/>
              </a:spcBef>
              <a:spcAft>
                <a:spcPct val="0"/>
              </a:spcAft>
              <a:defRPr sz="2400">
                <a:solidFill>
                  <a:schemeClr val="tx1"/>
                </a:solidFill>
                <a:latin typeface="Times New Roman" pitchFamily="28" charset="0"/>
              </a:defRPr>
            </a:lvl7pPr>
            <a:lvl8pPr marL="3429000" indent="-228600" eaLnBrk="0" fontAlgn="base" hangingPunct="0">
              <a:spcBef>
                <a:spcPct val="0"/>
              </a:spcBef>
              <a:spcAft>
                <a:spcPct val="0"/>
              </a:spcAft>
              <a:defRPr sz="2400">
                <a:solidFill>
                  <a:schemeClr val="tx1"/>
                </a:solidFill>
                <a:latin typeface="Times New Roman" pitchFamily="28" charset="0"/>
              </a:defRPr>
            </a:lvl8pPr>
            <a:lvl9pPr marL="3886200" indent="-228600" eaLnBrk="0" fontAlgn="base" hangingPunct="0">
              <a:spcBef>
                <a:spcPct val="0"/>
              </a:spcBef>
              <a:spcAft>
                <a:spcPct val="0"/>
              </a:spcAft>
              <a:defRPr sz="2400">
                <a:solidFill>
                  <a:schemeClr val="tx1"/>
                </a:solidFill>
                <a:latin typeface="Times New Roman" pitchFamily="28" charset="0"/>
              </a:defRPr>
            </a:lvl9pPr>
          </a:lstStyle>
          <a:p>
            <a:r>
              <a:rPr lang="en-CA" sz="1800" b="1" dirty="0">
                <a:latin typeface="+mn-lt"/>
              </a:rPr>
              <a:t>This is tedious to compute, so we develop a  formula</a:t>
            </a:r>
          </a:p>
        </p:txBody>
      </p:sp>
      <p:sp>
        <p:nvSpPr>
          <p:cNvPr id="7" name="TextBox 6"/>
          <p:cNvSpPr txBox="1">
            <a:spLocks noRot="1" noChangeAspect="1" noMove="1" noResize="1" noEditPoints="1" noAdjustHandles="1" noChangeArrowheads="1" noChangeShapeType="1" noTextEdit="1"/>
          </p:cNvSpPr>
          <p:nvPr/>
        </p:nvSpPr>
        <p:spPr>
          <a:xfrm>
            <a:off x="110906" y="4954940"/>
            <a:ext cx="8839200" cy="372410"/>
          </a:xfrm>
          <a:prstGeom prst="rect">
            <a:avLst/>
          </a:prstGeom>
          <a:blipFill rotWithShape="1">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a:blipFill>
        </p:spPr>
        <p:txBody>
          <a:bodyPr/>
          <a:lstStyle/>
          <a:p>
            <a:r>
              <a:rPr lang="en-CA">
                <a:noFill/>
              </a:rPr>
              <a:t> </a:t>
            </a:r>
          </a:p>
        </p:txBody>
      </p:sp>
      <p:cxnSp>
        <p:nvCxnSpPr>
          <p:cNvPr id="40" name="Elbow Connector 39"/>
          <p:cNvCxnSpPr/>
          <p:nvPr/>
        </p:nvCxnSpPr>
        <p:spPr>
          <a:xfrm rot="5400000">
            <a:off x="2032482" y="2078051"/>
            <a:ext cx="512309" cy="288051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24" idx="2"/>
          </p:cNvCxnSpPr>
          <p:nvPr/>
        </p:nvCxnSpPr>
        <p:spPr>
          <a:xfrm rot="5400000">
            <a:off x="2819233" y="1733690"/>
            <a:ext cx="420397" cy="433378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rot="10800000" flipV="1">
            <a:off x="862539" y="3309904"/>
            <a:ext cx="5781417" cy="1046027"/>
          </a:xfrm>
          <a:prstGeom prst="bentConnector3">
            <a:avLst>
              <a:gd name="adj1" fmla="val 21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2" idx="1"/>
          </p:cNvCxnSpPr>
          <p:nvPr/>
        </p:nvCxnSpPr>
        <p:spPr>
          <a:xfrm flipH="1" flipV="1">
            <a:off x="862538" y="3493295"/>
            <a:ext cx="1061240" cy="13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rot="5400000">
            <a:off x="3881923" y="560067"/>
            <a:ext cx="1098275" cy="710142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876256" y="4333498"/>
            <a:ext cx="847924" cy="369332"/>
          </a:xfrm>
          <a:prstGeom prst="rect">
            <a:avLst/>
          </a:prstGeom>
          <a:noFill/>
        </p:spPr>
        <p:txBody>
          <a:bodyPr wrap="none" rtlCol="0">
            <a:spAutoFit/>
          </a:bodyPr>
          <a:lstStyle/>
          <a:p>
            <a:r>
              <a:rPr lang="en-US" dirty="0"/>
              <a:t>5 years</a:t>
            </a:r>
          </a:p>
        </p:txBody>
      </p:sp>
      <p:sp>
        <p:nvSpPr>
          <p:cNvPr id="63" name="TextBox 62"/>
          <p:cNvSpPr txBox="1"/>
          <p:nvPr/>
        </p:nvSpPr>
        <p:spPr>
          <a:xfrm>
            <a:off x="5364088" y="4014634"/>
            <a:ext cx="847924" cy="369332"/>
          </a:xfrm>
          <a:prstGeom prst="rect">
            <a:avLst/>
          </a:prstGeom>
          <a:noFill/>
        </p:spPr>
        <p:txBody>
          <a:bodyPr wrap="none" rtlCol="0">
            <a:spAutoFit/>
          </a:bodyPr>
          <a:lstStyle/>
          <a:p>
            <a:r>
              <a:rPr lang="en-US" dirty="0"/>
              <a:t>4 years</a:t>
            </a:r>
          </a:p>
        </p:txBody>
      </p:sp>
      <p:sp>
        <p:nvSpPr>
          <p:cNvPr id="64" name="TextBox 63"/>
          <p:cNvSpPr txBox="1"/>
          <p:nvPr/>
        </p:nvSpPr>
        <p:spPr>
          <a:xfrm>
            <a:off x="4133386" y="3768259"/>
            <a:ext cx="847924" cy="369332"/>
          </a:xfrm>
          <a:prstGeom prst="rect">
            <a:avLst/>
          </a:prstGeom>
          <a:noFill/>
        </p:spPr>
        <p:txBody>
          <a:bodyPr wrap="none" rtlCol="0">
            <a:spAutoFit/>
          </a:bodyPr>
          <a:lstStyle/>
          <a:p>
            <a:r>
              <a:rPr lang="en-US" dirty="0"/>
              <a:t>3 years</a:t>
            </a:r>
          </a:p>
        </p:txBody>
      </p:sp>
      <p:sp>
        <p:nvSpPr>
          <p:cNvPr id="65" name="TextBox 64"/>
          <p:cNvSpPr txBox="1"/>
          <p:nvPr/>
        </p:nvSpPr>
        <p:spPr>
          <a:xfrm>
            <a:off x="2639407" y="3488963"/>
            <a:ext cx="847924" cy="369332"/>
          </a:xfrm>
          <a:prstGeom prst="rect">
            <a:avLst/>
          </a:prstGeom>
          <a:noFill/>
        </p:spPr>
        <p:txBody>
          <a:bodyPr wrap="none" rtlCol="0">
            <a:spAutoFit/>
          </a:bodyPr>
          <a:lstStyle/>
          <a:p>
            <a:r>
              <a:rPr lang="en-US" dirty="0"/>
              <a:t>2 years</a:t>
            </a:r>
          </a:p>
        </p:txBody>
      </p:sp>
      <p:sp>
        <p:nvSpPr>
          <p:cNvPr id="66" name="TextBox 65"/>
          <p:cNvSpPr txBox="1"/>
          <p:nvPr/>
        </p:nvSpPr>
        <p:spPr>
          <a:xfrm>
            <a:off x="1012092" y="3173376"/>
            <a:ext cx="762132" cy="369332"/>
          </a:xfrm>
          <a:prstGeom prst="rect">
            <a:avLst/>
          </a:prstGeom>
          <a:noFill/>
        </p:spPr>
        <p:txBody>
          <a:bodyPr wrap="none" rtlCol="0">
            <a:spAutoFit/>
          </a:bodyPr>
          <a:lstStyle/>
          <a:p>
            <a:r>
              <a:rPr lang="en-US" dirty="0"/>
              <a:t>1 year</a:t>
            </a:r>
          </a:p>
        </p:txBody>
      </p:sp>
    </p:spTree>
    <p:extLst>
      <p:ext uri="{BB962C8B-B14F-4D97-AF65-F5344CB8AC3E}">
        <p14:creationId xmlns:p14="http://schemas.microsoft.com/office/powerpoint/2010/main" val="743733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Annuity Formula - PV</a:t>
            </a:r>
          </a:p>
        </p:txBody>
      </p:sp>
      <p:sp>
        <p:nvSpPr>
          <p:cNvPr id="3" name="Content Placeholder 2"/>
          <p:cNvSpPr>
            <a:spLocks noGrp="1"/>
          </p:cNvSpPr>
          <p:nvPr>
            <p:ph idx="1"/>
          </p:nvPr>
        </p:nvSpPr>
        <p:spPr/>
        <p:txBody>
          <a:bodyPr/>
          <a:lstStyle/>
          <a:p>
            <a:r>
              <a:rPr lang="en-US" dirty="0"/>
              <a:t>PV of a Ordinary Simple Annuity</a:t>
            </a:r>
          </a:p>
        </p:txBody>
      </p:sp>
      <mc:AlternateContent xmlns:mc="http://schemas.openxmlformats.org/markup-compatibility/2006" xmlns:a14="http://schemas.microsoft.com/office/drawing/2010/main">
        <mc:Choice Requires="a14">
          <p:sp>
            <p:nvSpPr>
              <p:cNvPr id="6" name="TextBox 5"/>
              <p:cNvSpPr txBox="1"/>
              <p:nvPr/>
            </p:nvSpPr>
            <p:spPr>
              <a:xfrm>
                <a:off x="1030529" y="2922484"/>
                <a:ext cx="5976664" cy="13251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a:rPr>
                            <m:t>𝑃𝑉</m:t>
                          </m:r>
                        </m:e>
                        <m:sub>
                          <m:r>
                            <a:rPr lang="en-US" sz="3600" b="0" i="1" smtClean="0">
                              <a:latin typeface="Cambria Math"/>
                            </a:rPr>
                            <m:t>𝑛</m:t>
                          </m:r>
                        </m:sub>
                      </m:sSub>
                      <m:r>
                        <a:rPr lang="en-US" sz="3600" b="0" i="1" smtClean="0">
                          <a:latin typeface="Cambria Math"/>
                        </a:rPr>
                        <m:t>=</m:t>
                      </m:r>
                      <m:r>
                        <a:rPr lang="en-US" sz="3600" b="0" i="1" smtClean="0">
                          <a:latin typeface="Cambria Math"/>
                        </a:rPr>
                        <m:t>𝑃𝑀𝑇</m:t>
                      </m:r>
                      <m:d>
                        <m:dPr>
                          <m:begChr m:val="["/>
                          <m:endChr m:val="]"/>
                          <m:ctrlPr>
                            <a:rPr lang="en-US" sz="3600" b="0" i="1" smtClean="0">
                              <a:latin typeface="Cambria Math" panose="02040503050406030204" pitchFamily="18" charset="0"/>
                            </a:rPr>
                          </m:ctrlPr>
                        </m:dPr>
                        <m:e>
                          <m:f>
                            <m:fPr>
                              <m:ctrlPr>
                                <a:rPr lang="en-US" sz="3600" b="0" i="1" smtClean="0">
                                  <a:latin typeface="Cambria Math" panose="02040503050406030204" pitchFamily="18" charset="0"/>
                                </a:rPr>
                              </m:ctrlPr>
                            </m:fPr>
                            <m:num>
                              <m:sSup>
                                <m:sSupPr>
                                  <m:ctrlPr>
                                    <a:rPr lang="en-US" sz="3600" b="0" i="1" smtClean="0">
                                      <a:latin typeface="Cambria Math" panose="02040503050406030204" pitchFamily="18" charset="0"/>
                                    </a:rPr>
                                  </m:ctrlPr>
                                </m:sSupPr>
                                <m:e>
                                  <m:r>
                                    <a:rPr lang="en-US" sz="3600" b="0" i="1" smtClean="0">
                                      <a:latin typeface="Cambria Math"/>
                                    </a:rPr>
                                    <m:t>1−</m:t>
                                  </m:r>
                                  <m:d>
                                    <m:dPr>
                                      <m:ctrlPr>
                                        <a:rPr lang="en-US" sz="3600" b="0" i="1" smtClean="0">
                                          <a:latin typeface="Cambria Math" panose="02040503050406030204" pitchFamily="18" charset="0"/>
                                        </a:rPr>
                                      </m:ctrlPr>
                                    </m:dPr>
                                    <m:e>
                                      <m:r>
                                        <a:rPr lang="en-US" sz="3600" b="0" i="1" smtClean="0">
                                          <a:latin typeface="Cambria Math"/>
                                        </a:rPr>
                                        <m:t>1+</m:t>
                                      </m:r>
                                      <m:r>
                                        <a:rPr lang="en-US" sz="3600" b="0" i="1" smtClean="0">
                                          <a:latin typeface="Cambria Math"/>
                                        </a:rPr>
                                        <m:t>𝑖</m:t>
                                      </m:r>
                                    </m:e>
                                  </m:d>
                                </m:e>
                                <m:sup>
                                  <m:r>
                                    <a:rPr lang="en-US" sz="3600" b="0" i="1" smtClean="0">
                                      <a:latin typeface="Cambria Math"/>
                                    </a:rPr>
                                    <m:t>−</m:t>
                                  </m:r>
                                  <m:r>
                                    <a:rPr lang="en-US" sz="3600" b="0" i="1" smtClean="0">
                                      <a:latin typeface="Cambria Math"/>
                                    </a:rPr>
                                    <m:t>𝑛</m:t>
                                  </m:r>
                                </m:sup>
                              </m:sSup>
                            </m:num>
                            <m:den>
                              <m:r>
                                <a:rPr lang="en-US" sz="3600" b="0" i="1" smtClean="0">
                                  <a:latin typeface="Cambria Math"/>
                                </a:rPr>
                                <m:t>𝑖</m:t>
                              </m:r>
                            </m:den>
                          </m:f>
                        </m:e>
                      </m:d>
                    </m:oMath>
                  </m:oMathPara>
                </a14:m>
                <a:endParaRPr lang="en-US" sz="3600" dirty="0"/>
              </a:p>
            </p:txBody>
          </p:sp>
        </mc:Choice>
        <mc:Fallback xmlns="">
          <p:sp>
            <p:nvSpPr>
              <p:cNvPr id="6" name="TextBox 5"/>
              <p:cNvSpPr txBox="1">
                <a:spLocks noRot="1" noChangeAspect="1" noMove="1" noResize="1" noEditPoints="1" noAdjustHandles="1" noChangeArrowheads="1" noChangeShapeType="1" noTextEdit="1"/>
              </p:cNvSpPr>
              <p:nvPr/>
            </p:nvSpPr>
            <p:spPr>
              <a:xfrm>
                <a:off x="1030529" y="2922484"/>
                <a:ext cx="5976664" cy="1325171"/>
              </a:xfrm>
              <a:prstGeom prst="rect">
                <a:avLst/>
              </a:prstGeom>
              <a:blipFill rotWithShape="1">
                <a:blip r:embed="rId2"/>
                <a:stretch>
                  <a:fillRect/>
                </a:stretch>
              </a:blipFill>
            </p:spPr>
            <p:txBody>
              <a:bodyPr/>
              <a:lstStyle/>
              <a:p>
                <a:r>
                  <a:rPr lang="en-US">
                    <a:noFill/>
                  </a:rPr>
                  <a:t> </a:t>
                </a:r>
              </a:p>
            </p:txBody>
          </p:sp>
        </mc:Fallback>
      </mc:AlternateContent>
      <p:sp>
        <p:nvSpPr>
          <p:cNvPr id="7" name="Left Brace 6"/>
          <p:cNvSpPr/>
          <p:nvPr/>
        </p:nvSpPr>
        <p:spPr>
          <a:xfrm rot="16200000">
            <a:off x="4792947" y="3356847"/>
            <a:ext cx="756084" cy="25202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078123" y="5005263"/>
            <a:ext cx="5984395" cy="646331"/>
          </a:xfrm>
          <a:prstGeom prst="rect">
            <a:avLst/>
          </a:prstGeom>
          <a:noFill/>
        </p:spPr>
        <p:txBody>
          <a:bodyPr wrap="none" rtlCol="0">
            <a:spAutoFit/>
          </a:bodyPr>
          <a:lstStyle/>
          <a:p>
            <a:r>
              <a:rPr lang="en-US" dirty="0"/>
              <a:t>Is called the present value factor or </a:t>
            </a:r>
            <a:r>
              <a:rPr lang="en-US" b="1" dirty="0"/>
              <a:t>discount factor</a:t>
            </a:r>
          </a:p>
          <a:p>
            <a:r>
              <a:rPr lang="en-US" dirty="0"/>
              <a:t>for annuities or the </a:t>
            </a:r>
            <a:r>
              <a:rPr lang="en-US" b="1" dirty="0"/>
              <a:t>discounted value of one dollar per period</a:t>
            </a:r>
            <a:endParaRPr lang="en-US" dirty="0"/>
          </a:p>
        </p:txBody>
      </p:sp>
      <p:sp>
        <p:nvSpPr>
          <p:cNvPr id="9" name="TextBox 8"/>
          <p:cNvSpPr txBox="1"/>
          <p:nvPr/>
        </p:nvSpPr>
        <p:spPr>
          <a:xfrm>
            <a:off x="166433" y="4569376"/>
            <a:ext cx="2076659" cy="369332"/>
          </a:xfrm>
          <a:prstGeom prst="rect">
            <a:avLst/>
          </a:prstGeom>
          <a:noFill/>
        </p:spPr>
        <p:txBody>
          <a:bodyPr wrap="none" rtlCol="0">
            <a:spAutoFit/>
          </a:bodyPr>
          <a:lstStyle/>
          <a:p>
            <a:r>
              <a:rPr lang="en-US" b="1" dirty="0">
                <a:solidFill>
                  <a:srgbClr val="FF0000"/>
                </a:solidFill>
              </a:rPr>
              <a:t>Payment per period</a:t>
            </a:r>
          </a:p>
        </p:txBody>
      </p:sp>
      <p:sp>
        <p:nvSpPr>
          <p:cNvPr id="10" name="TextBox 9"/>
          <p:cNvSpPr txBox="1"/>
          <p:nvPr/>
        </p:nvSpPr>
        <p:spPr>
          <a:xfrm>
            <a:off x="6300192" y="2151342"/>
            <a:ext cx="2496646" cy="369332"/>
          </a:xfrm>
          <a:prstGeom prst="rect">
            <a:avLst/>
          </a:prstGeom>
          <a:noFill/>
        </p:spPr>
        <p:txBody>
          <a:bodyPr wrap="none" rtlCol="0">
            <a:spAutoFit/>
          </a:bodyPr>
          <a:lstStyle/>
          <a:p>
            <a:r>
              <a:rPr lang="en-US" b="1" dirty="0">
                <a:solidFill>
                  <a:srgbClr val="FF0000"/>
                </a:solidFill>
              </a:rPr>
              <a:t>No. of payments in total</a:t>
            </a:r>
          </a:p>
        </p:txBody>
      </p:sp>
      <p:sp>
        <p:nvSpPr>
          <p:cNvPr id="11" name="TextBox 10"/>
          <p:cNvSpPr txBox="1"/>
          <p:nvPr/>
        </p:nvSpPr>
        <p:spPr>
          <a:xfrm>
            <a:off x="6804248" y="4247655"/>
            <a:ext cx="2177456" cy="369332"/>
          </a:xfrm>
          <a:prstGeom prst="rect">
            <a:avLst/>
          </a:prstGeom>
          <a:noFill/>
        </p:spPr>
        <p:txBody>
          <a:bodyPr wrap="none" rtlCol="0">
            <a:spAutoFit/>
          </a:bodyPr>
          <a:lstStyle/>
          <a:p>
            <a:r>
              <a:rPr lang="en-US" b="1" dirty="0">
                <a:solidFill>
                  <a:srgbClr val="FF0000"/>
                </a:solidFill>
              </a:rPr>
              <a:t>Periodic interest rate</a:t>
            </a:r>
          </a:p>
        </p:txBody>
      </p:sp>
      <p:cxnSp>
        <p:nvCxnSpPr>
          <p:cNvPr id="12" name="Straight Arrow Connector 11"/>
          <p:cNvCxnSpPr/>
          <p:nvPr/>
        </p:nvCxnSpPr>
        <p:spPr>
          <a:xfrm flipV="1">
            <a:off x="2243092" y="3823455"/>
            <a:ext cx="789307" cy="7459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1"/>
          </p:cNvCxnSpPr>
          <p:nvPr/>
        </p:nvCxnSpPr>
        <p:spPr>
          <a:xfrm flipH="1" flipV="1">
            <a:off x="5292082" y="4005065"/>
            <a:ext cx="1512166" cy="42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431129" y="2520674"/>
            <a:ext cx="576064" cy="4762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769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Learning Objectives</a:t>
            </a:r>
          </a:p>
        </p:txBody>
      </p:sp>
      <p:sp>
        <p:nvSpPr>
          <p:cNvPr id="3" name="Content Placeholder 2"/>
          <p:cNvSpPr>
            <a:spLocks noGrp="1"/>
          </p:cNvSpPr>
          <p:nvPr>
            <p:ph idx="1"/>
          </p:nvPr>
        </p:nvSpPr>
        <p:spPr>
          <a:xfrm>
            <a:off x="628650" y="1392195"/>
            <a:ext cx="7886700" cy="4784768"/>
          </a:xfrm>
        </p:spPr>
        <p:txBody>
          <a:bodyPr>
            <a:normAutofit fontScale="92500"/>
          </a:bodyPr>
          <a:lstStyle/>
          <a:p>
            <a:r>
              <a:rPr lang="en-US" dirty="0"/>
              <a:t>Distinguish between types of annuities based on term, Payment date, and conversion period</a:t>
            </a:r>
          </a:p>
          <a:p>
            <a:r>
              <a:rPr lang="en-US" dirty="0"/>
              <a:t>Compute the future value for ordinary simple annuities</a:t>
            </a:r>
          </a:p>
          <a:p>
            <a:r>
              <a:rPr lang="en-US" dirty="0"/>
              <a:t>Compute the present value for ordinary simple annuities</a:t>
            </a:r>
          </a:p>
          <a:p>
            <a:r>
              <a:rPr lang="en-US" dirty="0"/>
              <a:t>Compute the payment for ordinary simple annuities</a:t>
            </a:r>
          </a:p>
          <a:p>
            <a:r>
              <a:rPr lang="en-US" dirty="0"/>
              <a:t>Compute the number of periods for ordinary simple annuities</a:t>
            </a:r>
          </a:p>
          <a:p>
            <a:r>
              <a:rPr lang="en-US" dirty="0"/>
              <a:t>Compute the interest rate for ordinary simple annuities</a:t>
            </a:r>
            <a:endParaRPr lang="en-CA" dirty="0"/>
          </a:p>
        </p:txBody>
      </p:sp>
    </p:spTree>
    <p:extLst>
      <p:ext uri="{BB962C8B-B14F-4D97-AF65-F5344CB8AC3E}">
        <p14:creationId xmlns:p14="http://schemas.microsoft.com/office/powerpoint/2010/main" val="1877547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Ordinary Simple Annuities </a:t>
            </a:r>
            <a:br>
              <a:rPr lang="en-US" dirty="0"/>
            </a:br>
            <a:r>
              <a:rPr lang="en-US" b="1" dirty="0"/>
              <a:t>Finding the Periodic Payment</a:t>
            </a:r>
          </a:p>
        </p:txBody>
      </p:sp>
      <p:sp>
        <p:nvSpPr>
          <p:cNvPr id="3" name="Content Placeholder 2"/>
          <p:cNvSpPr>
            <a:spLocks noGrp="1"/>
          </p:cNvSpPr>
          <p:nvPr>
            <p:ph idx="1"/>
          </p:nvPr>
        </p:nvSpPr>
        <p:spPr/>
        <p:txBody>
          <a:bodyPr/>
          <a:lstStyle/>
          <a:p>
            <a:r>
              <a:rPr lang="en-US" dirty="0"/>
              <a:t>When the future value of an annuity is known, use the FV formula for an ordinary simple annuity</a:t>
            </a:r>
          </a:p>
          <a:p>
            <a:endParaRPr lang="en-US" dirty="0"/>
          </a:p>
          <a:p>
            <a:endParaRPr lang="en-US" dirty="0"/>
          </a:p>
          <a:p>
            <a:r>
              <a:rPr lang="en-US" dirty="0"/>
              <a:t>Alternatively you can rearrange</a:t>
            </a:r>
          </a:p>
        </p:txBody>
      </p:sp>
      <mc:AlternateContent xmlns:mc="http://schemas.openxmlformats.org/markup-compatibility/2006" xmlns:a14="http://schemas.microsoft.com/office/drawing/2010/main">
        <mc:Choice Requires="a14">
          <p:sp>
            <p:nvSpPr>
              <p:cNvPr id="6" name="Rectangle 5"/>
              <p:cNvSpPr/>
              <p:nvPr/>
            </p:nvSpPr>
            <p:spPr>
              <a:xfrm>
                <a:off x="2746755" y="2730439"/>
                <a:ext cx="3650487" cy="91422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𝐹𝑉</m:t>
                          </m:r>
                        </m:e>
                        <m:sub>
                          <m:r>
                            <a:rPr lang="en-US" sz="2400" i="1">
                              <a:latin typeface="Cambria Math"/>
                            </a:rPr>
                            <m:t>𝑛</m:t>
                          </m:r>
                        </m:sub>
                      </m:sSub>
                      <m:r>
                        <a:rPr lang="en-US" sz="2400" i="1">
                          <a:latin typeface="Cambria Math"/>
                        </a:rPr>
                        <m:t>=</m:t>
                      </m:r>
                      <m:r>
                        <a:rPr lang="en-US" sz="2400" i="1">
                          <a:latin typeface="Cambria Math"/>
                        </a:rPr>
                        <m:t>𝑃𝑀𝑇</m:t>
                      </m:r>
                      <m:d>
                        <m:dPr>
                          <m:begChr m:val="["/>
                          <m:endChr m:val="]"/>
                          <m:ctrlPr>
                            <a:rPr lang="en-US" sz="2400" i="1">
                              <a:latin typeface="Cambria Math" panose="02040503050406030204" pitchFamily="18" charset="0"/>
                            </a:rPr>
                          </m:ctrlPr>
                        </m:dPr>
                        <m:e>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a:rPr>
                                        <m:t>1+</m:t>
                                      </m:r>
                                      <m:r>
                                        <a:rPr lang="en-US" sz="2400" i="1">
                                          <a:latin typeface="Cambria Math"/>
                                        </a:rPr>
                                        <m:t>𝑖</m:t>
                                      </m:r>
                                    </m:e>
                                  </m:d>
                                </m:e>
                                <m:sup>
                                  <m:r>
                                    <a:rPr lang="en-US" sz="2400" i="1">
                                      <a:latin typeface="Cambria Math"/>
                                    </a:rPr>
                                    <m:t>𝑛</m:t>
                                  </m:r>
                                </m:sup>
                              </m:sSup>
                              <m:r>
                                <a:rPr lang="en-US" sz="2400" i="1">
                                  <a:latin typeface="Cambria Math"/>
                                </a:rPr>
                                <m:t>−1</m:t>
                              </m:r>
                            </m:num>
                            <m:den>
                              <m:r>
                                <a:rPr lang="en-US" sz="2400" i="1">
                                  <a:latin typeface="Cambria Math"/>
                                </a:rPr>
                                <m:t>𝑖</m:t>
                              </m:r>
                            </m:den>
                          </m:f>
                        </m:e>
                      </m:d>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2746755" y="2730439"/>
                <a:ext cx="3650487" cy="914225"/>
              </a:xfrm>
              <a:prstGeom prst="rect">
                <a:avLst/>
              </a:prstGeom>
              <a:blipFill>
                <a:blip r:embed="rId2"/>
                <a:stretch>
                  <a:fillRect/>
                </a:stretch>
              </a:blipFill>
            </p:spPr>
            <p:txBody>
              <a:bodyPr/>
              <a:lstStyle/>
              <a:p>
                <a:r>
                  <a:rPr lang="en-US">
                    <a:noFill/>
                  </a:rPr>
                  <a:t> </a:t>
                </a:r>
              </a:p>
            </p:txBody>
          </p:sp>
        </mc:Fallback>
      </mc:AlternateContent>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9" name="TextBox 8"/>
              <p:cNvSpPr txBox="1"/>
              <p:nvPr/>
            </p:nvSpPr>
            <p:spPr>
              <a:xfrm>
                <a:off x="2516114" y="4368838"/>
                <a:ext cx="4111767" cy="10839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𝑃𝑀𝑇</m:t>
                      </m:r>
                      <m:r>
                        <a:rPr lang="en-US" sz="3200" b="0" i="1" smtClean="0">
                          <a:latin typeface="Cambria Math"/>
                        </a:rPr>
                        <m:t>=</m:t>
                      </m:r>
                      <m:d>
                        <m:dPr>
                          <m:begChr m:val="["/>
                          <m:endChr m:val="]"/>
                          <m:ctrlPr>
                            <a:rPr lang="en-US" sz="3200" b="0" i="1" smtClean="0">
                              <a:latin typeface="Cambria Math" panose="02040503050406030204" pitchFamily="18" charset="0"/>
                            </a:rPr>
                          </m:ctrlPr>
                        </m:dPr>
                        <m:e>
                          <m:f>
                            <m:fPr>
                              <m:ctrlPr>
                                <a:rPr lang="en-US" sz="3200" b="0" i="1" smtClean="0">
                                  <a:latin typeface="Cambria Math" panose="02040503050406030204" pitchFamily="18" charset="0"/>
                                </a:rPr>
                              </m:ctrlPr>
                            </m:fPr>
                            <m:num>
                              <m:sSub>
                                <m:sSubPr>
                                  <m:ctrlPr>
                                    <a:rPr lang="en-US" sz="3200" b="0" i="1" smtClean="0">
                                      <a:latin typeface="Cambria Math" panose="02040503050406030204" pitchFamily="18" charset="0"/>
                                    </a:rPr>
                                  </m:ctrlPr>
                                </m:sSubPr>
                                <m:e>
                                  <m:r>
                                    <a:rPr lang="en-US" sz="3200" b="0" i="1" smtClean="0">
                                      <a:latin typeface="Cambria Math"/>
                                    </a:rPr>
                                    <m:t>𝐹𝑉</m:t>
                                  </m:r>
                                </m:e>
                                <m:sub>
                                  <m:r>
                                    <a:rPr lang="en-US" sz="3200" b="0" i="1" smtClean="0">
                                      <a:latin typeface="Cambria Math"/>
                                    </a:rPr>
                                    <m:t>𝑛</m:t>
                                  </m:r>
                                </m:sub>
                              </m:sSub>
                              <m:r>
                                <a:rPr lang="en-US" sz="3200" b="0" i="1" smtClean="0">
                                  <a:latin typeface="Cambria Math"/>
                                </a:rPr>
                                <m:t>𝑖</m:t>
                              </m:r>
                            </m:num>
                            <m:den>
                              <m:sSup>
                                <m:sSupPr>
                                  <m:ctrlPr>
                                    <a:rPr lang="en-US" sz="3200" b="0" i="1" smtClean="0">
                                      <a:latin typeface="Cambria Math" panose="02040503050406030204" pitchFamily="18" charset="0"/>
                                    </a:rPr>
                                  </m:ctrlPr>
                                </m:sSupPr>
                                <m:e>
                                  <m:d>
                                    <m:dPr>
                                      <m:ctrlPr>
                                        <a:rPr lang="en-US" sz="3200" b="0" i="1" smtClean="0">
                                          <a:latin typeface="Cambria Math" panose="02040503050406030204" pitchFamily="18" charset="0"/>
                                        </a:rPr>
                                      </m:ctrlPr>
                                    </m:dPr>
                                    <m:e>
                                      <m:r>
                                        <a:rPr lang="en-US" sz="3200" b="0" i="1" smtClean="0">
                                          <a:latin typeface="Cambria Math"/>
                                        </a:rPr>
                                        <m:t>1+</m:t>
                                      </m:r>
                                      <m:r>
                                        <a:rPr lang="en-US" sz="3200" b="0" i="1" smtClean="0">
                                          <a:latin typeface="Cambria Math"/>
                                        </a:rPr>
                                        <m:t>𝑖</m:t>
                                      </m:r>
                                    </m:e>
                                  </m:d>
                                </m:e>
                                <m:sup>
                                  <m:r>
                                    <a:rPr lang="en-US" sz="3200" b="0" i="1" smtClean="0">
                                      <a:latin typeface="Cambria Math"/>
                                    </a:rPr>
                                    <m:t>𝑛</m:t>
                                  </m:r>
                                </m:sup>
                              </m:sSup>
                              <m:r>
                                <a:rPr lang="en-US" sz="3200" b="0" i="1" smtClean="0">
                                  <a:latin typeface="Cambria Math"/>
                                </a:rPr>
                                <m:t>−1</m:t>
                              </m:r>
                            </m:den>
                          </m:f>
                        </m:e>
                      </m:d>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2516114" y="4368838"/>
                <a:ext cx="4111767" cy="1083951"/>
              </a:xfrm>
              <a:prstGeom prst="rect">
                <a:avLst/>
              </a:prstGeom>
              <a:blipFill>
                <a:blip r:embed="rId3"/>
                <a:stretch>
                  <a:fillRect/>
                </a:stretch>
              </a:blipFill>
            </p:spPr>
            <p:txBody>
              <a:bodyPr/>
              <a:lstStyle/>
              <a:p>
                <a:r>
                  <a:rPr lang="en-CA">
                    <a:noFill/>
                  </a:rPr>
                  <a:t> </a:t>
                </a:r>
              </a:p>
            </p:txBody>
          </p:sp>
        </mc:Fallback>
      </mc:AlternateContent>
      <p:sp>
        <p:nvSpPr>
          <p:cNvPr id="8" name="TextBox 7">
            <a:extLst>
              <a:ext uri="{FF2B5EF4-FFF2-40B4-BE49-F238E27FC236}">
                <a16:creationId xmlns:a16="http://schemas.microsoft.com/office/drawing/2014/main" id="{D2DC4B4D-F913-4577-BDEF-3DC3DC305634}"/>
              </a:ext>
            </a:extLst>
          </p:cNvPr>
          <p:cNvSpPr txBox="1"/>
          <p:nvPr/>
        </p:nvSpPr>
        <p:spPr>
          <a:xfrm>
            <a:off x="781236" y="5754498"/>
            <a:ext cx="7886700" cy="646331"/>
          </a:xfrm>
          <a:prstGeom prst="rect">
            <a:avLst/>
          </a:prstGeom>
          <a:noFill/>
        </p:spPr>
        <p:txBody>
          <a:bodyPr wrap="square" rtlCol="0">
            <a:spAutoFit/>
          </a:bodyPr>
          <a:lstStyle/>
          <a:p>
            <a:r>
              <a:rPr lang="en-CA" dirty="0"/>
              <a:t>We use the calculator to do the actual calculation although it is useful to understand the math behind the calculator operations</a:t>
            </a:r>
          </a:p>
        </p:txBody>
      </p:sp>
    </p:spTree>
    <p:extLst>
      <p:ext uri="{BB962C8B-B14F-4D97-AF65-F5344CB8AC3E}">
        <p14:creationId xmlns:p14="http://schemas.microsoft.com/office/powerpoint/2010/main" val="812503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a:t>
            </a:r>
          </a:p>
        </p:txBody>
      </p:sp>
      <p:sp>
        <p:nvSpPr>
          <p:cNvPr id="3" name="Content Placeholder 2"/>
          <p:cNvSpPr>
            <a:spLocks noGrp="1"/>
          </p:cNvSpPr>
          <p:nvPr>
            <p:ph idx="1"/>
          </p:nvPr>
        </p:nvSpPr>
        <p:spPr/>
        <p:txBody>
          <a:bodyPr>
            <a:normAutofit/>
          </a:bodyPr>
          <a:lstStyle/>
          <a:p>
            <a:r>
              <a:rPr lang="en-US" dirty="0"/>
              <a:t>A small initial payment on a large loan for a purchase (for example a property) is called a </a:t>
            </a:r>
            <a:r>
              <a:rPr lang="en-US" b="1" dirty="0">
                <a:solidFill>
                  <a:srgbClr val="FF0000"/>
                </a:solidFill>
              </a:rPr>
              <a:t>down payment</a:t>
            </a:r>
          </a:p>
          <a:p>
            <a:r>
              <a:rPr lang="en-US" dirty="0"/>
              <a:t>A mortgage loan from a financial institution is needed to supply the balance of the purchase price</a:t>
            </a:r>
          </a:p>
          <a:p>
            <a:r>
              <a:rPr lang="en-US" b="1" dirty="0"/>
              <a:t>The </a:t>
            </a:r>
            <a:r>
              <a:rPr lang="en-US" b="1" dirty="0">
                <a:solidFill>
                  <a:srgbClr val="FF0000"/>
                </a:solidFill>
              </a:rPr>
              <a:t>amount of the loan </a:t>
            </a:r>
            <a:r>
              <a:rPr lang="en-US" b="1" dirty="0"/>
              <a:t>is the </a:t>
            </a:r>
            <a:r>
              <a:rPr lang="en-US" b="1" i="1" dirty="0"/>
              <a:t>present value of the future periodic payments</a:t>
            </a:r>
          </a:p>
        </p:txBody>
      </p:sp>
    </p:spTree>
    <p:extLst>
      <p:ext uri="{BB962C8B-B14F-4D97-AF65-F5344CB8AC3E}">
        <p14:creationId xmlns:p14="http://schemas.microsoft.com/office/powerpoint/2010/main" val="1802816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a:t>
            </a:r>
          </a:p>
        </p:txBody>
      </p:sp>
      <p:sp>
        <p:nvSpPr>
          <p:cNvPr id="3" name="Content Placeholder 2"/>
          <p:cNvSpPr>
            <a:spLocks noGrp="1"/>
          </p:cNvSpPr>
          <p:nvPr>
            <p:ph idx="1"/>
          </p:nvPr>
        </p:nvSpPr>
        <p:spPr/>
        <p:txBody>
          <a:bodyPr/>
          <a:lstStyle/>
          <a:p>
            <a:r>
              <a:rPr lang="en-US" dirty="0"/>
              <a:t>The </a:t>
            </a:r>
            <a:r>
              <a:rPr lang="en-US" b="1" i="1" dirty="0"/>
              <a:t>cash value </a:t>
            </a:r>
            <a:r>
              <a:rPr lang="en-US" dirty="0"/>
              <a:t>is the price of the property at the date of purchase</a:t>
            </a:r>
          </a:p>
          <a:p>
            <a:endParaRPr lang="en-US" dirty="0"/>
          </a:p>
          <a:p>
            <a:r>
              <a:rPr lang="en-US" dirty="0"/>
              <a:t>CASH VALUE = DOWN PAYMENT + PRESENT VALUE OF THE PERIODIC PAYMENTS</a:t>
            </a:r>
          </a:p>
        </p:txBody>
      </p:sp>
      <p:sp>
        <p:nvSpPr>
          <p:cNvPr id="6" name="TextBox 5"/>
          <p:cNvSpPr txBox="1"/>
          <p:nvPr/>
        </p:nvSpPr>
        <p:spPr>
          <a:xfrm>
            <a:off x="3716599" y="2835649"/>
            <a:ext cx="1193660" cy="369332"/>
          </a:xfrm>
          <a:prstGeom prst="rect">
            <a:avLst/>
          </a:prstGeom>
          <a:noFill/>
        </p:spPr>
        <p:txBody>
          <a:bodyPr wrap="none" rtlCol="0">
            <a:spAutoFit/>
          </a:bodyPr>
          <a:lstStyle/>
          <a:p>
            <a:r>
              <a:rPr lang="en-US" dirty="0"/>
              <a:t>(paid now)</a:t>
            </a:r>
          </a:p>
        </p:txBody>
      </p:sp>
    </p:spTree>
    <p:extLst>
      <p:ext uri="{BB962C8B-B14F-4D97-AF65-F5344CB8AC3E}">
        <p14:creationId xmlns:p14="http://schemas.microsoft.com/office/powerpoint/2010/main" val="3285326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Practice Questions</a:t>
            </a:r>
          </a:p>
        </p:txBody>
      </p:sp>
      <p:sp>
        <p:nvSpPr>
          <p:cNvPr id="3" name="Content Placeholder 2"/>
          <p:cNvSpPr>
            <a:spLocks noGrp="1"/>
          </p:cNvSpPr>
          <p:nvPr>
            <p:ph idx="1"/>
          </p:nvPr>
        </p:nvSpPr>
        <p:spPr/>
        <p:txBody>
          <a:bodyPr/>
          <a:lstStyle/>
          <a:p>
            <a:r>
              <a:rPr lang="en-CA" dirty="0"/>
              <a:t>Q1. A sales contract for the purchase of a car requires payments of $352.17 at the end of each month for the next four years.  Suppose interest is 6.4% p.a. compounded monthly.</a:t>
            </a:r>
          </a:p>
          <a:p>
            <a:pPr lvl="1"/>
            <a:r>
              <a:rPr lang="en-CA" dirty="0"/>
              <a:t>A. what is the amount financed? (same as asking for PV)</a:t>
            </a:r>
          </a:p>
          <a:p>
            <a:pPr lvl="1"/>
            <a:r>
              <a:rPr lang="en-CA" dirty="0"/>
              <a:t>B. how much is the interest cost?</a:t>
            </a:r>
          </a:p>
        </p:txBody>
      </p:sp>
    </p:spTree>
    <p:extLst>
      <p:ext uri="{BB962C8B-B14F-4D97-AF65-F5344CB8AC3E}">
        <p14:creationId xmlns:p14="http://schemas.microsoft.com/office/powerpoint/2010/main" val="4081671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More Practice Questions</a:t>
            </a:r>
          </a:p>
        </p:txBody>
      </p:sp>
      <p:sp>
        <p:nvSpPr>
          <p:cNvPr id="3" name="Content Placeholder 2"/>
          <p:cNvSpPr>
            <a:spLocks noGrp="1"/>
          </p:cNvSpPr>
          <p:nvPr>
            <p:ph idx="1"/>
          </p:nvPr>
        </p:nvSpPr>
        <p:spPr>
          <a:xfrm>
            <a:off x="628650" y="1690689"/>
            <a:ext cx="7886700" cy="4486274"/>
          </a:xfrm>
        </p:spPr>
        <p:txBody>
          <a:bodyPr>
            <a:normAutofit/>
          </a:bodyPr>
          <a:lstStyle/>
          <a:p>
            <a:r>
              <a:rPr lang="en-CA" dirty="0"/>
              <a:t>Q2. Bird Construction agreed to lease payments of $742.79 on construction equipment to be made at the end of each month for three years.  Financing is at 7% compounded monthly.</a:t>
            </a:r>
          </a:p>
          <a:p>
            <a:pPr lvl="1"/>
            <a:r>
              <a:rPr lang="en-CA" dirty="0"/>
              <a:t>A. what is the value of the original lease contract?</a:t>
            </a:r>
          </a:p>
          <a:p>
            <a:pPr lvl="1"/>
            <a:r>
              <a:rPr lang="en-CA" dirty="0"/>
              <a:t>B. if, due to delays, the first eight payments were deferred, how much money would be needed after nine months to bring the lease payments up to date?</a:t>
            </a:r>
          </a:p>
          <a:p>
            <a:pPr lvl="1"/>
            <a:r>
              <a:rPr lang="en-CA" dirty="0"/>
              <a:t>C. how much money would be required to pay off the lease after nine months (assuming no payments were made)?</a:t>
            </a:r>
          </a:p>
          <a:p>
            <a:pPr marL="457200" lvl="1" indent="0">
              <a:buNone/>
            </a:pPr>
            <a:endParaRPr lang="en-CA" dirty="0"/>
          </a:p>
        </p:txBody>
      </p:sp>
    </p:spTree>
    <p:extLst>
      <p:ext uri="{BB962C8B-B14F-4D97-AF65-F5344CB8AC3E}">
        <p14:creationId xmlns:p14="http://schemas.microsoft.com/office/powerpoint/2010/main" val="1250294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a:t>Finding the Term n</a:t>
            </a:r>
          </a:p>
        </p:txBody>
      </p:sp>
      <p:sp>
        <p:nvSpPr>
          <p:cNvPr id="7" name="Content Placeholder 6"/>
          <p:cNvSpPr>
            <a:spLocks noGrp="1"/>
          </p:cNvSpPr>
          <p:nvPr>
            <p:ph idx="1"/>
          </p:nvPr>
        </p:nvSpPr>
        <p:spPr/>
        <p:txBody>
          <a:bodyPr/>
          <a:lstStyle/>
          <a:p>
            <a:r>
              <a:rPr lang="en-US" dirty="0"/>
              <a:t>When the </a:t>
            </a:r>
            <a:r>
              <a:rPr lang="en-US" dirty="0">
                <a:solidFill>
                  <a:srgbClr val="FF0000"/>
                </a:solidFill>
              </a:rPr>
              <a:t>future value </a:t>
            </a:r>
            <a:r>
              <a:rPr lang="en-US" dirty="0"/>
              <a:t>of an annuity is known</a:t>
            </a:r>
          </a:p>
          <a:p>
            <a:pPr lvl="1"/>
            <a:r>
              <a:rPr lang="en-US" dirty="0"/>
              <a:t>Use the FV of an ordinary annuity formula and solve</a:t>
            </a:r>
          </a:p>
          <a:p>
            <a:pPr lvl="1"/>
            <a:endParaRPr lang="en-US" dirty="0"/>
          </a:p>
          <a:p>
            <a:pPr lvl="1"/>
            <a:endParaRPr lang="en-US" dirty="0"/>
          </a:p>
          <a:p>
            <a:r>
              <a:rPr lang="en-US" dirty="0"/>
              <a:t>Alternatively you can rearrange and develop a formula</a:t>
            </a:r>
          </a:p>
        </p:txBody>
      </p:sp>
      <mc:AlternateContent xmlns:mc="http://schemas.openxmlformats.org/markup-compatibility/2006" xmlns:a14="http://schemas.microsoft.com/office/drawing/2010/main">
        <mc:Choice Requires="a14">
          <p:sp>
            <p:nvSpPr>
              <p:cNvPr id="8" name="Rectangle 7"/>
              <p:cNvSpPr/>
              <p:nvPr/>
            </p:nvSpPr>
            <p:spPr>
              <a:xfrm>
                <a:off x="2614950" y="2670229"/>
                <a:ext cx="3650487" cy="91422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𝐹𝑉</m:t>
                          </m:r>
                        </m:e>
                        <m:sub>
                          <m:r>
                            <a:rPr lang="en-US" sz="2400" i="1">
                              <a:latin typeface="Cambria Math"/>
                            </a:rPr>
                            <m:t>𝑛</m:t>
                          </m:r>
                        </m:sub>
                      </m:sSub>
                      <m:r>
                        <a:rPr lang="en-US" sz="2400" i="1">
                          <a:latin typeface="Cambria Math"/>
                        </a:rPr>
                        <m:t>=</m:t>
                      </m:r>
                      <m:r>
                        <a:rPr lang="en-US" sz="2400" i="1">
                          <a:latin typeface="Cambria Math"/>
                        </a:rPr>
                        <m:t>𝑃𝑀𝑇</m:t>
                      </m:r>
                      <m:d>
                        <m:dPr>
                          <m:begChr m:val="["/>
                          <m:endChr m:val="]"/>
                          <m:ctrlPr>
                            <a:rPr lang="en-US" sz="2400" i="1">
                              <a:latin typeface="Cambria Math" panose="02040503050406030204" pitchFamily="18" charset="0"/>
                            </a:rPr>
                          </m:ctrlPr>
                        </m:dPr>
                        <m:e>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a:rPr>
                                        <m:t>1+</m:t>
                                      </m:r>
                                      <m:r>
                                        <a:rPr lang="en-US" sz="2400" i="1">
                                          <a:latin typeface="Cambria Math"/>
                                        </a:rPr>
                                        <m:t>𝑖</m:t>
                                      </m:r>
                                    </m:e>
                                  </m:d>
                                </m:e>
                                <m:sup>
                                  <m:r>
                                    <a:rPr lang="en-US" sz="2400" i="1">
                                      <a:latin typeface="Cambria Math"/>
                                    </a:rPr>
                                    <m:t>𝑛</m:t>
                                  </m:r>
                                </m:sup>
                              </m:sSup>
                              <m:r>
                                <a:rPr lang="en-US" sz="2400" i="1">
                                  <a:latin typeface="Cambria Math"/>
                                </a:rPr>
                                <m:t>−1</m:t>
                              </m:r>
                            </m:num>
                            <m:den>
                              <m:r>
                                <a:rPr lang="en-US" sz="2400" i="1">
                                  <a:latin typeface="Cambria Math"/>
                                </a:rPr>
                                <m:t>𝑖</m:t>
                              </m:r>
                            </m:den>
                          </m:f>
                        </m:e>
                      </m:d>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2614950" y="2670229"/>
                <a:ext cx="3650487" cy="914225"/>
              </a:xfrm>
              <a:prstGeom prst="rect">
                <a:avLst/>
              </a:prstGeom>
              <a:blipFill rotWithShape="0">
                <a:blip r:embed="rId2"/>
                <a:stretch>
                  <a:fillRect/>
                </a:stretch>
              </a:blipFill>
            </p:spPr>
            <p:txBody>
              <a:bodyPr/>
              <a:lstStyle/>
              <a:p>
                <a:r>
                  <a:rPr lang="en-CA">
                    <a:noFill/>
                  </a:rPr>
                  <a:t> </a:t>
                </a:r>
              </a:p>
            </p:txBody>
          </p:sp>
        </mc:Fallback>
      </mc:AlternateContent>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9" name="TextBox 8"/>
              <p:cNvSpPr txBox="1"/>
              <p:nvPr/>
            </p:nvSpPr>
            <p:spPr>
              <a:xfrm>
                <a:off x="2776413" y="4318267"/>
                <a:ext cx="3162789" cy="11019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𝑛</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𝑙𝑛</m:t>
                          </m:r>
                          <m:d>
                            <m:dPr>
                              <m:begChr m:val="["/>
                              <m:endChr m:val="]"/>
                              <m:ctrlPr>
                                <a:rPr lang="en-US" sz="2400" b="0" i="1" smtClean="0">
                                  <a:latin typeface="Cambria Math" panose="02040503050406030204" pitchFamily="18" charset="0"/>
                                </a:rPr>
                              </m:ctrlPr>
                            </m:d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a:rPr>
                                            <m:t>𝐹𝑉</m:t>
                                          </m:r>
                                        </m:e>
                                        <m:sub>
                                          <m:r>
                                            <a:rPr lang="en-US" sz="2400" b="0" i="1" smtClean="0">
                                              <a:latin typeface="Cambria Math"/>
                                            </a:rPr>
                                            <m:t>𝑛</m:t>
                                          </m:r>
                                        </m:sub>
                                      </m:sSub>
                                      <m:r>
                                        <a:rPr lang="en-US" sz="2400" b="0" i="1" smtClean="0">
                                          <a:latin typeface="Cambria Math"/>
                                          <a:ea typeface="Cambria Math"/>
                                        </a:rPr>
                                        <m:t>×</m:t>
                                      </m:r>
                                      <m:r>
                                        <a:rPr lang="en-US" sz="2400" b="0" i="1" smtClean="0">
                                          <a:latin typeface="Cambria Math"/>
                                          <a:ea typeface="Cambria Math"/>
                                        </a:rPr>
                                        <m:t>𝑖</m:t>
                                      </m:r>
                                    </m:num>
                                    <m:den>
                                      <m:r>
                                        <a:rPr lang="en-US" sz="2400" b="0" i="1" smtClean="0">
                                          <a:latin typeface="Cambria Math"/>
                                        </a:rPr>
                                        <m:t>𝑃𝑀𝑇</m:t>
                                      </m:r>
                                    </m:den>
                                  </m:f>
                                </m:e>
                              </m:d>
                              <m:r>
                                <a:rPr lang="en-US" sz="2400" b="0" i="1" smtClean="0">
                                  <a:latin typeface="Cambria Math"/>
                                </a:rPr>
                                <m:t>+1</m:t>
                              </m:r>
                            </m:e>
                          </m:d>
                        </m:num>
                        <m:den>
                          <m:r>
                            <a:rPr lang="en-US" sz="2400" b="0" i="1" smtClean="0">
                              <a:latin typeface="Cambria Math"/>
                            </a:rPr>
                            <m:t>𝑙𝑛</m:t>
                          </m:r>
                          <m:d>
                            <m:dPr>
                              <m:ctrlPr>
                                <a:rPr lang="en-US" sz="2400" b="0" i="1" smtClean="0">
                                  <a:latin typeface="Cambria Math" panose="02040503050406030204" pitchFamily="18" charset="0"/>
                                </a:rPr>
                              </m:ctrlPr>
                            </m:dPr>
                            <m:e>
                              <m:r>
                                <a:rPr lang="en-US" sz="2400" b="0" i="1" smtClean="0">
                                  <a:latin typeface="Cambria Math"/>
                                </a:rPr>
                                <m:t>1+</m:t>
                              </m:r>
                              <m:r>
                                <a:rPr lang="en-US" sz="2400" b="0" i="1" smtClean="0">
                                  <a:latin typeface="Cambria Math"/>
                                </a:rPr>
                                <m:t>𝑖</m:t>
                              </m:r>
                            </m:e>
                          </m:d>
                        </m:den>
                      </m:f>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2776413" y="4318267"/>
                <a:ext cx="3162789" cy="1101968"/>
              </a:xfrm>
              <a:prstGeom prst="rect">
                <a:avLst/>
              </a:prstGeom>
              <a:blipFill>
                <a:blip r:embed="rId3"/>
                <a:stretch>
                  <a:fillRect/>
                </a:stretch>
              </a:blipFill>
            </p:spPr>
            <p:txBody>
              <a:bodyPr/>
              <a:lstStyle/>
              <a:p>
                <a:r>
                  <a:rPr lang="en-CA">
                    <a:noFill/>
                  </a:rPr>
                  <a:t> </a:t>
                </a:r>
              </a:p>
            </p:txBody>
          </p:sp>
        </mc:Fallback>
      </mc:AlternateContent>
      <p:sp>
        <p:nvSpPr>
          <p:cNvPr id="5" name="TextBox 4">
            <a:extLst>
              <a:ext uri="{FF2B5EF4-FFF2-40B4-BE49-F238E27FC236}">
                <a16:creationId xmlns:a16="http://schemas.microsoft.com/office/drawing/2014/main" id="{013ED666-373D-44EE-A8C8-9F75CF7517D4}"/>
              </a:ext>
            </a:extLst>
          </p:cNvPr>
          <p:cNvSpPr txBox="1"/>
          <p:nvPr/>
        </p:nvSpPr>
        <p:spPr>
          <a:xfrm>
            <a:off x="1988598" y="6036816"/>
            <a:ext cx="5291641" cy="369332"/>
          </a:xfrm>
          <a:prstGeom prst="rect">
            <a:avLst/>
          </a:prstGeom>
          <a:noFill/>
        </p:spPr>
        <p:txBody>
          <a:bodyPr wrap="none" rtlCol="0">
            <a:spAutoFit/>
          </a:bodyPr>
          <a:lstStyle/>
          <a:p>
            <a:r>
              <a:rPr lang="en-CA" dirty="0"/>
              <a:t>Note: in general, FV and PMT must have the same sign</a:t>
            </a:r>
          </a:p>
        </p:txBody>
      </p:sp>
    </p:spTree>
    <p:extLst>
      <p:ext uri="{BB962C8B-B14F-4D97-AF65-F5344CB8AC3E}">
        <p14:creationId xmlns:p14="http://schemas.microsoft.com/office/powerpoint/2010/main" val="3084563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 the Periodic Rate of Interest i</a:t>
            </a:r>
          </a:p>
        </p:txBody>
      </p:sp>
      <p:sp>
        <p:nvSpPr>
          <p:cNvPr id="3" name="Content Placeholder 2"/>
          <p:cNvSpPr>
            <a:spLocks noGrp="1"/>
          </p:cNvSpPr>
          <p:nvPr>
            <p:ph idx="1"/>
          </p:nvPr>
        </p:nvSpPr>
        <p:spPr/>
        <p:txBody>
          <a:bodyPr/>
          <a:lstStyle/>
          <a:p>
            <a:r>
              <a:rPr lang="en-CA" altLang="en-US" dirty="0"/>
              <a:t>Preprogrammed financial calculators are especially helpful when solving for the conversion rate </a:t>
            </a:r>
            <a:r>
              <a:rPr lang="en-CA" altLang="en-US" i="1" dirty="0"/>
              <a:t>I (periodic interest rate)</a:t>
            </a:r>
            <a:endParaRPr lang="en-CA" altLang="en-US" dirty="0"/>
          </a:p>
          <a:p>
            <a:r>
              <a:rPr lang="en-CA" altLang="en-US" dirty="0"/>
              <a:t>Determining </a:t>
            </a:r>
            <a:r>
              <a:rPr lang="en-CA" altLang="en-US" i="1" dirty="0" err="1"/>
              <a:t>i</a:t>
            </a:r>
            <a:r>
              <a:rPr lang="en-CA" altLang="en-US" i="1" dirty="0"/>
              <a:t> </a:t>
            </a:r>
            <a:r>
              <a:rPr lang="en-CA" altLang="en-US" dirty="0"/>
              <a:t>without a financial calculator is extremely time-consuming</a:t>
            </a:r>
          </a:p>
          <a:p>
            <a:endParaRPr lang="en-US" dirty="0"/>
          </a:p>
        </p:txBody>
      </p:sp>
    </p:spTree>
    <p:extLst>
      <p:ext uri="{BB962C8B-B14F-4D97-AF65-F5344CB8AC3E}">
        <p14:creationId xmlns:p14="http://schemas.microsoft.com/office/powerpoint/2010/main" val="3597011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Practice Questions</a:t>
            </a:r>
          </a:p>
        </p:txBody>
      </p:sp>
      <p:sp>
        <p:nvSpPr>
          <p:cNvPr id="3" name="Content Placeholder 2"/>
          <p:cNvSpPr>
            <a:spLocks noGrp="1"/>
          </p:cNvSpPr>
          <p:nvPr>
            <p:ph idx="1"/>
          </p:nvPr>
        </p:nvSpPr>
        <p:spPr/>
        <p:txBody>
          <a:bodyPr>
            <a:normAutofit lnSpcReduction="10000"/>
          </a:bodyPr>
          <a:lstStyle/>
          <a:p>
            <a:r>
              <a:rPr lang="en-CA" dirty="0"/>
              <a:t>Q1. What payment is required at the end of each month for 12 years to repay a $197,000 mortgage if interest is 3.35% compounded monthly?</a:t>
            </a:r>
          </a:p>
          <a:p>
            <a:r>
              <a:rPr lang="en-CA" dirty="0"/>
              <a:t>Q2. Starting three months after their daughter Megan’s birth, her parents made deposits of $120 into a trust fund every three months until she was 21 years old.  The trust fund provides for equal withdrawals at the end of each quarter for four years, beginning three months after the last deposit.  If interest is 6.75% compounded quarterly, how much will Megan receive every three months?</a:t>
            </a:r>
          </a:p>
        </p:txBody>
      </p:sp>
    </p:spTree>
    <p:extLst>
      <p:ext uri="{BB962C8B-B14F-4D97-AF65-F5344CB8AC3E}">
        <p14:creationId xmlns:p14="http://schemas.microsoft.com/office/powerpoint/2010/main" val="3927844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A494-2DDF-43C9-A467-B7DD9A3E2057}"/>
              </a:ext>
            </a:extLst>
          </p:cNvPr>
          <p:cNvSpPr>
            <a:spLocks noGrp="1"/>
          </p:cNvSpPr>
          <p:nvPr>
            <p:ph type="title"/>
          </p:nvPr>
        </p:nvSpPr>
        <p:spPr/>
        <p:txBody>
          <a:bodyPr/>
          <a:lstStyle/>
          <a:p>
            <a:r>
              <a:rPr lang="en-CA" dirty="0"/>
              <a:t>Practice Questions</a:t>
            </a:r>
          </a:p>
        </p:txBody>
      </p:sp>
      <p:sp>
        <p:nvSpPr>
          <p:cNvPr id="3" name="Content Placeholder 2">
            <a:extLst>
              <a:ext uri="{FF2B5EF4-FFF2-40B4-BE49-F238E27FC236}">
                <a16:creationId xmlns:a16="http://schemas.microsoft.com/office/drawing/2014/main" id="{1A8A9239-B5BC-4A1E-8B7C-F88567682D45}"/>
              </a:ext>
            </a:extLst>
          </p:cNvPr>
          <p:cNvSpPr>
            <a:spLocks noGrp="1"/>
          </p:cNvSpPr>
          <p:nvPr>
            <p:ph idx="1"/>
          </p:nvPr>
        </p:nvSpPr>
        <p:spPr/>
        <p:txBody>
          <a:bodyPr/>
          <a:lstStyle/>
          <a:p>
            <a:r>
              <a:rPr lang="en-CA" dirty="0"/>
              <a:t>Q3. Rand borrowed $35,476 to buy a new Honda Accord, payments were $553 per month for four years.  What is the nominal interest rate for this loan? (Assume nominal interest rate is compounded monthly).</a:t>
            </a:r>
          </a:p>
        </p:txBody>
      </p:sp>
    </p:spTree>
    <p:extLst>
      <p:ext uri="{BB962C8B-B14F-4D97-AF65-F5344CB8AC3E}">
        <p14:creationId xmlns:p14="http://schemas.microsoft.com/office/powerpoint/2010/main" val="2778591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3108-BFDB-4917-B762-870704840711}"/>
              </a:ext>
            </a:extLst>
          </p:cNvPr>
          <p:cNvSpPr>
            <a:spLocks noGrp="1"/>
          </p:cNvSpPr>
          <p:nvPr>
            <p:ph type="title"/>
          </p:nvPr>
        </p:nvSpPr>
        <p:spPr/>
        <p:txBody>
          <a:bodyPr/>
          <a:lstStyle/>
          <a:p>
            <a:r>
              <a:rPr lang="en-US" dirty="0"/>
              <a:t>Effective Rate of Interest</a:t>
            </a:r>
          </a:p>
        </p:txBody>
      </p:sp>
      <p:sp>
        <p:nvSpPr>
          <p:cNvPr id="3" name="Content Placeholder 2">
            <a:extLst>
              <a:ext uri="{FF2B5EF4-FFF2-40B4-BE49-F238E27FC236}">
                <a16:creationId xmlns:a16="http://schemas.microsoft.com/office/drawing/2014/main" id="{97DAB8F0-3E50-4106-B401-CF153F4E310F}"/>
              </a:ext>
            </a:extLst>
          </p:cNvPr>
          <p:cNvSpPr>
            <a:spLocks noGrp="1"/>
          </p:cNvSpPr>
          <p:nvPr>
            <p:ph idx="1"/>
          </p:nvPr>
        </p:nvSpPr>
        <p:spPr>
          <a:xfrm>
            <a:off x="628650" y="1690689"/>
            <a:ext cx="7886700" cy="4486274"/>
          </a:xfrm>
        </p:spPr>
        <p:txBody>
          <a:bodyPr/>
          <a:lstStyle/>
          <a:p>
            <a:r>
              <a:rPr lang="en-US" dirty="0"/>
              <a:t>Effective rates of interest are the equivalent rates of interest compounded annually</a:t>
            </a:r>
          </a:p>
          <a:p>
            <a:r>
              <a:rPr lang="en-US" dirty="0"/>
              <a:t>Formula</a:t>
            </a:r>
          </a:p>
          <a:p>
            <a:pPr lvl="1"/>
            <a:r>
              <a:rPr lang="en-US" dirty="0"/>
              <a:t>f = (1 + </a:t>
            </a:r>
            <a:r>
              <a:rPr lang="en-US" dirty="0" err="1"/>
              <a:t>i</a:t>
            </a:r>
            <a:r>
              <a:rPr lang="en-US" dirty="0"/>
              <a:t>)</a:t>
            </a:r>
            <a:r>
              <a:rPr lang="en-US" baseline="30000" dirty="0"/>
              <a:t>m </a:t>
            </a:r>
            <a:r>
              <a:rPr lang="en-US" dirty="0"/>
              <a:t> - 1</a:t>
            </a:r>
          </a:p>
          <a:p>
            <a:pPr lvl="1"/>
            <a:endParaRPr lang="en-US" dirty="0"/>
          </a:p>
          <a:p>
            <a:r>
              <a:rPr lang="en-US" dirty="0"/>
              <a:t>Can also use calculator – will show in class.</a:t>
            </a:r>
          </a:p>
          <a:p>
            <a:r>
              <a:rPr lang="en-US" dirty="0"/>
              <a:t>In Alberta you will see the effective rate of interest in every loan contract – often called the APR (annual percentage rate)</a:t>
            </a:r>
          </a:p>
        </p:txBody>
      </p:sp>
    </p:spTree>
    <p:extLst>
      <p:ext uri="{BB962C8B-B14F-4D97-AF65-F5344CB8AC3E}">
        <p14:creationId xmlns:p14="http://schemas.microsoft.com/office/powerpoint/2010/main" val="2974461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an Annuity?</a:t>
            </a:r>
          </a:p>
        </p:txBody>
      </p:sp>
      <p:sp>
        <p:nvSpPr>
          <p:cNvPr id="3" name="Content Placeholder 2"/>
          <p:cNvSpPr>
            <a:spLocks noGrp="1"/>
          </p:cNvSpPr>
          <p:nvPr>
            <p:ph idx="1"/>
          </p:nvPr>
        </p:nvSpPr>
        <p:spPr/>
        <p:txBody>
          <a:bodyPr>
            <a:normAutofit/>
          </a:bodyPr>
          <a:lstStyle/>
          <a:p>
            <a:r>
              <a:rPr lang="en-CA" dirty="0"/>
              <a:t>Definitions</a:t>
            </a:r>
          </a:p>
          <a:p>
            <a:pPr lvl="1"/>
            <a:r>
              <a:rPr lang="en-CA" dirty="0"/>
              <a:t>An </a:t>
            </a:r>
            <a:r>
              <a:rPr lang="en-CA" b="1" dirty="0"/>
              <a:t>annuity </a:t>
            </a:r>
            <a:r>
              <a:rPr lang="en-CA" dirty="0"/>
              <a:t>is a series of payments, usually of </a:t>
            </a:r>
            <a:r>
              <a:rPr lang="en-CA" u="sng" dirty="0"/>
              <a:t>equal size</a:t>
            </a:r>
            <a:r>
              <a:rPr lang="en-CA" dirty="0"/>
              <a:t>, made at periodic intervals</a:t>
            </a:r>
          </a:p>
          <a:p>
            <a:pPr lvl="1"/>
            <a:r>
              <a:rPr lang="en-CA" dirty="0"/>
              <a:t>The </a:t>
            </a:r>
            <a:r>
              <a:rPr lang="en-CA" b="1" dirty="0"/>
              <a:t>Payment Interval</a:t>
            </a:r>
            <a:r>
              <a:rPr lang="en-CA" dirty="0"/>
              <a:t> is the time between the successive payments </a:t>
            </a:r>
          </a:p>
          <a:p>
            <a:pPr lvl="1"/>
            <a:r>
              <a:rPr lang="en-CA" dirty="0"/>
              <a:t>The </a:t>
            </a:r>
            <a:r>
              <a:rPr lang="en-CA" b="1" dirty="0"/>
              <a:t>payment period</a:t>
            </a:r>
            <a:r>
              <a:rPr lang="en-CA" dirty="0"/>
              <a:t> is the length of time from the beginning of the first payment</a:t>
            </a:r>
          </a:p>
          <a:p>
            <a:pPr lvl="1"/>
            <a:r>
              <a:rPr lang="en-CA" dirty="0"/>
              <a:t>The </a:t>
            </a:r>
            <a:r>
              <a:rPr lang="en-CA" b="1" dirty="0"/>
              <a:t>term of the annuity</a:t>
            </a:r>
            <a:r>
              <a:rPr lang="en-CA" dirty="0"/>
              <a:t> is the interval to the end of the last payment interval</a:t>
            </a:r>
          </a:p>
        </p:txBody>
      </p:sp>
    </p:spTree>
    <p:extLst>
      <p:ext uri="{BB962C8B-B14F-4D97-AF65-F5344CB8AC3E}">
        <p14:creationId xmlns:p14="http://schemas.microsoft.com/office/powerpoint/2010/main" val="515084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09A61-3061-4DCA-8C3C-E09790C3CCA0}"/>
              </a:ext>
            </a:extLst>
          </p:cNvPr>
          <p:cNvSpPr>
            <a:spLocks noGrp="1"/>
          </p:cNvSpPr>
          <p:nvPr>
            <p:ph type="title"/>
          </p:nvPr>
        </p:nvSpPr>
        <p:spPr/>
        <p:txBody>
          <a:bodyPr/>
          <a:lstStyle/>
          <a:p>
            <a:r>
              <a:rPr lang="en-CA" dirty="0"/>
              <a:t>Ordinary General Annuity</a:t>
            </a:r>
          </a:p>
        </p:txBody>
      </p:sp>
      <p:sp>
        <p:nvSpPr>
          <p:cNvPr id="3" name="Content Placeholder 2">
            <a:extLst>
              <a:ext uri="{FF2B5EF4-FFF2-40B4-BE49-F238E27FC236}">
                <a16:creationId xmlns:a16="http://schemas.microsoft.com/office/drawing/2014/main" id="{F194C79B-2368-4B2F-8AB4-57160B6CB5E6}"/>
              </a:ext>
            </a:extLst>
          </p:cNvPr>
          <p:cNvSpPr>
            <a:spLocks noGrp="1"/>
          </p:cNvSpPr>
          <p:nvPr>
            <p:ph idx="1"/>
          </p:nvPr>
        </p:nvSpPr>
        <p:spPr/>
        <p:txBody>
          <a:bodyPr/>
          <a:lstStyle/>
          <a:p>
            <a:r>
              <a:rPr lang="en-CA" dirty="0"/>
              <a:t>Similar to simple annuities except p/y ≠ c/y</a:t>
            </a:r>
          </a:p>
          <a:p>
            <a:r>
              <a:rPr lang="en-CA" dirty="0"/>
              <a:t>On the calculator we change p/y first then c/y.</a:t>
            </a:r>
          </a:p>
          <a:p>
            <a:r>
              <a:rPr lang="en-CA" dirty="0"/>
              <a:t>See next set of annuity slides </a:t>
            </a:r>
            <a:r>
              <a:rPr lang="en-CA"/>
              <a:t>for details.</a:t>
            </a:r>
          </a:p>
        </p:txBody>
      </p:sp>
    </p:spTree>
    <p:extLst>
      <p:ext uri="{BB962C8B-B14F-4D97-AF65-F5344CB8AC3E}">
        <p14:creationId xmlns:p14="http://schemas.microsoft.com/office/powerpoint/2010/main" val="3374003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92500" lnSpcReduction="20000"/>
          </a:bodyPr>
          <a:lstStyle/>
          <a:p>
            <a:r>
              <a:rPr lang="en-US" dirty="0"/>
              <a:t>The ordinary simple annuity satisfies the following two conditions:</a:t>
            </a:r>
          </a:p>
          <a:p>
            <a:pPr lvl="1"/>
            <a:r>
              <a:rPr lang="en-US" dirty="0"/>
              <a:t>Payments are made at the end of the interest conversion interval with the first payment at the end of the first interval ( </a:t>
            </a:r>
            <a:r>
              <a:rPr lang="en-US" b="1" dirty="0"/>
              <a:t>Ordinary</a:t>
            </a:r>
            <a:r>
              <a:rPr lang="en-US" dirty="0"/>
              <a:t>)</a:t>
            </a:r>
          </a:p>
          <a:p>
            <a:pPr lvl="1"/>
            <a:r>
              <a:rPr lang="en-US" dirty="0"/>
              <a:t>The payment period interval and the interest conversion interval are equal (</a:t>
            </a:r>
            <a:r>
              <a:rPr lang="en-US" b="1" dirty="0"/>
              <a:t>Simple</a:t>
            </a:r>
            <a:r>
              <a:rPr lang="en-US" dirty="0"/>
              <a:t>)</a:t>
            </a:r>
          </a:p>
          <a:p>
            <a:r>
              <a:rPr lang="en-US" dirty="0"/>
              <a:t>Payments, number of payments can be solved using the appropriate version of the PMT and n formulas (FV or PV)</a:t>
            </a:r>
          </a:p>
          <a:p>
            <a:r>
              <a:rPr lang="en-US" dirty="0"/>
              <a:t>Solving for the conversion rate (periodic rate) </a:t>
            </a:r>
            <a:r>
              <a:rPr lang="en-US" dirty="0" err="1"/>
              <a:t>i</a:t>
            </a:r>
            <a:r>
              <a:rPr lang="en-US" dirty="0"/>
              <a:t> is tedious manually and is best solved using a programmed solution</a:t>
            </a:r>
          </a:p>
        </p:txBody>
      </p:sp>
    </p:spTree>
    <p:extLst>
      <p:ext uri="{BB962C8B-B14F-4D97-AF65-F5344CB8AC3E}">
        <p14:creationId xmlns:p14="http://schemas.microsoft.com/office/powerpoint/2010/main" val="2165059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Annuity Examples</a:t>
            </a:r>
          </a:p>
        </p:txBody>
      </p:sp>
      <p:sp>
        <p:nvSpPr>
          <p:cNvPr id="3" name="Content Placeholder 2"/>
          <p:cNvSpPr>
            <a:spLocks noGrp="1"/>
          </p:cNvSpPr>
          <p:nvPr>
            <p:ph idx="1"/>
          </p:nvPr>
        </p:nvSpPr>
        <p:spPr/>
        <p:txBody>
          <a:bodyPr/>
          <a:lstStyle/>
          <a:p>
            <a:r>
              <a:rPr lang="en-CA" dirty="0"/>
              <a:t>Examples of annuities:</a:t>
            </a:r>
          </a:p>
          <a:p>
            <a:pPr lvl="1"/>
            <a:r>
              <a:rPr lang="en-CA" dirty="0"/>
              <a:t>Residential mortgages</a:t>
            </a:r>
          </a:p>
          <a:p>
            <a:pPr lvl="1"/>
            <a:r>
              <a:rPr lang="en-CA" dirty="0"/>
              <a:t>Car loans or leases</a:t>
            </a:r>
          </a:p>
          <a:p>
            <a:pPr lvl="1"/>
            <a:r>
              <a:rPr lang="en-CA" dirty="0"/>
              <a:t>Student loan payments </a:t>
            </a:r>
          </a:p>
          <a:p>
            <a:pPr lvl="2"/>
            <a:r>
              <a:rPr lang="en-CA" dirty="0"/>
              <a:t>Each of these examples involve equal payments between equal periods of time , for example monthly,  bi-monthly etc.</a:t>
            </a:r>
          </a:p>
          <a:p>
            <a:pPr lvl="2"/>
            <a:r>
              <a:rPr lang="en-CA" dirty="0"/>
              <a:t>Typical payment periods are monthly, quarterly, semi-annually and yearly</a:t>
            </a:r>
          </a:p>
        </p:txBody>
      </p:sp>
    </p:spTree>
    <p:extLst>
      <p:ext uri="{BB962C8B-B14F-4D97-AF65-F5344CB8AC3E}">
        <p14:creationId xmlns:p14="http://schemas.microsoft.com/office/powerpoint/2010/main" val="370171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Types of Annuities</a:t>
            </a:r>
          </a:p>
        </p:txBody>
      </p:sp>
      <p:sp>
        <p:nvSpPr>
          <p:cNvPr id="3" name="Content Placeholder 2"/>
          <p:cNvSpPr>
            <a:spLocks noGrp="1"/>
          </p:cNvSpPr>
          <p:nvPr>
            <p:ph idx="1"/>
          </p:nvPr>
        </p:nvSpPr>
        <p:spPr/>
        <p:txBody>
          <a:bodyPr/>
          <a:lstStyle/>
          <a:p>
            <a:pPr marL="514350" indent="-514350">
              <a:buFont typeface="+mj-lt"/>
              <a:buAutoNum type="arabicPeriod"/>
            </a:pPr>
            <a:r>
              <a:rPr lang="en-CA" i="1" dirty="0"/>
              <a:t>Simple and general annuities</a:t>
            </a:r>
          </a:p>
          <a:p>
            <a:pPr marL="514350" indent="-514350">
              <a:buFont typeface="+mj-lt"/>
              <a:buAutoNum type="arabicPeriod"/>
            </a:pPr>
            <a:r>
              <a:rPr lang="en-CA" i="1" dirty="0"/>
              <a:t>Ordinary annuities and annuities due</a:t>
            </a:r>
          </a:p>
          <a:p>
            <a:pPr marL="514350" indent="-514350">
              <a:buFont typeface="+mj-lt"/>
              <a:buAutoNum type="arabicPeriod"/>
            </a:pPr>
            <a:r>
              <a:rPr lang="en-CA" i="1" dirty="0"/>
              <a:t>Deferred annuities</a:t>
            </a:r>
          </a:p>
          <a:p>
            <a:pPr marL="514350" indent="-514350">
              <a:buFont typeface="+mj-lt"/>
              <a:buAutoNum type="arabicPeriod"/>
            </a:pPr>
            <a:r>
              <a:rPr lang="en-CA" i="1" dirty="0"/>
              <a:t>Perpetuities</a:t>
            </a:r>
          </a:p>
          <a:p>
            <a:pPr marL="514350" indent="-514350">
              <a:buFont typeface="+mj-lt"/>
              <a:buAutoNum type="arabicPeriod"/>
            </a:pPr>
            <a:r>
              <a:rPr lang="en-CA" i="1" dirty="0"/>
              <a:t>Annuities certain and contingent annuities</a:t>
            </a:r>
            <a:endParaRPr lang="en-CA" dirty="0"/>
          </a:p>
        </p:txBody>
      </p:sp>
    </p:spTree>
    <p:extLst>
      <p:ext uri="{BB962C8B-B14F-4D97-AF65-F5344CB8AC3E}">
        <p14:creationId xmlns:p14="http://schemas.microsoft.com/office/powerpoint/2010/main" val="1530545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Types of Annuities</a:t>
            </a:r>
          </a:p>
        </p:txBody>
      </p:sp>
      <p:sp>
        <p:nvSpPr>
          <p:cNvPr id="3" name="Content Placeholder 2"/>
          <p:cNvSpPr>
            <a:spLocks noGrp="1"/>
          </p:cNvSpPr>
          <p:nvPr>
            <p:ph idx="1"/>
          </p:nvPr>
        </p:nvSpPr>
        <p:spPr>
          <a:xfrm>
            <a:off x="628650" y="1501629"/>
            <a:ext cx="7886700" cy="5075340"/>
          </a:xfrm>
        </p:spPr>
        <p:txBody>
          <a:bodyPr>
            <a:normAutofit/>
          </a:bodyPr>
          <a:lstStyle/>
          <a:p>
            <a:r>
              <a:rPr lang="en-CA" i="1" dirty="0"/>
              <a:t>Simple and general annuities</a:t>
            </a:r>
          </a:p>
          <a:p>
            <a:pPr lvl="1"/>
            <a:r>
              <a:rPr lang="en-CA" dirty="0"/>
              <a:t>In a </a:t>
            </a:r>
            <a:r>
              <a:rPr lang="en-CA" b="1" dirty="0"/>
              <a:t>simple annuity, </a:t>
            </a:r>
            <a:r>
              <a:rPr lang="en-CA" dirty="0"/>
              <a:t>the conversion period is the same length as the payment interval</a:t>
            </a:r>
          </a:p>
          <a:p>
            <a:pPr lvl="2"/>
            <a:r>
              <a:rPr lang="en-CA" dirty="0"/>
              <a:t>An example is when there are monthly payments on a loan for which the interest is compounded monthly</a:t>
            </a:r>
          </a:p>
          <a:p>
            <a:pPr lvl="2"/>
            <a:r>
              <a:rPr lang="en-CA" dirty="0"/>
              <a:t>We will discuss this type on the current set of slides</a:t>
            </a:r>
          </a:p>
          <a:p>
            <a:pPr marL="914400" lvl="2" indent="0">
              <a:buNone/>
            </a:pPr>
            <a:endParaRPr lang="en-CA" dirty="0"/>
          </a:p>
          <a:p>
            <a:pPr lvl="1"/>
            <a:r>
              <a:rPr lang="en-CA" dirty="0"/>
              <a:t>In a </a:t>
            </a:r>
            <a:r>
              <a:rPr lang="en-CA" b="1" dirty="0"/>
              <a:t>general annuity, </a:t>
            </a:r>
            <a:r>
              <a:rPr lang="en-CA" dirty="0"/>
              <a:t>the conversion period and the payment interval are not equal</a:t>
            </a:r>
          </a:p>
          <a:p>
            <a:pPr lvl="2"/>
            <a:r>
              <a:rPr lang="en-CA" dirty="0"/>
              <a:t>For a residential mortgage, interest is compounded semi-annually but payments may be made monthly, semi-monthly, bi-weekly, or weekly</a:t>
            </a:r>
          </a:p>
          <a:p>
            <a:pPr lvl="2"/>
            <a:r>
              <a:rPr lang="en-CA" dirty="0"/>
              <a:t>We will discuss this type on the next set of annuity slides</a:t>
            </a:r>
          </a:p>
          <a:p>
            <a:endParaRPr lang="en-CA" dirty="0"/>
          </a:p>
        </p:txBody>
      </p:sp>
    </p:spTree>
    <p:extLst>
      <p:ext uri="{BB962C8B-B14F-4D97-AF65-F5344CB8AC3E}">
        <p14:creationId xmlns:p14="http://schemas.microsoft.com/office/powerpoint/2010/main" val="961876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Types of Annuities</a:t>
            </a:r>
          </a:p>
        </p:txBody>
      </p:sp>
      <p:sp>
        <p:nvSpPr>
          <p:cNvPr id="3" name="Content Placeholder 2"/>
          <p:cNvSpPr>
            <a:spLocks noGrp="1"/>
          </p:cNvSpPr>
          <p:nvPr>
            <p:ph idx="1"/>
          </p:nvPr>
        </p:nvSpPr>
        <p:spPr>
          <a:xfrm>
            <a:off x="628650" y="1551963"/>
            <a:ext cx="7886700" cy="4625000"/>
          </a:xfrm>
        </p:spPr>
        <p:txBody>
          <a:bodyPr>
            <a:normAutofit/>
          </a:bodyPr>
          <a:lstStyle/>
          <a:p>
            <a:r>
              <a:rPr lang="en-CA" i="1" dirty="0"/>
              <a:t>Ordinary annuities and annuities due</a:t>
            </a:r>
          </a:p>
          <a:p>
            <a:pPr lvl="1"/>
            <a:r>
              <a:rPr lang="en-CA" dirty="0"/>
              <a:t>In an </a:t>
            </a:r>
            <a:r>
              <a:rPr lang="en-CA" b="1" dirty="0"/>
              <a:t>ordinary annuity</a:t>
            </a:r>
            <a:r>
              <a:rPr lang="en-CA" dirty="0"/>
              <a:t>, payments are made at the </a:t>
            </a:r>
            <a:r>
              <a:rPr lang="en-CA" u="sng" dirty="0"/>
              <a:t>end</a:t>
            </a:r>
            <a:r>
              <a:rPr lang="en-CA" dirty="0"/>
              <a:t> of each payment period </a:t>
            </a:r>
          </a:p>
          <a:p>
            <a:pPr lvl="2"/>
            <a:r>
              <a:rPr lang="en-CA" dirty="0"/>
              <a:t>Loan payments, mortgage payments, and interest payments on bonds are all examples of ordinary annuities</a:t>
            </a:r>
          </a:p>
          <a:p>
            <a:pPr marL="914400" lvl="2" indent="0">
              <a:buNone/>
            </a:pPr>
            <a:endParaRPr lang="en-CA" dirty="0"/>
          </a:p>
          <a:p>
            <a:pPr lvl="1"/>
            <a:r>
              <a:rPr lang="en-CA" dirty="0"/>
              <a:t>In an </a:t>
            </a:r>
            <a:r>
              <a:rPr lang="en-CA" b="1" dirty="0"/>
              <a:t>annuity due</a:t>
            </a:r>
            <a:r>
              <a:rPr lang="en-CA" dirty="0"/>
              <a:t>, payments are made at the </a:t>
            </a:r>
            <a:r>
              <a:rPr lang="en-CA" u="sng" dirty="0"/>
              <a:t>beginning</a:t>
            </a:r>
            <a:r>
              <a:rPr lang="en-CA" dirty="0"/>
              <a:t> of each payment period</a:t>
            </a:r>
          </a:p>
          <a:p>
            <a:pPr lvl="2"/>
            <a:r>
              <a:rPr lang="en-CA" dirty="0"/>
              <a:t>Examples of annuities due include lease rental payments on real estate or equipment</a:t>
            </a:r>
          </a:p>
          <a:p>
            <a:pPr lvl="2"/>
            <a:r>
              <a:rPr lang="en-CA" dirty="0"/>
              <a:t>Car leases</a:t>
            </a:r>
          </a:p>
        </p:txBody>
      </p:sp>
    </p:spTree>
    <p:extLst>
      <p:ext uri="{BB962C8B-B14F-4D97-AF65-F5344CB8AC3E}">
        <p14:creationId xmlns:p14="http://schemas.microsoft.com/office/powerpoint/2010/main" val="202972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Types of Annuities</a:t>
            </a:r>
          </a:p>
        </p:txBody>
      </p:sp>
      <p:sp>
        <p:nvSpPr>
          <p:cNvPr id="3" name="Content Placeholder 2"/>
          <p:cNvSpPr>
            <a:spLocks noGrp="1"/>
          </p:cNvSpPr>
          <p:nvPr>
            <p:ph idx="1"/>
          </p:nvPr>
        </p:nvSpPr>
        <p:spPr/>
        <p:txBody>
          <a:bodyPr/>
          <a:lstStyle/>
          <a:p>
            <a:r>
              <a:rPr lang="en-CA" i="1" dirty="0"/>
              <a:t>Deferred annuities</a:t>
            </a:r>
          </a:p>
          <a:p>
            <a:pPr lvl="1"/>
            <a:r>
              <a:rPr lang="en-US" dirty="0"/>
              <a:t>The first payment is delayed for a period of time</a:t>
            </a:r>
          </a:p>
          <a:p>
            <a:pPr lvl="2"/>
            <a:r>
              <a:rPr lang="en-US" dirty="0"/>
              <a:t>Example: A severance amount may be deposited into a fund that earns interest, and then later converted into another fund that pays out a series of payments until the fund is exhausted</a:t>
            </a:r>
          </a:p>
          <a:p>
            <a:pPr lvl="2"/>
            <a:r>
              <a:rPr lang="en-US" i="1" dirty="0"/>
              <a:t>Don’t pay until___________ sales</a:t>
            </a:r>
          </a:p>
          <a:p>
            <a:pPr lvl="2"/>
            <a:r>
              <a:rPr lang="en-US" i="1" dirty="0"/>
              <a:t>Really just a combination of compound interest and annuity concepts</a:t>
            </a:r>
            <a:endParaRPr lang="en-CA" i="1" dirty="0"/>
          </a:p>
          <a:p>
            <a:endParaRPr lang="en-CA" dirty="0"/>
          </a:p>
        </p:txBody>
      </p:sp>
    </p:spTree>
    <p:extLst>
      <p:ext uri="{BB962C8B-B14F-4D97-AF65-F5344CB8AC3E}">
        <p14:creationId xmlns:p14="http://schemas.microsoft.com/office/powerpoint/2010/main" val="2997348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Types of Annuities</a:t>
            </a:r>
            <a:endParaRPr lang="en-US" dirty="0"/>
          </a:p>
        </p:txBody>
      </p:sp>
      <p:sp>
        <p:nvSpPr>
          <p:cNvPr id="3" name="Content Placeholder 2"/>
          <p:cNvSpPr>
            <a:spLocks noGrp="1"/>
          </p:cNvSpPr>
          <p:nvPr>
            <p:ph idx="1"/>
          </p:nvPr>
        </p:nvSpPr>
        <p:spPr/>
        <p:txBody>
          <a:bodyPr>
            <a:normAutofit/>
          </a:bodyPr>
          <a:lstStyle/>
          <a:p>
            <a:r>
              <a:rPr lang="en-CA" i="1" dirty="0"/>
              <a:t>Perpetuities</a:t>
            </a:r>
          </a:p>
          <a:p>
            <a:pPr lvl="1"/>
            <a:r>
              <a:rPr lang="en-US" dirty="0"/>
              <a:t>An annuity for which the payments continue forever </a:t>
            </a:r>
          </a:p>
          <a:p>
            <a:pPr lvl="1"/>
            <a:r>
              <a:rPr lang="en-US" dirty="0"/>
              <a:t>When the size of the periodic payment from a fund is equal to or less than the periodic interest earned by the fund a perpetuity is the result</a:t>
            </a:r>
          </a:p>
          <a:p>
            <a:pPr lvl="2"/>
            <a:r>
              <a:rPr lang="en-US" dirty="0"/>
              <a:t>Example: An endowment fund to a university or a continuous benefit from a capital investment, UK gilts (these have reappeared).</a:t>
            </a:r>
          </a:p>
        </p:txBody>
      </p:sp>
    </p:spTree>
    <p:extLst>
      <p:ext uri="{BB962C8B-B14F-4D97-AF65-F5344CB8AC3E}">
        <p14:creationId xmlns:p14="http://schemas.microsoft.com/office/powerpoint/2010/main" val="19319254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357</TotalTime>
  <Words>1904</Words>
  <Application>Microsoft Office PowerPoint</Application>
  <PresentationFormat>On-screen Show (4:3)</PresentationFormat>
  <Paragraphs>224</Paragraphs>
  <Slides>31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Cambria Math</vt:lpstr>
      <vt:lpstr>Times New Roman</vt:lpstr>
      <vt:lpstr>Office Theme</vt:lpstr>
      <vt:lpstr>Ordinary Simple and General Annuities</vt:lpstr>
      <vt:lpstr>Learning Objectives</vt:lpstr>
      <vt:lpstr>What is an Annuity?</vt:lpstr>
      <vt:lpstr>Annuity Examples</vt:lpstr>
      <vt:lpstr>Types of Annuities</vt:lpstr>
      <vt:lpstr>Types of Annuities</vt:lpstr>
      <vt:lpstr>Types of Annuities</vt:lpstr>
      <vt:lpstr>Types of Annuities</vt:lpstr>
      <vt:lpstr>Types of Annuities</vt:lpstr>
      <vt:lpstr>Types of Annuities</vt:lpstr>
      <vt:lpstr>Ordinary Simple Annuity</vt:lpstr>
      <vt:lpstr>Ordinary Simple Annuity</vt:lpstr>
      <vt:lpstr>Future Value of an Ordinary Simple Annuity after 5 Years</vt:lpstr>
      <vt:lpstr>Annuity Formula - FV </vt:lpstr>
      <vt:lpstr>Calculator Registers</vt:lpstr>
      <vt:lpstr>Basic Calculator Registers</vt:lpstr>
      <vt:lpstr>Practice Questions</vt:lpstr>
      <vt:lpstr>Present Value of an Ordinary Simple Annuity</vt:lpstr>
      <vt:lpstr>Annuity Formula - PV</vt:lpstr>
      <vt:lpstr>Ordinary Simple Annuities  Finding the Periodic Payment</vt:lpstr>
      <vt:lpstr>Applications</vt:lpstr>
      <vt:lpstr>Applications</vt:lpstr>
      <vt:lpstr>Practice Questions</vt:lpstr>
      <vt:lpstr>More Practice Questions</vt:lpstr>
      <vt:lpstr>Finding the Term n</vt:lpstr>
      <vt:lpstr>Finding the Periodic Rate of Interest i</vt:lpstr>
      <vt:lpstr>Practice Questions</vt:lpstr>
      <vt:lpstr>Practice Questions</vt:lpstr>
      <vt:lpstr>Effective Rate of Interest</vt:lpstr>
      <vt:lpstr>Ordinary General Annuity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Ordinary Simple Annuities</dc:title>
  <dc:creator>Allan</dc:creator>
  <cp:lastModifiedBy>Allan</cp:lastModifiedBy>
  <cp:revision>34</cp:revision>
  <cp:lastPrinted>2017-11-05T22:13:04Z</cp:lastPrinted>
  <dcterms:created xsi:type="dcterms:W3CDTF">2015-08-25T17:41:08Z</dcterms:created>
  <dcterms:modified xsi:type="dcterms:W3CDTF">2020-08-07T18:01:56Z</dcterms:modified>
</cp:coreProperties>
</file>