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257" r:id="rId3"/>
    <p:sldId id="259" r:id="rId4"/>
    <p:sldId id="308" r:id="rId5"/>
    <p:sldId id="260" r:id="rId6"/>
    <p:sldId id="258" r:id="rId7"/>
    <p:sldId id="261" r:id="rId8"/>
    <p:sldId id="262" r:id="rId9"/>
    <p:sldId id="263" r:id="rId10"/>
    <p:sldId id="265" r:id="rId11"/>
    <p:sldId id="309" r:id="rId12"/>
    <p:sldId id="270" r:id="rId13"/>
    <p:sldId id="271" r:id="rId14"/>
    <p:sldId id="306"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45C5C3-08BE-4469-8EB9-0F560CCDF375}" type="datetimeFigureOut">
              <a:rPr lang="en-US" smtClean="0"/>
              <a:t>6/20/2020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D2CCE78-D6E8-4A2C-BC98-A0C9C8111092}" type="slidenum">
              <a:rPr lang="en-US" smtClean="0"/>
              <a:t>‹#›</a:t>
            </a:fld>
            <a:endParaRPr lang="en-US"/>
          </a:p>
        </p:txBody>
      </p:sp>
    </p:spTree>
    <p:extLst>
      <p:ext uri="{BB962C8B-B14F-4D97-AF65-F5344CB8AC3E}">
        <p14:creationId xmlns:p14="http://schemas.microsoft.com/office/powerpoint/2010/main" val="2253984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468200-57A5-4F3E-BE87-B51BC1C40D2A}" type="datetimeFigureOut">
              <a:rPr lang="en-CA" smtClean="0"/>
              <a:t>2020-06-20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379825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68200-57A5-4F3E-BE87-B51BC1C40D2A}" type="datetimeFigureOut">
              <a:rPr lang="en-CA" smtClean="0"/>
              <a:t>2020-06-20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226397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68200-57A5-4F3E-BE87-B51BC1C40D2A}" type="datetimeFigureOut">
              <a:rPr lang="en-CA" smtClean="0"/>
              <a:t>2020-06-20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377537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68200-57A5-4F3E-BE87-B51BC1C40D2A}" type="datetimeFigureOut">
              <a:rPr lang="en-CA" smtClean="0"/>
              <a:t>2020-06-20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397663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68200-57A5-4F3E-BE87-B51BC1C40D2A}" type="datetimeFigureOut">
              <a:rPr lang="en-CA" smtClean="0"/>
              <a:t>2020-06-20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52624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68200-57A5-4F3E-BE87-B51BC1C40D2A}" type="datetimeFigureOut">
              <a:rPr lang="en-CA" smtClean="0"/>
              <a:t>2020-06-20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103051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468200-57A5-4F3E-BE87-B51BC1C40D2A}" type="datetimeFigureOut">
              <a:rPr lang="en-CA" smtClean="0"/>
              <a:t>2020-06-20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390310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468200-57A5-4F3E-BE87-B51BC1C40D2A}" type="datetimeFigureOut">
              <a:rPr lang="en-CA" smtClean="0"/>
              <a:t>2020-06-20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58197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68200-57A5-4F3E-BE87-B51BC1C40D2A}" type="datetimeFigureOut">
              <a:rPr lang="en-CA" smtClean="0"/>
              <a:t>2020-06-20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123293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68200-57A5-4F3E-BE87-B51BC1C40D2A}" type="datetimeFigureOut">
              <a:rPr lang="en-CA" smtClean="0"/>
              <a:t>2020-06-20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335799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68200-57A5-4F3E-BE87-B51BC1C40D2A}" type="datetimeFigureOut">
              <a:rPr lang="en-CA" smtClean="0"/>
              <a:t>2020-06-20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DAEF25-F49A-453B-BBE2-BC15CB021C23}" type="slidenum">
              <a:rPr lang="en-CA" smtClean="0"/>
              <a:t>‹#›</a:t>
            </a:fld>
            <a:endParaRPr lang="en-CA"/>
          </a:p>
        </p:txBody>
      </p:sp>
    </p:spTree>
    <p:extLst>
      <p:ext uri="{BB962C8B-B14F-4D97-AF65-F5344CB8AC3E}">
        <p14:creationId xmlns:p14="http://schemas.microsoft.com/office/powerpoint/2010/main" val="191760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68200-57A5-4F3E-BE87-B51BC1C40D2A}" type="datetimeFigureOut">
              <a:rPr lang="en-CA" smtClean="0"/>
              <a:t>2020-06-20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AEF25-F49A-453B-BBE2-BC15CB021C23}" type="slidenum">
              <a:rPr lang="en-CA" smtClean="0"/>
              <a:t>‹#›</a:t>
            </a:fld>
            <a:endParaRPr lang="en-CA"/>
          </a:p>
        </p:txBody>
      </p:sp>
    </p:spTree>
    <p:extLst>
      <p:ext uri="{BB962C8B-B14F-4D97-AF65-F5344CB8AC3E}">
        <p14:creationId xmlns:p14="http://schemas.microsoft.com/office/powerpoint/2010/main" val="1023538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latin typeface="+mn-lt"/>
              </a:rPr>
              <a:t>Linear Programming Models: Graphical and Computer Methods</a:t>
            </a:r>
          </a:p>
        </p:txBody>
      </p:sp>
      <p:sp>
        <p:nvSpPr>
          <p:cNvPr id="3" name="Subtitle 2"/>
          <p:cNvSpPr>
            <a:spLocks noGrp="1"/>
          </p:cNvSpPr>
          <p:nvPr>
            <p:ph type="subTitle" idx="1"/>
          </p:nvPr>
        </p:nvSpPr>
        <p:spPr/>
        <p:txBody>
          <a:bodyPr>
            <a:normAutofit/>
          </a:bodyPr>
          <a:lstStyle/>
          <a:p>
            <a:r>
              <a:rPr lang="en-CA" sz="3200" dirty="0"/>
              <a:t>Linear Programming Part 1</a:t>
            </a:r>
          </a:p>
          <a:p>
            <a:r>
              <a:rPr lang="en-CA" sz="3200" dirty="0"/>
              <a:t>Unit 8</a:t>
            </a:r>
          </a:p>
        </p:txBody>
      </p:sp>
    </p:spTree>
    <p:extLst>
      <p:ext uri="{BB962C8B-B14F-4D97-AF65-F5344CB8AC3E}">
        <p14:creationId xmlns:p14="http://schemas.microsoft.com/office/powerpoint/2010/main" val="10981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a:latin typeface="Calibri" panose="020F0502020204030204" pitchFamily="34" charset="0"/>
                <a:cs typeface="Helvetica" pitchFamily="34" charset="0"/>
              </a:rPr>
              <a:t>Constraints</a:t>
            </a:r>
          </a:p>
        </p:txBody>
      </p:sp>
      <p:sp>
        <p:nvSpPr>
          <p:cNvPr id="3" name="Content Placeholder 2"/>
          <p:cNvSpPr>
            <a:spLocks noGrp="1"/>
          </p:cNvSpPr>
          <p:nvPr>
            <p:ph idx="1"/>
          </p:nvPr>
        </p:nvSpPr>
        <p:spPr/>
        <p:txBody>
          <a:bodyPr>
            <a:normAutofit/>
          </a:bodyPr>
          <a:lstStyle/>
          <a:p>
            <a:pPr eaLnBrk="1" hangingPunct="1"/>
            <a:r>
              <a:rPr lang="en-US" sz="3200" dirty="0">
                <a:latin typeface="Helvetica" pitchFamily="34" charset="0"/>
                <a:cs typeface="Helvetica" pitchFamily="34" charset="0"/>
              </a:rPr>
              <a:t>Restrictions or limits on our decisions</a:t>
            </a:r>
          </a:p>
          <a:p>
            <a:pPr eaLnBrk="1" hangingPunct="1"/>
            <a:r>
              <a:rPr lang="en-US" sz="3200" dirty="0">
                <a:latin typeface="Helvetica" pitchFamily="34" charset="0"/>
                <a:cs typeface="Helvetica" pitchFamily="34" charset="0"/>
              </a:rPr>
              <a:t>As many as necessary</a:t>
            </a:r>
          </a:p>
          <a:p>
            <a:pPr eaLnBrk="1" hangingPunct="1"/>
            <a:r>
              <a:rPr lang="en-US" sz="3200" dirty="0">
                <a:latin typeface="Helvetica" pitchFamily="34" charset="0"/>
                <a:cs typeface="Helvetica" pitchFamily="34" charset="0"/>
              </a:rPr>
              <a:t>Can be independent</a:t>
            </a:r>
          </a:p>
        </p:txBody>
      </p:sp>
    </p:spTree>
    <p:extLst>
      <p:ext uri="{BB962C8B-B14F-4D97-AF65-F5344CB8AC3E}">
        <p14:creationId xmlns:p14="http://schemas.microsoft.com/office/powerpoint/2010/main" val="384932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DBAF-0E50-41B7-A48C-F6911AD2C7F3}"/>
              </a:ext>
            </a:extLst>
          </p:cNvPr>
          <p:cNvSpPr>
            <a:spLocks noGrp="1"/>
          </p:cNvSpPr>
          <p:nvPr>
            <p:ph type="title"/>
          </p:nvPr>
        </p:nvSpPr>
        <p:spPr>
          <a:xfrm>
            <a:off x="687897" y="365126"/>
            <a:ext cx="7919208" cy="1325563"/>
          </a:xfrm>
        </p:spPr>
        <p:txBody>
          <a:bodyPr>
            <a:normAutofit/>
          </a:bodyPr>
          <a:lstStyle/>
          <a:p>
            <a:r>
              <a:rPr lang="en-US" dirty="0"/>
              <a:t>Our Action Plan (We will solve the following problems together)</a:t>
            </a:r>
          </a:p>
        </p:txBody>
      </p:sp>
      <p:sp>
        <p:nvSpPr>
          <p:cNvPr id="3" name="Content Placeholder 2">
            <a:extLst>
              <a:ext uri="{FF2B5EF4-FFF2-40B4-BE49-F238E27FC236}">
                <a16:creationId xmlns:a16="http://schemas.microsoft.com/office/drawing/2014/main" id="{206FF24F-7552-45BC-820A-6FC6D8D3BAE6}"/>
              </a:ext>
            </a:extLst>
          </p:cNvPr>
          <p:cNvSpPr>
            <a:spLocks noGrp="1"/>
          </p:cNvSpPr>
          <p:nvPr>
            <p:ph idx="1"/>
          </p:nvPr>
        </p:nvSpPr>
        <p:spPr>
          <a:xfrm>
            <a:off x="628650" y="2030137"/>
            <a:ext cx="7886700" cy="4236440"/>
          </a:xfrm>
        </p:spPr>
        <p:txBody>
          <a:bodyPr/>
          <a:lstStyle/>
          <a:p>
            <a:r>
              <a:rPr lang="en-US" dirty="0"/>
              <a:t>State the decision variables</a:t>
            </a:r>
          </a:p>
          <a:p>
            <a:r>
              <a:rPr lang="en-US" dirty="0"/>
              <a:t>State the objective function</a:t>
            </a:r>
          </a:p>
          <a:p>
            <a:r>
              <a:rPr lang="en-US" dirty="0"/>
              <a:t>State the constraints</a:t>
            </a:r>
          </a:p>
          <a:p>
            <a:r>
              <a:rPr lang="en-US" dirty="0"/>
              <a:t>Sketch the objective function and constraints on graph</a:t>
            </a:r>
          </a:p>
          <a:p>
            <a:r>
              <a:rPr lang="en-US" dirty="0"/>
              <a:t>Identify the feasible region (all possible solutions)</a:t>
            </a:r>
          </a:p>
          <a:p>
            <a:r>
              <a:rPr lang="en-US" dirty="0"/>
              <a:t>Identify the optimal (best, profit maximizing in this case) solution.</a:t>
            </a:r>
          </a:p>
        </p:txBody>
      </p:sp>
    </p:spTree>
    <p:extLst>
      <p:ext uri="{BB962C8B-B14F-4D97-AF65-F5344CB8AC3E}">
        <p14:creationId xmlns:p14="http://schemas.microsoft.com/office/powerpoint/2010/main" val="63476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a:latin typeface="+mn-lt"/>
                <a:cs typeface="Helvetica" pitchFamily="34" charset="0"/>
              </a:rPr>
              <a:t>Guidelines</a:t>
            </a:r>
          </a:p>
        </p:txBody>
      </p:sp>
      <p:sp>
        <p:nvSpPr>
          <p:cNvPr id="3" name="Content Placeholder 2"/>
          <p:cNvSpPr>
            <a:spLocks noGrp="1"/>
          </p:cNvSpPr>
          <p:nvPr>
            <p:ph idx="1"/>
          </p:nvPr>
        </p:nvSpPr>
        <p:spPr/>
        <p:txBody>
          <a:bodyPr/>
          <a:lstStyle/>
          <a:p>
            <a:pPr eaLnBrk="1" hangingPunct="1"/>
            <a:r>
              <a:rPr lang="en-US" dirty="0">
                <a:latin typeface="Helvetica" pitchFamily="34" charset="0"/>
                <a:cs typeface="Helvetica" pitchFamily="34" charset="0"/>
              </a:rPr>
              <a:t>Recognizing and defining decision variables</a:t>
            </a:r>
          </a:p>
          <a:p>
            <a:pPr eaLnBrk="1" hangingPunct="1"/>
            <a:r>
              <a:rPr lang="en-US" dirty="0">
                <a:latin typeface="Helvetica" pitchFamily="34" charset="0"/>
                <a:cs typeface="Helvetica" pitchFamily="34" charset="0"/>
              </a:rPr>
              <a:t>Different variables, different units</a:t>
            </a:r>
          </a:p>
          <a:p>
            <a:pPr eaLnBrk="1" hangingPunct="1"/>
            <a:r>
              <a:rPr lang="en-US" dirty="0">
                <a:latin typeface="Helvetica" pitchFamily="34" charset="0"/>
                <a:cs typeface="Helvetica" pitchFamily="34" charset="0"/>
              </a:rPr>
              <a:t>Use only the decision variables in the model</a:t>
            </a:r>
          </a:p>
          <a:p>
            <a:pPr eaLnBrk="1" hangingPunct="1"/>
            <a:r>
              <a:rPr lang="en-US" dirty="0">
                <a:latin typeface="Helvetica" pitchFamily="34" charset="0"/>
                <a:cs typeface="Helvetica" pitchFamily="34" charset="0"/>
              </a:rPr>
              <a:t>Difficulties may point to a need for more variables or better definitions</a:t>
            </a:r>
          </a:p>
        </p:txBody>
      </p:sp>
    </p:spTree>
    <p:extLst>
      <p:ext uri="{BB962C8B-B14F-4D97-AF65-F5344CB8AC3E}">
        <p14:creationId xmlns:p14="http://schemas.microsoft.com/office/powerpoint/2010/main" val="218625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a:latin typeface="+mn-lt"/>
                <a:cs typeface="Helvetica" pitchFamily="34" charset="0"/>
              </a:rPr>
              <a:t>Guidelines</a:t>
            </a:r>
          </a:p>
        </p:txBody>
      </p:sp>
      <p:sp>
        <p:nvSpPr>
          <p:cNvPr id="3" name="Content Placeholder 2"/>
          <p:cNvSpPr>
            <a:spLocks noGrp="1"/>
          </p:cNvSpPr>
          <p:nvPr>
            <p:ph idx="1"/>
          </p:nvPr>
        </p:nvSpPr>
        <p:spPr/>
        <p:txBody>
          <a:bodyPr/>
          <a:lstStyle/>
          <a:p>
            <a:pPr eaLnBrk="1" hangingPunct="1"/>
            <a:r>
              <a:rPr lang="en-US" dirty="0">
                <a:latin typeface="Helvetica" pitchFamily="34" charset="0"/>
                <a:cs typeface="Helvetica" pitchFamily="34" charset="0"/>
              </a:rPr>
              <a:t>One unit of measurement per expression</a:t>
            </a:r>
          </a:p>
          <a:p>
            <a:pPr lvl="1"/>
            <a:r>
              <a:rPr lang="en-US" dirty="0">
                <a:latin typeface="Helvetica" pitchFamily="34" charset="0"/>
                <a:cs typeface="Helvetica" pitchFamily="34" charset="0"/>
              </a:rPr>
              <a:t>Example – wiring </a:t>
            </a:r>
            <a:r>
              <a:rPr lang="en-US" b="1" dirty="0">
                <a:latin typeface="Helvetica" pitchFamily="34" charset="0"/>
                <a:cs typeface="Helvetica" pitchFamily="34" charset="0"/>
              </a:rPr>
              <a:t>time</a:t>
            </a:r>
            <a:r>
              <a:rPr lang="en-US" dirty="0">
                <a:latin typeface="Helvetica" pitchFamily="34" charset="0"/>
                <a:cs typeface="Helvetica" pitchFamily="34" charset="0"/>
              </a:rPr>
              <a:t>, testing </a:t>
            </a:r>
            <a:r>
              <a:rPr lang="en-US" b="1" dirty="0">
                <a:latin typeface="Helvetica" pitchFamily="34" charset="0"/>
                <a:cs typeface="Helvetica" pitchFamily="34" charset="0"/>
              </a:rPr>
              <a:t>time</a:t>
            </a:r>
            <a:r>
              <a:rPr lang="en-US" dirty="0">
                <a:latin typeface="Helvetica" pitchFamily="34" charset="0"/>
                <a:cs typeface="Helvetica" pitchFamily="34" charset="0"/>
              </a:rPr>
              <a:t>, units demanded</a:t>
            </a:r>
          </a:p>
          <a:p>
            <a:pPr eaLnBrk="1" hangingPunct="1"/>
            <a:r>
              <a:rPr lang="en-US" dirty="0">
                <a:latin typeface="Helvetica" pitchFamily="34" charset="0"/>
                <a:cs typeface="Helvetica" pitchFamily="34" charset="0"/>
              </a:rPr>
              <a:t>Constraints are separate</a:t>
            </a:r>
          </a:p>
          <a:p>
            <a:pPr eaLnBrk="1" hangingPunct="1"/>
            <a:r>
              <a:rPr lang="en-US" dirty="0">
                <a:latin typeface="Helvetica" pitchFamily="34" charset="0"/>
                <a:cs typeface="Helvetica" pitchFamily="34" charset="0"/>
              </a:rPr>
              <a:t>Translate words into expressions</a:t>
            </a:r>
          </a:p>
          <a:p>
            <a:pPr marL="0" indent="0" eaLnBrk="1" hangingPunct="1">
              <a:buNone/>
            </a:pP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134818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42" y="109094"/>
            <a:ext cx="8348472" cy="1325563"/>
          </a:xfrm>
        </p:spPr>
        <p:txBody>
          <a:bodyPr/>
          <a:lstStyle/>
          <a:p>
            <a:r>
              <a:rPr lang="en-US" dirty="0">
                <a:latin typeface="+mn-lt"/>
              </a:rPr>
              <a:t>Example – </a:t>
            </a:r>
            <a:r>
              <a:rPr lang="en-US" dirty="0" err="1">
                <a:latin typeface="+mn-lt"/>
              </a:rPr>
              <a:t>Electrotech</a:t>
            </a:r>
            <a:r>
              <a:rPr lang="en-US" dirty="0">
                <a:latin typeface="+mn-lt"/>
              </a:rPr>
              <a:t> Corporation</a:t>
            </a:r>
          </a:p>
        </p:txBody>
      </p:sp>
      <p:sp>
        <p:nvSpPr>
          <p:cNvPr id="3" name="Content Placeholder 2"/>
          <p:cNvSpPr>
            <a:spLocks noGrp="1"/>
          </p:cNvSpPr>
          <p:nvPr>
            <p:ph idx="1"/>
          </p:nvPr>
        </p:nvSpPr>
        <p:spPr>
          <a:xfrm>
            <a:off x="564642" y="1554480"/>
            <a:ext cx="7886700" cy="4887659"/>
          </a:xfrm>
        </p:spPr>
        <p:txBody>
          <a:bodyPr>
            <a:normAutofit lnSpcReduction="10000"/>
          </a:bodyPr>
          <a:lstStyle/>
          <a:p>
            <a:r>
              <a:rPr lang="en-US" dirty="0">
                <a:latin typeface="Helvetica" panose="020B0604020202020204" pitchFamily="34" charset="0"/>
                <a:cs typeface="Helvetica" panose="020B0604020202020204" pitchFamily="34" charset="0"/>
              </a:rPr>
              <a:t>The </a:t>
            </a:r>
            <a:r>
              <a:rPr lang="en-US" dirty="0" err="1">
                <a:latin typeface="Helvetica" panose="020B0604020202020204" pitchFamily="34" charset="0"/>
                <a:cs typeface="Helvetica" panose="020B0604020202020204" pitchFamily="34" charset="0"/>
              </a:rPr>
              <a:t>Electrotech</a:t>
            </a:r>
            <a:r>
              <a:rPr lang="en-US" dirty="0">
                <a:latin typeface="Helvetica" panose="020B0604020202020204" pitchFamily="34" charset="0"/>
                <a:cs typeface="Helvetica" panose="020B0604020202020204" pitchFamily="34" charset="0"/>
              </a:rPr>
              <a:t> Corporation manufactures two industrial sized electrical devices: generators and alternators.  Both of these products require wiring and testing during the assembly process.  Each generator requires 2 hours of wiring and 1 hour of testing and can be sold for a $250 profit.  Each alternator requires 3 hours of wiring and 2 hours of testing and can be sold for a $150 profit.  There are 260 hours of wiring time and 140 hours of testing time available in the next production period, and </a:t>
            </a:r>
            <a:r>
              <a:rPr lang="en-US" dirty="0" err="1">
                <a:latin typeface="Helvetica" panose="020B0604020202020204" pitchFamily="34" charset="0"/>
                <a:cs typeface="Helvetica" panose="020B0604020202020204" pitchFamily="34" charset="0"/>
              </a:rPr>
              <a:t>Electrotech</a:t>
            </a:r>
            <a:r>
              <a:rPr lang="en-US" dirty="0">
                <a:latin typeface="Helvetica" panose="020B0604020202020204" pitchFamily="34" charset="0"/>
                <a:cs typeface="Helvetica" panose="020B0604020202020204" pitchFamily="34" charset="0"/>
              </a:rPr>
              <a:t> wants to maximize profit.  Formulate an LP model for this problem.  Solve graphically.</a:t>
            </a:r>
          </a:p>
        </p:txBody>
      </p:sp>
    </p:spTree>
    <p:extLst>
      <p:ext uri="{BB962C8B-B14F-4D97-AF65-F5344CB8AC3E}">
        <p14:creationId xmlns:p14="http://schemas.microsoft.com/office/powerpoint/2010/main" val="110103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02DB-9C55-413E-9F7A-CEF63BFCEC7F}"/>
              </a:ext>
            </a:extLst>
          </p:cNvPr>
          <p:cNvSpPr>
            <a:spLocks noGrp="1"/>
          </p:cNvSpPr>
          <p:nvPr>
            <p:ph type="title"/>
          </p:nvPr>
        </p:nvSpPr>
        <p:spPr>
          <a:xfrm>
            <a:off x="268447" y="63122"/>
            <a:ext cx="8598715" cy="1325563"/>
          </a:xfrm>
        </p:spPr>
        <p:txBody>
          <a:bodyPr/>
          <a:lstStyle/>
          <a:p>
            <a:r>
              <a:rPr lang="en-US" b="1" dirty="0"/>
              <a:t>Cost Minimization – American Auto</a:t>
            </a:r>
          </a:p>
        </p:txBody>
      </p:sp>
      <p:sp>
        <p:nvSpPr>
          <p:cNvPr id="3" name="Content Placeholder 2">
            <a:extLst>
              <a:ext uri="{FF2B5EF4-FFF2-40B4-BE49-F238E27FC236}">
                <a16:creationId xmlns:a16="http://schemas.microsoft.com/office/drawing/2014/main" id="{8D26E10F-B3B6-43BB-9671-54FE0BCBDB41}"/>
              </a:ext>
            </a:extLst>
          </p:cNvPr>
          <p:cNvSpPr>
            <a:spLocks noGrp="1"/>
          </p:cNvSpPr>
          <p:nvPr>
            <p:ph idx="1"/>
          </p:nvPr>
        </p:nvSpPr>
        <p:spPr>
          <a:xfrm>
            <a:off x="268447" y="1325461"/>
            <a:ext cx="8598715" cy="5268286"/>
          </a:xfrm>
        </p:spPr>
        <p:txBody>
          <a:bodyPr>
            <a:normAutofit lnSpcReduction="10000"/>
          </a:bodyPr>
          <a:lstStyle/>
          <a:p>
            <a:r>
              <a:rPr lang="en-US" dirty="0"/>
              <a:t>American Auto is evaluating its marketing plan for the sedans, SUVs, and trucks the company produces.  A TV ad featuring it’s SUV has been developed.  The company estimates each showing of this commercial will cost $500,000 and increase sales of SUVs by 3%, but reduce sales of trucks by 1%, and have no effect on the sales of sedans.  The company also has a print ad campaign developed that it can run in various nationally distributed magazines at a cost of $750,000 per title.  It is estimated that each magazine title the ad runs in will increase the sales of sedans, SUVs, and trucks by 2%, 1%, and 4%, respectively.  The company desires to increase sales of sedans, SUVs, and trucks by at least 3%, 14%, and 4%, respectively, in the least costly manner.  Formulate and graph the LP model for this problem.</a:t>
            </a:r>
          </a:p>
        </p:txBody>
      </p:sp>
    </p:spTree>
    <p:extLst>
      <p:ext uri="{BB962C8B-B14F-4D97-AF65-F5344CB8AC3E}">
        <p14:creationId xmlns:p14="http://schemas.microsoft.com/office/powerpoint/2010/main" val="292168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8054-E21A-4678-B513-9683A9745708}"/>
              </a:ext>
            </a:extLst>
          </p:cNvPr>
          <p:cNvSpPr>
            <a:spLocks noGrp="1"/>
          </p:cNvSpPr>
          <p:nvPr>
            <p:ph type="title"/>
          </p:nvPr>
        </p:nvSpPr>
        <p:spPr/>
        <p:txBody>
          <a:bodyPr/>
          <a:lstStyle/>
          <a:p>
            <a:r>
              <a:rPr lang="en-US" dirty="0"/>
              <a:t>Detailed Solutions to Text Problems</a:t>
            </a:r>
          </a:p>
        </p:txBody>
      </p:sp>
      <p:sp>
        <p:nvSpPr>
          <p:cNvPr id="3" name="Content Placeholder 2">
            <a:extLst>
              <a:ext uri="{FF2B5EF4-FFF2-40B4-BE49-F238E27FC236}">
                <a16:creationId xmlns:a16="http://schemas.microsoft.com/office/drawing/2014/main" id="{A2A5E985-2866-4D8C-B25D-4157FF403294}"/>
              </a:ext>
            </a:extLst>
          </p:cNvPr>
          <p:cNvSpPr>
            <a:spLocks noGrp="1"/>
          </p:cNvSpPr>
          <p:nvPr>
            <p:ph idx="1"/>
          </p:nvPr>
        </p:nvSpPr>
        <p:spPr/>
        <p:txBody>
          <a:bodyPr/>
          <a:lstStyle/>
          <a:p>
            <a:r>
              <a:rPr lang="en-US" dirty="0"/>
              <a:t>The following problems are solved in detail in the text but I’m including them here in case you don’t have the second edition.</a:t>
            </a:r>
          </a:p>
          <a:p>
            <a:endParaRPr lang="en-US" dirty="0"/>
          </a:p>
          <a:p>
            <a:r>
              <a:rPr lang="en-US" b="1" dirty="0"/>
              <a:t>There are detailed screen shots of the excel instructions – VERY USEFUL IF YOU CAN’T REMEMBER WHAT WE DID IN CLASS OR NEED A REFERENCE!!!</a:t>
            </a:r>
          </a:p>
        </p:txBody>
      </p:sp>
    </p:spTree>
    <p:extLst>
      <p:ext uri="{BB962C8B-B14F-4D97-AF65-F5344CB8AC3E}">
        <p14:creationId xmlns:p14="http://schemas.microsoft.com/office/powerpoint/2010/main" val="158933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42" y="109094"/>
            <a:ext cx="8348472" cy="1325563"/>
          </a:xfrm>
        </p:spPr>
        <p:txBody>
          <a:bodyPr/>
          <a:lstStyle/>
          <a:p>
            <a:r>
              <a:rPr lang="en-US" dirty="0">
                <a:latin typeface="+mn-lt"/>
              </a:rPr>
              <a:t>Example - Flair Furniture Company</a:t>
            </a:r>
          </a:p>
        </p:txBody>
      </p:sp>
      <p:sp>
        <p:nvSpPr>
          <p:cNvPr id="3" name="Content Placeholder 2"/>
          <p:cNvSpPr>
            <a:spLocks noGrp="1"/>
          </p:cNvSpPr>
          <p:nvPr>
            <p:ph idx="1"/>
          </p:nvPr>
        </p:nvSpPr>
        <p:spPr>
          <a:xfrm>
            <a:off x="564642" y="1554480"/>
            <a:ext cx="7886700" cy="4887659"/>
          </a:xfrm>
        </p:spPr>
        <p:txBody>
          <a:bodyPr>
            <a:normAutofit lnSpcReduction="10000"/>
          </a:bodyPr>
          <a:lstStyle/>
          <a:p>
            <a:r>
              <a:rPr lang="en-US" dirty="0">
                <a:latin typeface="Helvetica" panose="020B0604020202020204" pitchFamily="34" charset="0"/>
                <a:cs typeface="Helvetica" panose="020B0604020202020204" pitchFamily="34" charset="0"/>
              </a:rPr>
              <a:t>Flair Furniture produces inexpensive tables and chairs. Each table takes 3 hours of carpentry work and 2 hours of painting work.  Each chair requires 4 hours of carpentry and 1 hour of painting.  As well, 2400 hours of carpentry time and 1000 hours of painting time are available.  The forecasted demand for chairs is 450 and we are contractually obligated to provide at least 100 tables.  Each table sold results in a profit contribution of $7 and each chair sold yields a profit contribution of $5. How many tables and chairs should the company produce?</a:t>
            </a:r>
          </a:p>
        </p:txBody>
      </p:sp>
    </p:spTree>
    <p:extLst>
      <p:ext uri="{BB962C8B-B14F-4D97-AF65-F5344CB8AC3E}">
        <p14:creationId xmlns:p14="http://schemas.microsoft.com/office/powerpoint/2010/main" val="66342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latin typeface="Calibri" panose="020F0502020204030204" pitchFamily="34" charset="0"/>
                <a:cs typeface="Helvetica" pitchFamily="34" charset="0"/>
              </a:rPr>
              <a:t>The Objective Function</a:t>
            </a:r>
          </a:p>
        </p:txBody>
      </p:sp>
      <p:sp>
        <p:nvSpPr>
          <p:cNvPr id="3" name="Content Placeholder 2"/>
          <p:cNvSpPr>
            <a:spLocks noGrp="1"/>
          </p:cNvSpPr>
          <p:nvPr>
            <p:ph idx="1"/>
          </p:nvPr>
        </p:nvSpPr>
        <p:spPr>
          <a:xfrm>
            <a:off x="1259457" y="1621766"/>
            <a:ext cx="6095035" cy="949984"/>
          </a:xfrm>
        </p:spPr>
        <p:txBody>
          <a:bodyPr>
            <a:normAutofit/>
          </a:bodyPr>
          <a:lstStyle/>
          <a:p>
            <a:pPr eaLnBrk="1" hangingPunct="1"/>
            <a:r>
              <a:rPr lang="en-US" sz="3200" dirty="0">
                <a:latin typeface="Helvetica" pitchFamily="34" charset="0"/>
                <a:cs typeface="Helvetica" pitchFamily="34" charset="0"/>
              </a:rPr>
              <a:t>For Flair Furniture</a:t>
            </a:r>
          </a:p>
        </p:txBody>
      </p:sp>
      <p:sp>
        <p:nvSpPr>
          <p:cNvPr id="6" name="TextBox 5"/>
          <p:cNvSpPr txBox="1">
            <a:spLocks noChangeArrowheads="1"/>
          </p:cNvSpPr>
          <p:nvPr/>
        </p:nvSpPr>
        <p:spPr bwMode="auto">
          <a:xfrm>
            <a:off x="1355942" y="2194609"/>
            <a:ext cx="7394866" cy="1880002"/>
          </a:xfrm>
          <a:prstGeom prst="rect">
            <a:avLst/>
          </a:prstGeom>
          <a:noFill/>
          <a:ln w="9525">
            <a:noFill/>
            <a:miter lim="800000"/>
            <a:headEnd/>
            <a:tailEnd/>
          </a:ln>
        </p:spPr>
        <p:txBody>
          <a:bodyPr wrap="square">
            <a:spAutoFit/>
          </a:bodyPr>
          <a:lstStyle/>
          <a:p>
            <a:pPr marL="804863" indent="-804863">
              <a:spcAft>
                <a:spcPts val="450"/>
              </a:spcAft>
              <a:tabLst>
                <a:tab pos="1079897" algn="l"/>
              </a:tabLst>
            </a:pPr>
            <a:r>
              <a:rPr lang="en-US" sz="2800" dirty="0">
                <a:latin typeface="Helvetica" pitchFamily="34" charset="0"/>
                <a:cs typeface="Helvetica" pitchFamily="34" charset="0"/>
              </a:rPr>
              <a:t>Profit = ($7 profit per table) </a:t>
            </a:r>
            <a:br>
              <a:rPr lang="en-US" sz="2800" dirty="0">
                <a:latin typeface="Helvetica" pitchFamily="34" charset="0"/>
                <a:cs typeface="Helvetica" pitchFamily="34" charset="0"/>
              </a:rPr>
            </a:br>
            <a:r>
              <a:rPr lang="en-US" sz="2800" dirty="0">
                <a:latin typeface="Helvetica" pitchFamily="34" charset="0"/>
                <a:cs typeface="Helvetica" pitchFamily="34" charset="0"/>
              </a:rPr>
              <a:t>	x (number of tables produced)</a:t>
            </a:r>
          </a:p>
          <a:p>
            <a:pPr marL="804863" indent="-804863">
              <a:spcAft>
                <a:spcPts val="450"/>
              </a:spcAft>
              <a:tabLst>
                <a:tab pos="1079897" algn="l"/>
              </a:tabLst>
            </a:pPr>
            <a:r>
              <a:rPr lang="en-US" sz="2800" dirty="0">
                <a:latin typeface="Helvetica" pitchFamily="34" charset="0"/>
                <a:cs typeface="Helvetica" pitchFamily="34" charset="0"/>
              </a:rPr>
              <a:t>	+ ($5 profit per chairs) </a:t>
            </a:r>
            <a:br>
              <a:rPr lang="en-US" sz="2800" dirty="0">
                <a:latin typeface="Helvetica" pitchFamily="34" charset="0"/>
                <a:cs typeface="Helvetica" pitchFamily="34" charset="0"/>
              </a:rPr>
            </a:br>
            <a:r>
              <a:rPr lang="en-US" sz="2800" dirty="0">
                <a:latin typeface="Helvetica" pitchFamily="34" charset="0"/>
                <a:cs typeface="Helvetica" pitchFamily="34" charset="0"/>
              </a:rPr>
              <a:t>	x (numbers of chairs produced)</a:t>
            </a:r>
          </a:p>
        </p:txBody>
      </p:sp>
      <p:sp>
        <p:nvSpPr>
          <p:cNvPr id="5" name="Content Placeholder 2"/>
          <p:cNvSpPr txBox="1">
            <a:spLocks/>
          </p:cNvSpPr>
          <p:nvPr/>
        </p:nvSpPr>
        <p:spPr bwMode="auto">
          <a:xfrm>
            <a:off x="1699022" y="4235054"/>
            <a:ext cx="5666184" cy="514350"/>
          </a:xfrm>
          <a:prstGeom prst="rect">
            <a:avLst/>
          </a:prstGeom>
          <a:noFill/>
          <a:ln w="9525">
            <a:noFill/>
            <a:miter lim="800000"/>
            <a:headEnd/>
            <a:tailEnd/>
          </a:ln>
        </p:spPr>
        <p:txBody>
          <a:bodyPr/>
          <a:lstStyle/>
          <a:p>
            <a:pPr marL="257175" indent="-257175">
              <a:spcAft>
                <a:spcPts val="450"/>
              </a:spcAft>
              <a:buClr>
                <a:schemeClr val="accent2"/>
              </a:buClr>
              <a:buSzPct val="150000"/>
              <a:buFont typeface="Arial" charset="0"/>
              <a:buChar char="•"/>
            </a:pPr>
            <a:r>
              <a:rPr lang="en-US" sz="2800" dirty="0">
                <a:latin typeface="Helvetica" pitchFamily="34" charset="0"/>
                <a:cs typeface="Helvetica" pitchFamily="34" charset="0"/>
              </a:rPr>
              <a:t>Using decision variables </a:t>
            </a:r>
            <a:r>
              <a:rPr lang="en-US" sz="2800" i="1" dirty="0">
                <a:latin typeface="Times New Roman" pitchFamily="18" charset="0"/>
                <a:cs typeface="Times New Roman" pitchFamily="18" charset="0"/>
              </a:rPr>
              <a:t>T</a:t>
            </a:r>
            <a:r>
              <a:rPr lang="en-US" sz="2800" dirty="0">
                <a:latin typeface="Helvetica" pitchFamily="34" charset="0"/>
                <a:cs typeface="Helvetica" pitchFamily="34" charset="0"/>
              </a:rPr>
              <a:t> and </a:t>
            </a:r>
            <a:r>
              <a:rPr lang="en-US" sz="2800" i="1" dirty="0">
                <a:latin typeface="Times New Roman" pitchFamily="18" charset="0"/>
                <a:cs typeface="Times New Roman" pitchFamily="18" charset="0"/>
              </a:rPr>
              <a:t>C</a:t>
            </a:r>
          </a:p>
        </p:txBody>
      </p:sp>
      <p:sp>
        <p:nvSpPr>
          <p:cNvPr id="4" name="TextBox 3"/>
          <p:cNvSpPr txBox="1">
            <a:spLocks noChangeArrowheads="1"/>
          </p:cNvSpPr>
          <p:nvPr/>
        </p:nvSpPr>
        <p:spPr bwMode="auto">
          <a:xfrm>
            <a:off x="2117913" y="5037485"/>
            <a:ext cx="4378122" cy="646331"/>
          </a:xfrm>
          <a:prstGeom prst="rect">
            <a:avLst/>
          </a:prstGeom>
          <a:noFill/>
          <a:ln w="9525">
            <a:noFill/>
            <a:miter lim="800000"/>
            <a:headEnd/>
            <a:tailEnd/>
          </a:ln>
        </p:spPr>
        <p:txBody>
          <a:bodyPr wrap="none">
            <a:spAutoFit/>
          </a:bodyPr>
          <a:lstStyle/>
          <a:p>
            <a:pPr>
              <a:spcAft>
                <a:spcPts val="450"/>
              </a:spcAft>
            </a:pPr>
            <a:r>
              <a:rPr lang="en-US" sz="3600" dirty="0">
                <a:latin typeface="Helvetica" pitchFamily="34" charset="0"/>
                <a:cs typeface="Helvetica" pitchFamily="34" charset="0"/>
              </a:rPr>
              <a:t>Maximize $7</a:t>
            </a:r>
            <a:r>
              <a:rPr lang="en-US" sz="3600" i="1" dirty="0">
                <a:latin typeface="Times New Roman" pitchFamily="18" charset="0"/>
                <a:cs typeface="Times New Roman" pitchFamily="18" charset="0"/>
              </a:rPr>
              <a:t>T</a:t>
            </a:r>
            <a:r>
              <a:rPr lang="en-US" sz="3600" dirty="0">
                <a:latin typeface="Helvetica" pitchFamily="34" charset="0"/>
                <a:cs typeface="Helvetica" pitchFamily="34" charset="0"/>
              </a:rPr>
              <a:t> + $5</a:t>
            </a:r>
            <a:r>
              <a:rPr lang="en-US" sz="3600" i="1" dirty="0">
                <a:latin typeface="Times New Roman" pitchFamily="18" charset="0"/>
                <a:cs typeface="Times New Roman" pitchFamily="18" charset="0"/>
              </a:rPr>
              <a:t>C</a:t>
            </a:r>
          </a:p>
        </p:txBody>
      </p:sp>
    </p:spTree>
    <p:extLst>
      <p:ext uri="{BB962C8B-B14F-4D97-AF65-F5344CB8AC3E}">
        <p14:creationId xmlns:p14="http://schemas.microsoft.com/office/powerpoint/2010/main" val="35554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latin typeface="Calibri" panose="020F0502020204030204" pitchFamily="34" charset="0"/>
                <a:cs typeface="Helvetica" pitchFamily="34" charset="0"/>
              </a:rPr>
              <a:t>Constraints</a:t>
            </a:r>
          </a:p>
        </p:txBody>
      </p:sp>
      <p:sp>
        <p:nvSpPr>
          <p:cNvPr id="3" name="Content Placeholder 2"/>
          <p:cNvSpPr>
            <a:spLocks noGrp="1"/>
          </p:cNvSpPr>
          <p:nvPr>
            <p:ph idx="1"/>
          </p:nvPr>
        </p:nvSpPr>
        <p:spPr>
          <a:xfrm>
            <a:off x="1520879" y="1690689"/>
            <a:ext cx="5649515" cy="491729"/>
          </a:xfrm>
        </p:spPr>
        <p:txBody>
          <a:bodyPr>
            <a:noAutofit/>
          </a:bodyPr>
          <a:lstStyle/>
          <a:p>
            <a:pPr eaLnBrk="1" hangingPunct="1"/>
            <a:r>
              <a:rPr lang="en-US" sz="3200" dirty="0">
                <a:latin typeface="Helvetica" pitchFamily="34" charset="0"/>
                <a:cs typeface="Helvetica" pitchFamily="34" charset="0"/>
              </a:rPr>
              <a:t>For carpentry time</a:t>
            </a:r>
          </a:p>
        </p:txBody>
      </p:sp>
      <p:sp>
        <p:nvSpPr>
          <p:cNvPr id="4" name="TextBox 3"/>
          <p:cNvSpPr txBox="1">
            <a:spLocks noChangeArrowheads="1"/>
          </p:cNvSpPr>
          <p:nvPr/>
        </p:nvSpPr>
        <p:spPr bwMode="auto">
          <a:xfrm>
            <a:off x="1399032" y="2214558"/>
            <a:ext cx="6895468" cy="2126223"/>
          </a:xfrm>
          <a:prstGeom prst="rect">
            <a:avLst/>
          </a:prstGeom>
          <a:noFill/>
          <a:ln w="9525">
            <a:noFill/>
            <a:miter lim="800000"/>
            <a:headEnd/>
            <a:tailEnd/>
          </a:ln>
        </p:spPr>
        <p:txBody>
          <a:bodyPr wrap="square">
            <a:spAutoFit/>
          </a:bodyPr>
          <a:lstStyle/>
          <a:p>
            <a:pPr marL="273844" indent="-273844">
              <a:spcAft>
                <a:spcPts val="450"/>
              </a:spcAft>
            </a:pPr>
            <a:r>
              <a:rPr lang="en-US" sz="3200" dirty="0">
                <a:latin typeface="Helvetica" pitchFamily="34" charset="0"/>
                <a:cs typeface="Helvetica" pitchFamily="34" charset="0"/>
              </a:rPr>
              <a:t>(3 hours per table) </a:t>
            </a:r>
            <a:br>
              <a:rPr lang="en-US" sz="3200" dirty="0">
                <a:latin typeface="Helvetica" pitchFamily="34" charset="0"/>
                <a:cs typeface="Helvetica" pitchFamily="34" charset="0"/>
              </a:rPr>
            </a:br>
            <a:r>
              <a:rPr lang="en-US" sz="3200" dirty="0">
                <a:latin typeface="Helvetica" pitchFamily="34" charset="0"/>
                <a:cs typeface="Helvetica" pitchFamily="34" charset="0"/>
              </a:rPr>
              <a:t>x (number of tables produced) +</a:t>
            </a:r>
          </a:p>
          <a:p>
            <a:pPr marL="273844" indent="-273844">
              <a:spcAft>
                <a:spcPts val="450"/>
              </a:spcAft>
            </a:pPr>
            <a:r>
              <a:rPr lang="en-US" sz="3200" dirty="0">
                <a:latin typeface="Helvetica" pitchFamily="34" charset="0"/>
                <a:cs typeface="Helvetica" pitchFamily="34" charset="0"/>
              </a:rPr>
              <a:t>(3 hours per chair) </a:t>
            </a:r>
            <a:br>
              <a:rPr lang="en-US" sz="3200" dirty="0">
                <a:latin typeface="Helvetica" pitchFamily="34" charset="0"/>
                <a:cs typeface="Helvetica" pitchFamily="34" charset="0"/>
              </a:rPr>
            </a:br>
            <a:r>
              <a:rPr lang="en-US" sz="3200" dirty="0">
                <a:latin typeface="Helvetica" pitchFamily="34" charset="0"/>
                <a:cs typeface="Helvetica" pitchFamily="34" charset="0"/>
              </a:rPr>
              <a:t>x (number of chairs produced)</a:t>
            </a:r>
          </a:p>
        </p:txBody>
      </p:sp>
      <p:sp>
        <p:nvSpPr>
          <p:cNvPr id="6" name="Content Placeholder 2"/>
          <p:cNvSpPr txBox="1">
            <a:spLocks/>
          </p:cNvSpPr>
          <p:nvPr/>
        </p:nvSpPr>
        <p:spPr bwMode="auto">
          <a:xfrm>
            <a:off x="1680640" y="4372921"/>
            <a:ext cx="5959078" cy="514350"/>
          </a:xfrm>
          <a:prstGeom prst="rect">
            <a:avLst/>
          </a:prstGeom>
          <a:noFill/>
          <a:ln w="9525">
            <a:noFill/>
            <a:miter lim="800000"/>
            <a:headEnd/>
            <a:tailEnd/>
          </a:ln>
        </p:spPr>
        <p:txBody>
          <a:bodyPr/>
          <a:lstStyle/>
          <a:p>
            <a:pPr marL="257175" indent="-257175">
              <a:spcAft>
                <a:spcPts val="450"/>
              </a:spcAft>
              <a:buClr>
                <a:schemeClr val="accent2"/>
              </a:buClr>
              <a:buSzPct val="150000"/>
              <a:buFont typeface="Arial" charset="0"/>
              <a:buChar char="•"/>
            </a:pPr>
            <a:r>
              <a:rPr lang="en-US" sz="3200" dirty="0">
                <a:latin typeface="Helvetica" pitchFamily="34" charset="0"/>
                <a:cs typeface="Helvetica" pitchFamily="34" charset="0"/>
              </a:rPr>
              <a:t>There are 2,400 hours of time available</a:t>
            </a:r>
            <a:endParaRPr lang="en-US" sz="3200" dirty="0">
              <a:latin typeface="Times New Roman" pitchFamily="18" charset="0"/>
              <a:cs typeface="Times New Roman" pitchFamily="18" charset="0"/>
            </a:endParaRPr>
          </a:p>
        </p:txBody>
      </p:sp>
      <p:sp>
        <p:nvSpPr>
          <p:cNvPr id="7" name="TextBox 6"/>
          <p:cNvSpPr txBox="1">
            <a:spLocks noChangeArrowheads="1"/>
          </p:cNvSpPr>
          <p:nvPr/>
        </p:nvSpPr>
        <p:spPr bwMode="auto">
          <a:xfrm>
            <a:off x="3000095" y="5530136"/>
            <a:ext cx="3143809" cy="646331"/>
          </a:xfrm>
          <a:prstGeom prst="rect">
            <a:avLst/>
          </a:prstGeom>
          <a:noFill/>
          <a:ln w="9525">
            <a:noFill/>
            <a:miter lim="800000"/>
            <a:headEnd/>
            <a:tailEnd/>
          </a:ln>
        </p:spPr>
        <p:txBody>
          <a:bodyPr wrap="none">
            <a:spAutoFit/>
          </a:bodyPr>
          <a:lstStyle/>
          <a:p>
            <a:r>
              <a:rPr lang="en-US" sz="3600" dirty="0">
                <a:latin typeface="Calibri" pitchFamily="34" charset="0"/>
              </a:rPr>
              <a:t>3</a:t>
            </a:r>
            <a:r>
              <a:rPr lang="en-US" sz="3600" i="1" dirty="0">
                <a:latin typeface="Times New Roman" pitchFamily="18" charset="0"/>
                <a:cs typeface="Times New Roman" pitchFamily="18" charset="0"/>
              </a:rPr>
              <a:t>T</a:t>
            </a:r>
            <a:r>
              <a:rPr lang="en-US" sz="3600" dirty="0">
                <a:latin typeface="Calibri" pitchFamily="34" charset="0"/>
              </a:rPr>
              <a:t> + 4</a:t>
            </a:r>
            <a:r>
              <a:rPr lang="en-US" sz="3600" i="1" dirty="0">
                <a:latin typeface="Times New Roman" pitchFamily="18" charset="0"/>
                <a:cs typeface="Times New Roman" pitchFamily="18" charset="0"/>
              </a:rPr>
              <a:t>C</a:t>
            </a:r>
            <a:r>
              <a:rPr lang="en-US" sz="3600" dirty="0">
                <a:latin typeface="Calibri" pitchFamily="34" charset="0"/>
              </a:rPr>
              <a:t> ≤ 2,400</a:t>
            </a:r>
          </a:p>
        </p:txBody>
      </p:sp>
    </p:spTree>
    <p:extLst>
      <p:ext uri="{BB962C8B-B14F-4D97-AF65-F5344CB8AC3E}">
        <p14:creationId xmlns:p14="http://schemas.microsoft.com/office/powerpoint/2010/main" val="289984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Objectives</a:t>
            </a:r>
          </a:p>
        </p:txBody>
      </p:sp>
      <p:sp>
        <p:nvSpPr>
          <p:cNvPr id="3" name="Content Placeholder 2"/>
          <p:cNvSpPr>
            <a:spLocks noGrp="1"/>
          </p:cNvSpPr>
          <p:nvPr>
            <p:ph idx="1"/>
          </p:nvPr>
        </p:nvSpPr>
        <p:spPr/>
        <p:txBody>
          <a:bodyPr/>
          <a:lstStyle/>
          <a:p>
            <a:pPr marL="385763" indent="-385763">
              <a:spcBef>
                <a:spcPts val="0"/>
              </a:spcBef>
              <a:spcAft>
                <a:spcPts val="300"/>
              </a:spcAft>
              <a:buSzPct val="100000"/>
              <a:buFont typeface="+mj-lt"/>
              <a:buAutoNum type="arabicPeriod"/>
              <a:defRPr/>
            </a:pPr>
            <a:r>
              <a:rPr lang="en-US" dirty="0"/>
              <a:t>Understand the basic assumptions and properties of linear programming (LP).</a:t>
            </a:r>
          </a:p>
          <a:p>
            <a:pPr marL="385763" indent="-385763">
              <a:spcBef>
                <a:spcPts val="0"/>
              </a:spcBef>
              <a:spcAft>
                <a:spcPts val="300"/>
              </a:spcAft>
              <a:buSzPct val="100000"/>
              <a:buFont typeface="+mj-lt"/>
              <a:buAutoNum type="arabicPeriod"/>
              <a:defRPr/>
            </a:pPr>
            <a:r>
              <a:rPr lang="en-US" dirty="0"/>
              <a:t>Use graphical procedures to solve LP problems with only two variables to understand how LP problems are solved.</a:t>
            </a:r>
          </a:p>
          <a:p>
            <a:pPr marL="385763" indent="-385763">
              <a:spcBef>
                <a:spcPts val="0"/>
              </a:spcBef>
              <a:spcAft>
                <a:spcPts val="300"/>
              </a:spcAft>
              <a:buSzPct val="100000"/>
              <a:buFont typeface="+mj-lt"/>
              <a:buAutoNum type="arabicPeriod"/>
              <a:defRPr/>
            </a:pPr>
            <a:r>
              <a:rPr lang="en-US" dirty="0"/>
              <a:t>Understand special situations such as redundancy, infeasibility, unboundedness, and alternate optimal solutions in LP problems.</a:t>
            </a:r>
          </a:p>
          <a:p>
            <a:pPr marL="385763" indent="-385763">
              <a:spcBef>
                <a:spcPts val="0"/>
              </a:spcBef>
              <a:spcAft>
                <a:spcPts val="300"/>
              </a:spcAft>
              <a:buSzPct val="100000"/>
              <a:buFont typeface="+mj-lt"/>
              <a:buAutoNum type="arabicPeriod"/>
              <a:defRPr/>
            </a:pPr>
            <a:r>
              <a:rPr lang="en-US" dirty="0"/>
              <a:t>Understand how to set up LP problems on a spreadsheet and solve them using Excel’s Solver.</a:t>
            </a:r>
          </a:p>
        </p:txBody>
      </p:sp>
    </p:spTree>
    <p:extLst>
      <p:ext uri="{BB962C8B-B14F-4D97-AF65-F5344CB8AC3E}">
        <p14:creationId xmlns:p14="http://schemas.microsoft.com/office/powerpoint/2010/main" val="237664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a:latin typeface="+mn-lt"/>
                <a:cs typeface="Helvetica" pitchFamily="34" charset="0"/>
              </a:rPr>
              <a:t>Constraints</a:t>
            </a:r>
          </a:p>
        </p:txBody>
      </p:sp>
      <p:sp>
        <p:nvSpPr>
          <p:cNvPr id="3" name="Content Placeholder 2"/>
          <p:cNvSpPr>
            <a:spLocks noGrp="1"/>
          </p:cNvSpPr>
          <p:nvPr>
            <p:ph idx="1"/>
          </p:nvPr>
        </p:nvSpPr>
        <p:spPr>
          <a:xfrm>
            <a:off x="1581264" y="1690689"/>
            <a:ext cx="5649515" cy="491729"/>
          </a:xfrm>
        </p:spPr>
        <p:txBody>
          <a:bodyPr>
            <a:noAutofit/>
          </a:bodyPr>
          <a:lstStyle/>
          <a:p>
            <a:pPr eaLnBrk="1" hangingPunct="1"/>
            <a:r>
              <a:rPr lang="en-US" sz="3200" dirty="0">
                <a:latin typeface="Helvetica" pitchFamily="34" charset="0"/>
                <a:cs typeface="Helvetica" pitchFamily="34" charset="0"/>
              </a:rPr>
              <a:t>All four constraints</a:t>
            </a:r>
          </a:p>
        </p:txBody>
      </p:sp>
      <p:sp>
        <p:nvSpPr>
          <p:cNvPr id="7" name="TextBox 6"/>
          <p:cNvSpPr txBox="1">
            <a:spLocks noChangeArrowheads="1"/>
          </p:cNvSpPr>
          <p:nvPr/>
        </p:nvSpPr>
        <p:spPr bwMode="auto">
          <a:xfrm>
            <a:off x="1181488" y="2728618"/>
            <a:ext cx="6781023" cy="2254463"/>
          </a:xfrm>
          <a:prstGeom prst="rect">
            <a:avLst/>
          </a:prstGeom>
          <a:noFill/>
          <a:ln w="9525">
            <a:noFill/>
            <a:miter lim="800000"/>
            <a:headEnd/>
            <a:tailEnd/>
          </a:ln>
        </p:spPr>
        <p:txBody>
          <a:bodyPr wrap="none">
            <a:spAutoFit/>
          </a:bodyPr>
          <a:lstStyle/>
          <a:p>
            <a:pPr>
              <a:spcAft>
                <a:spcPts val="450"/>
              </a:spcAft>
              <a:tabLst>
                <a:tab pos="2081213" algn="r"/>
                <a:tab pos="2215754" algn="l"/>
              </a:tabLst>
            </a:pPr>
            <a:r>
              <a:rPr lang="en-US" sz="2100" dirty="0">
                <a:latin typeface="Helvetica" pitchFamily="34" charset="0"/>
                <a:cs typeface="Helvetica" pitchFamily="34" charset="0"/>
              </a:rPr>
              <a:t>	</a:t>
            </a:r>
            <a:r>
              <a:rPr lang="en-US" sz="3200" dirty="0">
                <a:latin typeface="Helvetica" pitchFamily="34" charset="0"/>
                <a:cs typeface="Helvetica" pitchFamily="34" charset="0"/>
              </a:rPr>
              <a:t>Carpentry time –	3</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+ 4</a:t>
            </a:r>
            <a:r>
              <a:rPr lang="en-US" sz="3200" i="1" dirty="0">
                <a:latin typeface="Times New Roman" pitchFamily="18" charset="0"/>
                <a:cs typeface="Times New Roman" pitchFamily="18" charset="0"/>
              </a:rPr>
              <a:t>C</a:t>
            </a:r>
            <a:r>
              <a:rPr lang="en-US" sz="3200" dirty="0">
                <a:latin typeface="Helvetica" pitchFamily="34" charset="0"/>
                <a:cs typeface="Helvetica" pitchFamily="34" charset="0"/>
              </a:rPr>
              <a:t> ≤ 2,400</a:t>
            </a:r>
          </a:p>
          <a:p>
            <a:pPr>
              <a:spcAft>
                <a:spcPts val="450"/>
              </a:spcAft>
              <a:tabLst>
                <a:tab pos="2081213" algn="r"/>
                <a:tab pos="2215754" algn="l"/>
              </a:tabLst>
            </a:pPr>
            <a:r>
              <a:rPr lang="en-US" sz="3200" dirty="0">
                <a:latin typeface="Helvetica" pitchFamily="34" charset="0"/>
                <a:cs typeface="Helvetica" pitchFamily="34" charset="0"/>
              </a:rPr>
              <a:t>	Painting time –		2</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+ 1</a:t>
            </a:r>
            <a:r>
              <a:rPr lang="en-US" sz="3200" i="1" dirty="0">
                <a:latin typeface="Times New Roman" pitchFamily="18" charset="0"/>
                <a:cs typeface="Times New Roman" pitchFamily="18" charset="0"/>
              </a:rPr>
              <a:t>C</a:t>
            </a:r>
            <a:r>
              <a:rPr lang="en-US" sz="3200" dirty="0">
                <a:latin typeface="Helvetica" pitchFamily="34" charset="0"/>
                <a:cs typeface="Helvetica" pitchFamily="34" charset="0"/>
              </a:rPr>
              <a:t> ≤ 1,000</a:t>
            </a:r>
          </a:p>
          <a:p>
            <a:pPr>
              <a:spcAft>
                <a:spcPts val="450"/>
              </a:spcAft>
              <a:tabLst>
                <a:tab pos="2081213" algn="r"/>
                <a:tab pos="2215754" algn="l"/>
              </a:tabLst>
            </a:pPr>
            <a:r>
              <a:rPr lang="en-US" sz="3200" dirty="0">
                <a:latin typeface="Helvetica" pitchFamily="34" charset="0"/>
                <a:cs typeface="Helvetica" pitchFamily="34" charset="0"/>
              </a:rPr>
              <a:t>	Chairs sold –		</a:t>
            </a:r>
            <a:r>
              <a:rPr lang="en-US" sz="3200" i="1" dirty="0">
                <a:latin typeface="Times New Roman" pitchFamily="18" charset="0"/>
                <a:cs typeface="Times New Roman" pitchFamily="18" charset="0"/>
              </a:rPr>
              <a:t>C</a:t>
            </a:r>
            <a:r>
              <a:rPr lang="en-US" sz="3200" dirty="0">
                <a:latin typeface="Helvetica" pitchFamily="34" charset="0"/>
                <a:cs typeface="Helvetica" pitchFamily="34" charset="0"/>
              </a:rPr>
              <a:t> ≤ 450</a:t>
            </a:r>
          </a:p>
          <a:p>
            <a:pPr>
              <a:spcAft>
                <a:spcPts val="450"/>
              </a:spcAft>
              <a:tabLst>
                <a:tab pos="2081213" algn="r"/>
                <a:tab pos="2215754" algn="l"/>
              </a:tabLst>
            </a:pPr>
            <a:r>
              <a:rPr lang="en-US" sz="3200" dirty="0">
                <a:latin typeface="Helvetica" pitchFamily="34" charset="0"/>
                <a:cs typeface="Helvetica" pitchFamily="34" charset="0"/>
              </a:rPr>
              <a:t>	Tables provided –	</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100</a:t>
            </a:r>
          </a:p>
        </p:txBody>
      </p:sp>
      <p:sp>
        <p:nvSpPr>
          <p:cNvPr id="8" name="Content Placeholder 2"/>
          <p:cNvSpPr txBox="1">
            <a:spLocks/>
          </p:cNvSpPr>
          <p:nvPr/>
        </p:nvSpPr>
        <p:spPr bwMode="auto">
          <a:xfrm>
            <a:off x="1753792" y="4983081"/>
            <a:ext cx="5959078" cy="514350"/>
          </a:xfrm>
          <a:prstGeom prst="rect">
            <a:avLst/>
          </a:prstGeom>
          <a:noFill/>
          <a:ln w="9525">
            <a:noFill/>
            <a:miter lim="800000"/>
            <a:headEnd/>
            <a:tailEnd/>
          </a:ln>
        </p:spPr>
        <p:txBody>
          <a:bodyPr/>
          <a:lstStyle/>
          <a:p>
            <a:pPr>
              <a:spcAft>
                <a:spcPts val="450"/>
              </a:spcAft>
              <a:buClr>
                <a:schemeClr val="accent2"/>
              </a:buClr>
              <a:buSzPct val="150000"/>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5842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err="1">
                <a:latin typeface="+mn-lt"/>
                <a:cs typeface="Helvetica" pitchFamily="34" charset="0"/>
              </a:rPr>
              <a:t>Nonnegativity</a:t>
            </a:r>
            <a:r>
              <a:rPr lang="en-US" dirty="0">
                <a:latin typeface="+mn-lt"/>
                <a:cs typeface="Helvetica" pitchFamily="34" charset="0"/>
              </a:rPr>
              <a:t> and Integers</a:t>
            </a:r>
          </a:p>
        </p:txBody>
      </p:sp>
      <p:sp>
        <p:nvSpPr>
          <p:cNvPr id="3" name="Content Placeholder 2"/>
          <p:cNvSpPr>
            <a:spLocks noGrp="1"/>
          </p:cNvSpPr>
          <p:nvPr>
            <p:ph idx="1"/>
          </p:nvPr>
        </p:nvSpPr>
        <p:spPr>
          <a:xfrm>
            <a:off x="402336" y="1995487"/>
            <a:ext cx="8202168" cy="3148013"/>
          </a:xfrm>
        </p:spPr>
        <p:txBody>
          <a:bodyPr>
            <a:normAutofit fontScale="92500"/>
          </a:bodyPr>
          <a:lstStyle/>
          <a:p>
            <a:pPr eaLnBrk="1" hangingPunct="1"/>
            <a:r>
              <a:rPr lang="en-US" sz="3500" dirty="0">
                <a:latin typeface="Helvetica" pitchFamily="34" charset="0"/>
                <a:cs typeface="Helvetica" pitchFamily="34" charset="0"/>
              </a:rPr>
              <a:t>Decision variables must be ≥ 0, so</a:t>
            </a:r>
          </a:p>
          <a:p>
            <a:pPr eaLnBrk="1" hangingPunct="1"/>
            <a:endParaRPr lang="en-US" dirty="0">
              <a:latin typeface="Helvetica" pitchFamily="34" charset="0"/>
              <a:cs typeface="Helvetica" pitchFamily="34" charset="0"/>
            </a:endParaRPr>
          </a:p>
          <a:p>
            <a:pPr eaLnBrk="1" hangingPunct="1"/>
            <a:endParaRPr lang="en-US" dirty="0">
              <a:latin typeface="Helvetica" pitchFamily="34" charset="0"/>
              <a:cs typeface="Helvetica" pitchFamily="34" charset="0"/>
            </a:endParaRPr>
          </a:p>
          <a:p>
            <a:pPr eaLnBrk="1" hangingPunct="1"/>
            <a:endParaRPr lang="en-US" dirty="0">
              <a:latin typeface="Helvetica" pitchFamily="34" charset="0"/>
              <a:cs typeface="Helvetica" pitchFamily="34" charset="0"/>
            </a:endParaRPr>
          </a:p>
          <a:p>
            <a:pPr eaLnBrk="1" hangingPunct="1"/>
            <a:endParaRPr lang="en-US" dirty="0">
              <a:latin typeface="Helvetica" pitchFamily="34" charset="0"/>
              <a:cs typeface="Helvetica" pitchFamily="34" charset="0"/>
            </a:endParaRPr>
          </a:p>
          <a:p>
            <a:pPr eaLnBrk="1" hangingPunct="1"/>
            <a:r>
              <a:rPr lang="en-US" sz="3500" dirty="0">
                <a:latin typeface="Helvetica" pitchFamily="34" charset="0"/>
                <a:cs typeface="Helvetica" pitchFamily="34" charset="0"/>
              </a:rPr>
              <a:t>Decision variables may have to be integers</a:t>
            </a:r>
          </a:p>
        </p:txBody>
      </p:sp>
      <p:sp>
        <p:nvSpPr>
          <p:cNvPr id="4" name="TextBox 3"/>
          <p:cNvSpPr txBox="1">
            <a:spLocks noChangeArrowheads="1"/>
          </p:cNvSpPr>
          <p:nvPr/>
        </p:nvSpPr>
        <p:spPr bwMode="auto">
          <a:xfrm>
            <a:off x="3062536" y="2998824"/>
            <a:ext cx="2117887" cy="1141338"/>
          </a:xfrm>
          <a:prstGeom prst="rect">
            <a:avLst/>
          </a:prstGeom>
          <a:noFill/>
          <a:ln w="9525">
            <a:noFill/>
            <a:miter lim="800000"/>
            <a:headEnd/>
            <a:tailEnd/>
          </a:ln>
        </p:spPr>
        <p:txBody>
          <a:bodyPr wrap="none">
            <a:spAutoFit/>
          </a:bodyPr>
          <a:lstStyle/>
          <a:p>
            <a:pPr>
              <a:spcAft>
                <a:spcPts val="450"/>
              </a:spcAft>
            </a:pP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0, and </a:t>
            </a:r>
          </a:p>
          <a:p>
            <a:pPr>
              <a:spcAft>
                <a:spcPts val="450"/>
              </a:spcAft>
            </a:pPr>
            <a:r>
              <a:rPr lang="en-US" sz="3200" i="1" dirty="0">
                <a:latin typeface="Times New Roman" pitchFamily="18" charset="0"/>
                <a:cs typeface="Times New Roman" pitchFamily="18" charset="0"/>
              </a:rPr>
              <a:t>C</a:t>
            </a:r>
            <a:r>
              <a:rPr lang="en-US" sz="3200" dirty="0">
                <a:latin typeface="Helvetica" pitchFamily="34" charset="0"/>
                <a:cs typeface="Helvetica" pitchFamily="34" charset="0"/>
              </a:rPr>
              <a:t> ≥ 0</a:t>
            </a:r>
          </a:p>
        </p:txBody>
      </p:sp>
    </p:spTree>
    <p:extLst>
      <p:ext uri="{BB962C8B-B14F-4D97-AF65-F5344CB8AC3E}">
        <p14:creationId xmlns:p14="http://schemas.microsoft.com/office/powerpoint/2010/main" val="242391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a:latin typeface="+mn-lt"/>
                <a:cs typeface="Helvetica" pitchFamily="34" charset="0"/>
              </a:rPr>
              <a:t>Guidelines</a:t>
            </a:r>
          </a:p>
        </p:txBody>
      </p:sp>
      <p:sp>
        <p:nvSpPr>
          <p:cNvPr id="3" name="Content Placeholder 2"/>
          <p:cNvSpPr>
            <a:spLocks noGrp="1"/>
          </p:cNvSpPr>
          <p:nvPr>
            <p:ph idx="1"/>
          </p:nvPr>
        </p:nvSpPr>
        <p:spPr/>
        <p:txBody>
          <a:bodyPr/>
          <a:lstStyle/>
          <a:p>
            <a:pPr eaLnBrk="1" hangingPunct="1"/>
            <a:r>
              <a:rPr lang="en-US" dirty="0">
                <a:latin typeface="Helvetica" pitchFamily="34" charset="0"/>
                <a:cs typeface="Helvetica" pitchFamily="34" charset="0"/>
              </a:rPr>
              <a:t>Recognizing and defining decision variables</a:t>
            </a:r>
          </a:p>
          <a:p>
            <a:pPr eaLnBrk="1" hangingPunct="1"/>
            <a:r>
              <a:rPr lang="en-US" dirty="0">
                <a:latin typeface="Helvetica" pitchFamily="34" charset="0"/>
                <a:cs typeface="Helvetica" pitchFamily="34" charset="0"/>
              </a:rPr>
              <a:t>Different variables, different units</a:t>
            </a:r>
          </a:p>
          <a:p>
            <a:pPr eaLnBrk="1" hangingPunct="1"/>
            <a:r>
              <a:rPr lang="en-US" dirty="0">
                <a:latin typeface="Helvetica" pitchFamily="34" charset="0"/>
                <a:cs typeface="Helvetica" pitchFamily="34" charset="0"/>
              </a:rPr>
              <a:t>Use only the decision variables in the model</a:t>
            </a:r>
          </a:p>
          <a:p>
            <a:pPr eaLnBrk="1" hangingPunct="1"/>
            <a:r>
              <a:rPr lang="en-US" dirty="0">
                <a:latin typeface="Helvetica" pitchFamily="34" charset="0"/>
                <a:cs typeface="Helvetica" pitchFamily="34" charset="0"/>
              </a:rPr>
              <a:t>Difficulties may point to a need for more variables or better definitions</a:t>
            </a:r>
          </a:p>
        </p:txBody>
      </p:sp>
    </p:spTree>
    <p:extLst>
      <p:ext uri="{BB962C8B-B14F-4D97-AF65-F5344CB8AC3E}">
        <p14:creationId xmlns:p14="http://schemas.microsoft.com/office/powerpoint/2010/main" val="407719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a:latin typeface="+mn-lt"/>
                <a:cs typeface="Helvetica" pitchFamily="34" charset="0"/>
              </a:rPr>
              <a:t>Guidelines</a:t>
            </a:r>
          </a:p>
        </p:txBody>
      </p:sp>
      <p:sp>
        <p:nvSpPr>
          <p:cNvPr id="3" name="Content Placeholder 2"/>
          <p:cNvSpPr>
            <a:spLocks noGrp="1"/>
          </p:cNvSpPr>
          <p:nvPr>
            <p:ph idx="1"/>
          </p:nvPr>
        </p:nvSpPr>
        <p:spPr/>
        <p:txBody>
          <a:bodyPr/>
          <a:lstStyle/>
          <a:p>
            <a:pPr eaLnBrk="1" hangingPunct="1"/>
            <a:r>
              <a:rPr lang="en-US" dirty="0">
                <a:latin typeface="Helvetica" pitchFamily="34" charset="0"/>
                <a:cs typeface="Helvetica" pitchFamily="34" charset="0"/>
              </a:rPr>
              <a:t>One unit of measurement per expression</a:t>
            </a:r>
          </a:p>
          <a:p>
            <a:pPr lvl="1"/>
            <a:r>
              <a:rPr lang="en-US" dirty="0">
                <a:latin typeface="Helvetica" pitchFamily="34" charset="0"/>
                <a:cs typeface="Helvetica" pitchFamily="34" charset="0"/>
              </a:rPr>
              <a:t>Example – carpentry time, chairs demanded</a:t>
            </a:r>
          </a:p>
          <a:p>
            <a:pPr eaLnBrk="1" hangingPunct="1"/>
            <a:r>
              <a:rPr lang="en-US" dirty="0">
                <a:latin typeface="Helvetica" pitchFamily="34" charset="0"/>
                <a:cs typeface="Helvetica" pitchFamily="34" charset="0"/>
              </a:rPr>
              <a:t>Constraints are separate</a:t>
            </a:r>
          </a:p>
          <a:p>
            <a:pPr eaLnBrk="1" hangingPunct="1"/>
            <a:r>
              <a:rPr lang="en-US" dirty="0">
                <a:latin typeface="Helvetica" pitchFamily="34" charset="0"/>
                <a:cs typeface="Helvetica" pitchFamily="34" charset="0"/>
              </a:rPr>
              <a:t>Translate words into expressions</a:t>
            </a:r>
          </a:p>
          <a:p>
            <a:pPr marL="0" indent="0" eaLnBrk="1" hangingPunct="1">
              <a:buNone/>
            </a:pP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2518909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a:latin typeface="+mn-lt"/>
                <a:cs typeface="Helvetica" pitchFamily="34" charset="0"/>
              </a:rPr>
              <a:t>Graphical Solution</a:t>
            </a:r>
          </a:p>
        </p:txBody>
      </p:sp>
      <p:sp>
        <p:nvSpPr>
          <p:cNvPr id="30722" name="Content Placeholder 2"/>
          <p:cNvSpPr>
            <a:spLocks noGrp="1"/>
          </p:cNvSpPr>
          <p:nvPr>
            <p:ph idx="1"/>
          </p:nvPr>
        </p:nvSpPr>
        <p:spPr>
          <a:xfrm>
            <a:off x="1564011" y="1539816"/>
            <a:ext cx="5649515" cy="502444"/>
          </a:xfrm>
        </p:spPr>
        <p:txBody>
          <a:bodyPr/>
          <a:lstStyle/>
          <a:p>
            <a:pPr eaLnBrk="1" hangingPunct="1"/>
            <a:r>
              <a:rPr lang="en-US" dirty="0">
                <a:latin typeface="Helvetica" pitchFamily="34" charset="0"/>
                <a:cs typeface="Helvetica" pitchFamily="34" charset="0"/>
              </a:rPr>
              <a:t>Complete model</a:t>
            </a:r>
          </a:p>
        </p:txBody>
      </p:sp>
      <p:sp>
        <p:nvSpPr>
          <p:cNvPr id="4" name="TextBox 3"/>
          <p:cNvSpPr txBox="1">
            <a:spLocks noChangeArrowheads="1"/>
          </p:cNvSpPr>
          <p:nvPr/>
        </p:nvSpPr>
        <p:spPr bwMode="auto">
          <a:xfrm>
            <a:off x="1061049" y="2225615"/>
            <a:ext cx="7592324" cy="3483005"/>
          </a:xfrm>
          <a:prstGeom prst="rect">
            <a:avLst/>
          </a:prstGeom>
          <a:noFill/>
          <a:ln w="9525">
            <a:noFill/>
            <a:miter lim="800000"/>
            <a:headEnd/>
            <a:tailEnd/>
          </a:ln>
        </p:spPr>
        <p:txBody>
          <a:bodyPr wrap="square">
            <a:spAutoFit/>
          </a:bodyPr>
          <a:lstStyle/>
          <a:p>
            <a:pPr>
              <a:spcAft>
                <a:spcPts val="450"/>
              </a:spcAft>
            </a:pPr>
            <a:r>
              <a:rPr lang="en-US" sz="2800" b="1" dirty="0">
                <a:latin typeface="Helvetica" pitchFamily="34" charset="0"/>
                <a:cs typeface="Helvetica" pitchFamily="34" charset="0"/>
              </a:rPr>
              <a:t>Maximize profit  =  $7</a:t>
            </a:r>
            <a:r>
              <a:rPr lang="en-US" sz="2800" b="1" i="1" dirty="0">
                <a:latin typeface="Times New Roman" pitchFamily="18" charset="0"/>
                <a:cs typeface="Times New Roman" pitchFamily="18" charset="0"/>
              </a:rPr>
              <a:t>T</a:t>
            </a:r>
            <a:r>
              <a:rPr lang="en-US" sz="2800" b="1" dirty="0">
                <a:latin typeface="Helvetica" pitchFamily="34" charset="0"/>
                <a:cs typeface="Helvetica" pitchFamily="34" charset="0"/>
              </a:rPr>
              <a:t> + $5</a:t>
            </a:r>
            <a:r>
              <a:rPr lang="en-US" sz="2800" b="1" i="1" dirty="0">
                <a:latin typeface="Times New Roman" pitchFamily="18" charset="0"/>
                <a:cs typeface="Times New Roman" pitchFamily="18" charset="0"/>
              </a:rPr>
              <a:t>C</a:t>
            </a:r>
          </a:p>
          <a:p>
            <a:pPr>
              <a:spcAft>
                <a:spcPts val="900"/>
              </a:spcAft>
            </a:pPr>
            <a:r>
              <a:rPr lang="en-US" sz="2400" dirty="0">
                <a:latin typeface="Helvetica" pitchFamily="34" charset="0"/>
                <a:cs typeface="Helvetica" pitchFamily="34" charset="0"/>
              </a:rPr>
              <a:t>Subject to</a:t>
            </a:r>
          </a:p>
          <a:p>
            <a:pPr>
              <a:spcAft>
                <a:spcPts val="450"/>
              </a:spcAft>
            </a:pPr>
            <a:r>
              <a:rPr lang="en-US" sz="2800" dirty="0">
                <a:latin typeface="Helvetica" pitchFamily="34" charset="0"/>
                <a:cs typeface="Helvetica" pitchFamily="34" charset="0"/>
              </a:rPr>
              <a:t>3</a:t>
            </a:r>
            <a:r>
              <a:rPr lang="en-US" sz="2800" i="1" dirty="0">
                <a:latin typeface="Times New Roman" pitchFamily="18" charset="0"/>
                <a:cs typeface="Times New Roman" pitchFamily="18" charset="0"/>
              </a:rPr>
              <a:t>T</a:t>
            </a:r>
            <a:r>
              <a:rPr lang="en-US" sz="2800" dirty="0">
                <a:latin typeface="Helvetica" pitchFamily="34" charset="0"/>
                <a:cs typeface="Helvetica" pitchFamily="34" charset="0"/>
              </a:rPr>
              <a:t> + 4</a:t>
            </a:r>
            <a:r>
              <a:rPr lang="en-US" sz="2800" i="1" dirty="0">
                <a:latin typeface="Times New Roman" pitchFamily="18" charset="0"/>
                <a:cs typeface="Times New Roman" pitchFamily="18" charset="0"/>
              </a:rPr>
              <a:t>C</a:t>
            </a:r>
            <a:r>
              <a:rPr lang="en-US" sz="2800" dirty="0">
                <a:latin typeface="Helvetica" pitchFamily="34" charset="0"/>
                <a:cs typeface="Helvetica" pitchFamily="34" charset="0"/>
              </a:rPr>
              <a:t>	≤	2,400	(carpentry time)</a:t>
            </a:r>
          </a:p>
          <a:p>
            <a:pPr>
              <a:spcAft>
                <a:spcPts val="450"/>
              </a:spcAft>
            </a:pPr>
            <a:r>
              <a:rPr lang="en-US" sz="2800" dirty="0">
                <a:latin typeface="Helvetica" pitchFamily="34" charset="0"/>
                <a:cs typeface="Helvetica" pitchFamily="34" charset="0"/>
              </a:rPr>
              <a:t>2</a:t>
            </a:r>
            <a:r>
              <a:rPr lang="en-US" sz="2800" i="1" dirty="0">
                <a:latin typeface="Times New Roman" pitchFamily="18" charset="0"/>
                <a:cs typeface="Times New Roman" pitchFamily="18" charset="0"/>
              </a:rPr>
              <a:t>T</a:t>
            </a:r>
            <a:r>
              <a:rPr lang="en-US" sz="2800" dirty="0">
                <a:latin typeface="Helvetica" pitchFamily="34" charset="0"/>
                <a:cs typeface="Helvetica" pitchFamily="34" charset="0"/>
              </a:rPr>
              <a:t> + 1</a:t>
            </a:r>
            <a:r>
              <a:rPr lang="en-US" sz="2800" i="1" dirty="0">
                <a:latin typeface="Times New Roman" pitchFamily="18" charset="0"/>
                <a:cs typeface="Times New Roman" pitchFamily="18" charset="0"/>
              </a:rPr>
              <a:t>C</a:t>
            </a:r>
            <a:r>
              <a:rPr lang="en-US" sz="2800" dirty="0">
                <a:latin typeface="Helvetica" pitchFamily="34" charset="0"/>
                <a:cs typeface="Helvetica" pitchFamily="34" charset="0"/>
              </a:rPr>
              <a:t>	≤	1,000	(painting time)	</a:t>
            </a:r>
          </a:p>
          <a:p>
            <a:pPr>
              <a:spcAft>
                <a:spcPts val="450"/>
              </a:spcAft>
            </a:pPr>
            <a:r>
              <a:rPr lang="en-US" sz="2800" i="1" dirty="0">
                <a:latin typeface="Times New Roman" pitchFamily="18" charset="0"/>
                <a:cs typeface="Times New Roman" pitchFamily="18" charset="0"/>
              </a:rPr>
              <a:t>C</a:t>
            </a:r>
            <a:r>
              <a:rPr lang="en-US" sz="2800" dirty="0">
                <a:latin typeface="Helvetica" pitchFamily="34" charset="0"/>
                <a:cs typeface="Helvetica" pitchFamily="34" charset="0"/>
              </a:rPr>
              <a:t>		≤	450	(max chairs allowed)</a:t>
            </a:r>
          </a:p>
          <a:p>
            <a:pPr>
              <a:spcAft>
                <a:spcPts val="450"/>
              </a:spcAft>
            </a:pPr>
            <a:r>
              <a:rPr lang="en-US" sz="2800" i="1" dirty="0">
                <a:latin typeface="Times New Roman" pitchFamily="18" charset="0"/>
                <a:cs typeface="Times New Roman" pitchFamily="18" charset="0"/>
              </a:rPr>
              <a:t>T</a:t>
            </a:r>
            <a:r>
              <a:rPr lang="en-US" sz="2800" dirty="0">
                <a:latin typeface="Helvetica" pitchFamily="34" charset="0"/>
                <a:cs typeface="Helvetica" pitchFamily="34" charset="0"/>
              </a:rPr>
              <a:t> 		≥	100	(min tables allowed)</a:t>
            </a:r>
          </a:p>
          <a:p>
            <a:pPr>
              <a:spcAft>
                <a:spcPts val="450"/>
              </a:spcAft>
            </a:pPr>
            <a:r>
              <a:rPr lang="en-US" sz="2800" i="1" dirty="0">
                <a:latin typeface="Times New Roman" pitchFamily="18" charset="0"/>
                <a:cs typeface="Times New Roman" pitchFamily="18" charset="0"/>
              </a:rPr>
              <a:t>T</a:t>
            </a:r>
            <a:r>
              <a:rPr lang="en-US" sz="2800" dirty="0">
                <a:latin typeface="Helvetica" pitchFamily="34" charset="0"/>
                <a:cs typeface="Helvetica" pitchFamily="34" charset="0"/>
              </a:rPr>
              <a:t>, </a:t>
            </a:r>
            <a:r>
              <a:rPr lang="en-US" sz="2800" i="1" dirty="0">
                <a:latin typeface="Times New Roman" pitchFamily="18" charset="0"/>
                <a:cs typeface="Times New Roman" pitchFamily="18" charset="0"/>
              </a:rPr>
              <a:t>C</a:t>
            </a:r>
            <a:r>
              <a:rPr lang="en-US" sz="2800" dirty="0">
                <a:latin typeface="Helvetica" pitchFamily="34" charset="0"/>
                <a:cs typeface="Helvetica" pitchFamily="34" charset="0"/>
              </a:rPr>
              <a:t>		≥	0	(</a:t>
            </a:r>
            <a:r>
              <a:rPr lang="en-US" sz="2800" dirty="0" err="1">
                <a:latin typeface="Helvetica" pitchFamily="34" charset="0"/>
                <a:cs typeface="Helvetica" pitchFamily="34" charset="0"/>
              </a:rPr>
              <a:t>nonnegativity</a:t>
            </a:r>
            <a:r>
              <a:rPr lang="en-US" sz="2800" dirty="0">
                <a:latin typeface="Helvetica" pitchFamily="34" charset="0"/>
                <a:cs typeface="Helvetica" pitchFamily="34" charset="0"/>
              </a:rPr>
              <a:t>)</a:t>
            </a:r>
          </a:p>
        </p:txBody>
      </p:sp>
    </p:spTree>
    <p:extLst>
      <p:ext uri="{BB962C8B-B14F-4D97-AF65-F5344CB8AC3E}">
        <p14:creationId xmlns:p14="http://schemas.microsoft.com/office/powerpoint/2010/main" val="1357866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latin typeface="+mn-lt"/>
                <a:cs typeface="Helvetica" pitchFamily="34" charset="0"/>
              </a:rPr>
              <a:t>Graphical Representation</a:t>
            </a:r>
          </a:p>
        </p:txBody>
      </p:sp>
      <p:grpSp>
        <p:nvGrpSpPr>
          <p:cNvPr id="41" name="Group 40"/>
          <p:cNvGrpSpPr>
            <a:grpSpLocks/>
          </p:cNvGrpSpPr>
          <p:nvPr/>
        </p:nvGrpSpPr>
        <p:grpSpPr bwMode="auto">
          <a:xfrm>
            <a:off x="1937495" y="2095501"/>
            <a:ext cx="4639517" cy="3400933"/>
            <a:chOff x="1058542" y="1651000"/>
            <a:chExt cx="6186808" cy="4535347"/>
          </a:xfrm>
        </p:grpSpPr>
        <p:sp>
          <p:nvSpPr>
            <p:cNvPr id="5" name="Freeform 4"/>
            <p:cNvSpPr/>
            <p:nvPr/>
          </p:nvSpPr>
          <p:spPr>
            <a:xfrm>
              <a:off x="2279021" y="1651000"/>
              <a:ext cx="4966329" cy="3753487"/>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1767" name="TextBox 13"/>
            <p:cNvSpPr txBox="1">
              <a:spLocks noChangeArrowheads="1"/>
            </p:cNvSpPr>
            <p:nvPr/>
          </p:nvSpPr>
          <p:spPr bwMode="auto">
            <a:xfrm rot="16200000">
              <a:off x="38850" y="3407235"/>
              <a:ext cx="2439544" cy="40016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31768" name="TextBox 14"/>
            <p:cNvSpPr txBox="1">
              <a:spLocks noChangeArrowheads="1"/>
            </p:cNvSpPr>
            <p:nvPr/>
          </p:nvSpPr>
          <p:spPr bwMode="auto">
            <a:xfrm>
              <a:off x="3248268" y="5786170"/>
              <a:ext cx="2345555" cy="40017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sp>
          <p:nvSpPr>
            <p:cNvPr id="31769" name="TextBox 15"/>
            <p:cNvSpPr txBox="1">
              <a:spLocks noChangeArrowheads="1"/>
            </p:cNvSpPr>
            <p:nvPr/>
          </p:nvSpPr>
          <p:spPr bwMode="auto">
            <a:xfrm>
              <a:off x="1543090" y="1986282"/>
              <a:ext cx="928150" cy="3644693"/>
            </a:xfrm>
            <a:prstGeom prst="rect">
              <a:avLst/>
            </a:prstGeom>
            <a:noFill/>
            <a:ln w="9525">
              <a:noFill/>
              <a:miter lim="800000"/>
              <a:headEnd/>
              <a:tailEnd/>
            </a:ln>
          </p:spPr>
          <p:txBody>
            <a:bodyPr wrap="none">
              <a:spAutoFit/>
            </a:bodyPr>
            <a:lstStyle/>
            <a:p>
              <a:pPr algn="r">
                <a:lnSpc>
                  <a:spcPct val="130000"/>
                </a:lnSpc>
              </a:pPr>
              <a:r>
                <a:rPr lang="en-US" sz="1200" dirty="0">
                  <a:latin typeface="Helvetica" pitchFamily="34" charset="0"/>
                  <a:cs typeface="Helvetica" pitchFamily="34" charset="0"/>
                </a:rPr>
                <a:t>1,000 –</a:t>
              </a:r>
            </a:p>
            <a:p>
              <a:pPr algn="r">
                <a:lnSpc>
                  <a:spcPct val="130000"/>
                </a:lnSpc>
              </a:pPr>
              <a:r>
                <a:rPr lang="en-US" sz="1200" dirty="0">
                  <a:latin typeface="Helvetica" pitchFamily="34" charset="0"/>
                  <a:cs typeface="Helvetica" pitchFamily="34" charset="0"/>
                </a:rPr>
                <a:t>–</a:t>
              </a:r>
            </a:p>
            <a:p>
              <a:pPr algn="r">
                <a:lnSpc>
                  <a:spcPct val="130000"/>
                </a:lnSpc>
              </a:pPr>
              <a:r>
                <a:rPr lang="en-US" sz="1200" dirty="0">
                  <a:latin typeface="Helvetica" pitchFamily="34" charset="0"/>
                  <a:cs typeface="Helvetica" pitchFamily="34" charset="0"/>
                </a:rPr>
                <a:t>800 –</a:t>
              </a:r>
            </a:p>
            <a:p>
              <a:pPr algn="r">
                <a:lnSpc>
                  <a:spcPct val="130000"/>
                </a:lnSpc>
              </a:pPr>
              <a:r>
                <a:rPr lang="en-US" sz="1200" dirty="0">
                  <a:latin typeface="Helvetica" pitchFamily="34" charset="0"/>
                  <a:cs typeface="Helvetica" pitchFamily="34" charset="0"/>
                </a:rPr>
                <a:t>–</a:t>
              </a:r>
            </a:p>
            <a:p>
              <a:pPr algn="r">
                <a:lnSpc>
                  <a:spcPct val="130000"/>
                </a:lnSpc>
              </a:pPr>
              <a:r>
                <a:rPr lang="en-US" sz="1200" dirty="0">
                  <a:latin typeface="Helvetica" pitchFamily="34" charset="0"/>
                  <a:cs typeface="Helvetica" pitchFamily="34" charset="0"/>
                </a:rPr>
                <a:t>600 –</a:t>
              </a:r>
            </a:p>
            <a:p>
              <a:pPr algn="r">
                <a:lnSpc>
                  <a:spcPct val="130000"/>
                </a:lnSpc>
              </a:pPr>
              <a:r>
                <a:rPr lang="en-US" sz="1200" dirty="0">
                  <a:latin typeface="Helvetica" pitchFamily="34" charset="0"/>
                  <a:cs typeface="Helvetica" pitchFamily="34" charset="0"/>
                </a:rPr>
                <a:t>–</a:t>
              </a:r>
            </a:p>
            <a:p>
              <a:pPr algn="r">
                <a:lnSpc>
                  <a:spcPct val="130000"/>
                </a:lnSpc>
              </a:pPr>
              <a:r>
                <a:rPr lang="en-US" sz="1200" dirty="0">
                  <a:latin typeface="Helvetica" pitchFamily="34" charset="0"/>
                  <a:cs typeface="Helvetica" pitchFamily="34" charset="0"/>
                </a:rPr>
                <a:t>400 –</a:t>
              </a:r>
            </a:p>
            <a:p>
              <a:pPr algn="r">
                <a:lnSpc>
                  <a:spcPct val="130000"/>
                </a:lnSpc>
              </a:pPr>
              <a:r>
                <a:rPr lang="en-US" sz="1200" dirty="0">
                  <a:latin typeface="Helvetica" pitchFamily="34" charset="0"/>
                  <a:cs typeface="Helvetica" pitchFamily="34" charset="0"/>
                </a:rPr>
                <a:t>–</a:t>
              </a:r>
            </a:p>
            <a:p>
              <a:pPr algn="r">
                <a:lnSpc>
                  <a:spcPct val="130000"/>
                </a:lnSpc>
              </a:pPr>
              <a:r>
                <a:rPr lang="en-US" sz="1200" dirty="0">
                  <a:latin typeface="Helvetica" pitchFamily="34" charset="0"/>
                  <a:cs typeface="Helvetica" pitchFamily="34" charset="0"/>
                </a:rPr>
                <a:t>200 –</a:t>
              </a:r>
            </a:p>
            <a:p>
              <a:pPr algn="r">
                <a:lnSpc>
                  <a:spcPct val="130000"/>
                </a:lnSpc>
              </a:pPr>
              <a:r>
                <a:rPr lang="en-US" sz="1200" dirty="0">
                  <a:latin typeface="Helvetica" pitchFamily="34" charset="0"/>
                  <a:cs typeface="Helvetica" pitchFamily="34" charset="0"/>
                </a:rPr>
                <a:t>–</a:t>
              </a:r>
            </a:p>
            <a:p>
              <a:pPr algn="r">
                <a:lnSpc>
                  <a:spcPct val="130000"/>
                </a:lnSpc>
              </a:pPr>
              <a:r>
                <a:rPr lang="en-US" sz="1200" dirty="0">
                  <a:latin typeface="Helvetica" pitchFamily="34" charset="0"/>
                  <a:cs typeface="Helvetica" pitchFamily="34" charset="0"/>
                </a:rPr>
                <a:t>0 –</a:t>
              </a:r>
            </a:p>
          </p:txBody>
        </p:sp>
        <p:sp>
          <p:nvSpPr>
            <p:cNvPr id="31770" name="TextBox 17"/>
            <p:cNvSpPr txBox="1">
              <a:spLocks noChangeArrowheads="1"/>
            </p:cNvSpPr>
            <p:nvPr/>
          </p:nvSpPr>
          <p:spPr bwMode="auto">
            <a:xfrm>
              <a:off x="2182987" y="5208390"/>
              <a:ext cx="4741333" cy="523309"/>
            </a:xfrm>
            <a:prstGeom prst="rect">
              <a:avLst/>
            </a:prstGeom>
            <a:noFill/>
            <a:ln w="9525">
              <a:noFill/>
              <a:miter lim="800000"/>
              <a:headEnd/>
              <a:tailEnd/>
            </a:ln>
          </p:spPr>
          <p:txBody>
            <a:bodyPr>
              <a:spAutoFit/>
            </a:bodyPr>
            <a:lstStyle/>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750">
                  <a:latin typeface="Helvetica" pitchFamily="34" charset="0"/>
                  <a:cs typeface="Helvetica" pitchFamily="34" charset="0"/>
                </a:rPr>
                <a:t>|	|	|	|	|	|	|	|	|	|	|	|</a:t>
              </a:r>
            </a:p>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1200">
                  <a:latin typeface="Helvetica" pitchFamily="34" charset="0"/>
                  <a:cs typeface="Helvetica" pitchFamily="34" charset="0"/>
                </a:rPr>
                <a:t>0		200		400		600		800		1,000</a:t>
              </a:r>
            </a:p>
          </p:txBody>
        </p:sp>
      </p:grpSp>
      <p:grpSp>
        <p:nvGrpSpPr>
          <p:cNvPr id="34" name="Group 33"/>
          <p:cNvGrpSpPr>
            <a:grpSpLocks/>
          </p:cNvGrpSpPr>
          <p:nvPr/>
        </p:nvGrpSpPr>
        <p:grpSpPr bwMode="auto">
          <a:xfrm>
            <a:off x="2899173" y="2805114"/>
            <a:ext cx="2222119" cy="617935"/>
            <a:chOff x="2341034" y="2597150"/>
            <a:chExt cx="2962860" cy="823384"/>
          </a:xfrm>
        </p:grpSpPr>
        <p:sp>
          <p:nvSpPr>
            <p:cNvPr id="31764" name="TextBox 10"/>
            <p:cNvSpPr txBox="1">
              <a:spLocks noChangeArrowheads="1"/>
            </p:cNvSpPr>
            <p:nvPr/>
          </p:nvSpPr>
          <p:spPr bwMode="auto">
            <a:xfrm>
              <a:off x="3429000" y="2597150"/>
              <a:ext cx="1874894" cy="399852"/>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0, </a:t>
              </a:r>
              <a:r>
                <a:rPr lang="en-US" sz="1350" i="1">
                  <a:latin typeface="Helvetica" pitchFamily="34" charset="0"/>
                  <a:cs typeface="Helvetica" pitchFamily="34" charset="0"/>
                </a:rPr>
                <a:t>C</a:t>
              </a:r>
              <a:r>
                <a:rPr lang="en-US" sz="1350">
                  <a:latin typeface="Helvetica" pitchFamily="34" charset="0"/>
                  <a:cs typeface="Helvetica" pitchFamily="34" charset="0"/>
                </a:rPr>
                <a:t> = 600)</a:t>
              </a:r>
            </a:p>
          </p:txBody>
        </p:sp>
        <p:cxnSp>
          <p:nvCxnSpPr>
            <p:cNvPr id="22" name="Straight Arrow Connector 21"/>
            <p:cNvCxnSpPr/>
            <p:nvPr/>
          </p:nvCxnSpPr>
          <p:spPr>
            <a:xfrm flipH="1">
              <a:off x="2341034" y="2844641"/>
              <a:ext cx="1146188" cy="5758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a:grpSpLocks/>
          </p:cNvGrpSpPr>
          <p:nvPr/>
        </p:nvGrpSpPr>
        <p:grpSpPr bwMode="auto">
          <a:xfrm>
            <a:off x="2863169" y="3429195"/>
            <a:ext cx="2256234" cy="1545431"/>
            <a:chOff x="2208388" y="3414888"/>
            <a:chExt cx="3008466" cy="2060224"/>
          </a:xfrm>
        </p:grpSpPr>
        <p:cxnSp>
          <p:nvCxnSpPr>
            <p:cNvPr id="7" name="Straight Connector 6"/>
            <p:cNvCxnSpPr/>
            <p:nvPr/>
          </p:nvCxnSpPr>
          <p:spPr>
            <a:xfrm>
              <a:off x="2278242" y="3484726"/>
              <a:ext cx="2873522" cy="1920548"/>
            </a:xfrm>
            <a:prstGeom prst="line">
              <a:avLst/>
            </a:prstGeom>
            <a:ln w="76200">
              <a:solidFill>
                <a:schemeClr val="accent2"/>
              </a:solidFill>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208388" y="3414888"/>
              <a:ext cx="141294" cy="14126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9" name="Oval 8"/>
            <p:cNvSpPr/>
            <p:nvPr/>
          </p:nvSpPr>
          <p:spPr>
            <a:xfrm>
              <a:off x="5075560" y="5333848"/>
              <a:ext cx="141294" cy="14126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37" name="Group 36"/>
          <p:cNvGrpSpPr>
            <a:grpSpLocks/>
          </p:cNvGrpSpPr>
          <p:nvPr/>
        </p:nvGrpSpPr>
        <p:grpSpPr bwMode="auto">
          <a:xfrm>
            <a:off x="5055395" y="4338639"/>
            <a:ext cx="1652750" cy="541735"/>
            <a:chOff x="5216854" y="4641850"/>
            <a:chExt cx="2203287" cy="721783"/>
          </a:xfrm>
        </p:grpSpPr>
        <p:sp>
          <p:nvSpPr>
            <p:cNvPr id="31759" name="TextBox 11"/>
            <p:cNvSpPr txBox="1">
              <a:spLocks noChangeArrowheads="1"/>
            </p:cNvSpPr>
            <p:nvPr/>
          </p:nvSpPr>
          <p:spPr bwMode="auto">
            <a:xfrm>
              <a:off x="5545592" y="4641850"/>
              <a:ext cx="1874549" cy="399816"/>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800, </a:t>
              </a:r>
              <a:r>
                <a:rPr lang="en-US" sz="1350" i="1">
                  <a:latin typeface="Helvetica" pitchFamily="34" charset="0"/>
                  <a:cs typeface="Helvetica" pitchFamily="34" charset="0"/>
                </a:rPr>
                <a:t>C</a:t>
              </a:r>
              <a:r>
                <a:rPr lang="en-US" sz="1350">
                  <a:latin typeface="Helvetica" pitchFamily="34" charset="0"/>
                  <a:cs typeface="Helvetica" pitchFamily="34" charset="0"/>
                </a:rPr>
                <a:t> = 0)</a:t>
              </a:r>
            </a:p>
          </p:txBody>
        </p:sp>
        <p:cxnSp>
          <p:nvCxnSpPr>
            <p:cNvPr id="28" name="Straight Arrow Connector 27"/>
            <p:cNvCxnSpPr/>
            <p:nvPr/>
          </p:nvCxnSpPr>
          <p:spPr>
            <a:xfrm flipH="1">
              <a:off x="5216854" y="4959117"/>
              <a:ext cx="371411" cy="4045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5" name="Group 34"/>
          <p:cNvGrpSpPr>
            <a:grpSpLocks/>
          </p:cNvGrpSpPr>
          <p:nvPr/>
        </p:nvGrpSpPr>
        <p:grpSpPr bwMode="auto">
          <a:xfrm>
            <a:off x="3463528" y="3289699"/>
            <a:ext cx="2816809" cy="554831"/>
            <a:chOff x="3094567" y="3242922"/>
            <a:chExt cx="3755466" cy="740645"/>
          </a:xfrm>
        </p:grpSpPr>
        <p:sp>
          <p:nvSpPr>
            <p:cNvPr id="31757" name="TextBox 19"/>
            <p:cNvSpPr txBox="1">
              <a:spLocks noChangeArrowheads="1"/>
            </p:cNvSpPr>
            <p:nvPr/>
          </p:nvSpPr>
          <p:spPr bwMode="auto">
            <a:xfrm>
              <a:off x="3975100" y="3242922"/>
              <a:ext cx="2874933" cy="40058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Carpentry Constraint Line</a:t>
              </a:r>
            </a:p>
          </p:txBody>
        </p:sp>
        <p:cxnSp>
          <p:nvCxnSpPr>
            <p:cNvPr id="29" name="Straight Arrow Connector 28"/>
            <p:cNvCxnSpPr/>
            <p:nvPr/>
          </p:nvCxnSpPr>
          <p:spPr>
            <a:xfrm flipH="1">
              <a:off x="3094567" y="3487685"/>
              <a:ext cx="922269" cy="4958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8" name="Group 37"/>
          <p:cNvGrpSpPr>
            <a:grpSpLocks/>
          </p:cNvGrpSpPr>
          <p:nvPr/>
        </p:nvGrpSpPr>
        <p:grpSpPr bwMode="auto">
          <a:xfrm>
            <a:off x="3870723" y="3771901"/>
            <a:ext cx="2061858" cy="479822"/>
            <a:chOff x="3636433" y="3886200"/>
            <a:chExt cx="2750375" cy="639234"/>
          </a:xfrm>
        </p:grpSpPr>
        <p:sp>
          <p:nvSpPr>
            <p:cNvPr id="10" name="Oval 9"/>
            <p:cNvSpPr/>
            <p:nvPr/>
          </p:nvSpPr>
          <p:spPr>
            <a:xfrm>
              <a:off x="3636433" y="4384263"/>
              <a:ext cx="141350" cy="141171"/>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31754" name="Group 35"/>
            <p:cNvGrpSpPr>
              <a:grpSpLocks/>
            </p:cNvGrpSpPr>
            <p:nvPr/>
          </p:nvGrpSpPr>
          <p:grpSpPr bwMode="auto">
            <a:xfrm>
              <a:off x="3777783" y="3886200"/>
              <a:ext cx="2609025" cy="498063"/>
              <a:chOff x="3777783" y="3886200"/>
              <a:chExt cx="2609025" cy="498063"/>
            </a:xfrm>
          </p:grpSpPr>
          <p:cxnSp>
            <p:nvCxnSpPr>
              <p:cNvPr id="27" name="Straight Arrow Connector 26"/>
              <p:cNvCxnSpPr/>
              <p:nvPr/>
            </p:nvCxnSpPr>
            <p:spPr>
              <a:xfrm flipH="1">
                <a:off x="3777783" y="4141577"/>
                <a:ext cx="493934" cy="2426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756" name="TextBox 12"/>
              <p:cNvSpPr txBox="1">
                <a:spLocks noChangeArrowheads="1"/>
              </p:cNvSpPr>
              <p:nvPr/>
            </p:nvSpPr>
            <p:spPr bwMode="auto">
              <a:xfrm>
                <a:off x="4254500" y="3886200"/>
                <a:ext cx="2132308" cy="39977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400, </a:t>
                </a:r>
                <a:r>
                  <a:rPr lang="en-US" sz="1350" i="1">
                    <a:latin typeface="Helvetica" pitchFamily="34" charset="0"/>
                    <a:cs typeface="Helvetica" pitchFamily="34" charset="0"/>
                  </a:rPr>
                  <a:t>C</a:t>
                </a:r>
                <a:r>
                  <a:rPr lang="en-US" sz="1350">
                    <a:latin typeface="Helvetica" pitchFamily="34" charset="0"/>
                    <a:cs typeface="Helvetica" pitchFamily="34" charset="0"/>
                  </a:rPr>
                  <a:t> = 300)</a:t>
                </a:r>
              </a:p>
            </p:txBody>
          </p:sp>
        </p:grpSp>
      </p:grpSp>
    </p:spTree>
    <p:extLst>
      <p:ext uri="{BB962C8B-B14F-4D97-AF65-F5344CB8AC3E}">
        <p14:creationId xmlns:p14="http://schemas.microsoft.com/office/powerpoint/2010/main" val="346869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Triangle 23"/>
          <p:cNvSpPr/>
          <p:nvPr/>
        </p:nvSpPr>
        <p:spPr>
          <a:xfrm>
            <a:off x="2864645" y="3471863"/>
            <a:ext cx="2155031" cy="1438275"/>
          </a:xfrm>
          <a:prstGeom prst="rtTriangle">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2770" name="Title 1"/>
          <p:cNvSpPr>
            <a:spLocks noGrp="1"/>
          </p:cNvSpPr>
          <p:nvPr>
            <p:ph type="title"/>
          </p:nvPr>
        </p:nvSpPr>
        <p:spPr/>
        <p:txBody>
          <a:bodyPr/>
          <a:lstStyle/>
          <a:p>
            <a:pPr eaLnBrk="1" hangingPunct="1"/>
            <a:r>
              <a:rPr lang="en-US" dirty="0">
                <a:latin typeface="+mn-lt"/>
                <a:cs typeface="Helvetica" pitchFamily="34" charset="0"/>
              </a:rPr>
              <a:t>Graphical Representation</a:t>
            </a:r>
          </a:p>
        </p:txBody>
      </p:sp>
      <p:grpSp>
        <p:nvGrpSpPr>
          <p:cNvPr id="41" name="Group 40"/>
          <p:cNvGrpSpPr>
            <a:grpSpLocks/>
          </p:cNvGrpSpPr>
          <p:nvPr/>
        </p:nvGrpSpPr>
        <p:grpSpPr bwMode="auto">
          <a:xfrm>
            <a:off x="1937495" y="2095501"/>
            <a:ext cx="4639517" cy="3400933"/>
            <a:chOff x="1058542" y="1651000"/>
            <a:chExt cx="6186808" cy="4535347"/>
          </a:xfrm>
        </p:grpSpPr>
        <p:sp>
          <p:nvSpPr>
            <p:cNvPr id="5" name="Freeform 4"/>
            <p:cNvSpPr/>
            <p:nvPr/>
          </p:nvSpPr>
          <p:spPr>
            <a:xfrm>
              <a:off x="2279021" y="1651000"/>
              <a:ext cx="4966329" cy="3753487"/>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2788" name="TextBox 13"/>
            <p:cNvSpPr txBox="1">
              <a:spLocks noChangeArrowheads="1"/>
            </p:cNvSpPr>
            <p:nvPr/>
          </p:nvSpPr>
          <p:spPr bwMode="auto">
            <a:xfrm rot="16200000">
              <a:off x="38850" y="3407235"/>
              <a:ext cx="2439544" cy="40016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32789" name="TextBox 14"/>
            <p:cNvSpPr txBox="1">
              <a:spLocks noChangeArrowheads="1"/>
            </p:cNvSpPr>
            <p:nvPr/>
          </p:nvSpPr>
          <p:spPr bwMode="auto">
            <a:xfrm>
              <a:off x="3248268" y="5786170"/>
              <a:ext cx="2345555" cy="40017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sp>
          <p:nvSpPr>
            <p:cNvPr id="32790" name="TextBox 15"/>
            <p:cNvSpPr txBox="1">
              <a:spLocks noChangeArrowheads="1"/>
            </p:cNvSpPr>
            <p:nvPr/>
          </p:nvSpPr>
          <p:spPr bwMode="auto">
            <a:xfrm>
              <a:off x="1543090" y="1986282"/>
              <a:ext cx="928150" cy="3644693"/>
            </a:xfrm>
            <a:prstGeom prst="rect">
              <a:avLst/>
            </a:prstGeom>
            <a:noFill/>
            <a:ln w="9525">
              <a:noFill/>
              <a:miter lim="800000"/>
              <a:headEnd/>
              <a:tailEnd/>
            </a:ln>
          </p:spPr>
          <p:txBody>
            <a:bodyPr wrap="none">
              <a:spAutoFit/>
            </a:bodyPr>
            <a:lstStyle/>
            <a:p>
              <a:pPr algn="r">
                <a:lnSpc>
                  <a:spcPct val="130000"/>
                </a:lnSpc>
              </a:pPr>
              <a:r>
                <a:rPr lang="en-US" sz="1200">
                  <a:latin typeface="Helvetica" pitchFamily="34" charset="0"/>
                  <a:cs typeface="Helvetica" pitchFamily="34" charset="0"/>
                </a:rPr>
                <a:t>1,000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800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600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400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200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0 –</a:t>
              </a:r>
            </a:p>
          </p:txBody>
        </p:sp>
        <p:sp>
          <p:nvSpPr>
            <p:cNvPr id="32791" name="TextBox 17"/>
            <p:cNvSpPr txBox="1">
              <a:spLocks noChangeArrowheads="1"/>
            </p:cNvSpPr>
            <p:nvPr/>
          </p:nvSpPr>
          <p:spPr bwMode="auto">
            <a:xfrm>
              <a:off x="2182987" y="5208390"/>
              <a:ext cx="4741333" cy="523309"/>
            </a:xfrm>
            <a:prstGeom prst="rect">
              <a:avLst/>
            </a:prstGeom>
            <a:noFill/>
            <a:ln w="9525">
              <a:noFill/>
              <a:miter lim="800000"/>
              <a:headEnd/>
              <a:tailEnd/>
            </a:ln>
          </p:spPr>
          <p:txBody>
            <a:bodyPr>
              <a:spAutoFit/>
            </a:bodyPr>
            <a:lstStyle/>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750">
                  <a:latin typeface="Helvetica" pitchFamily="34" charset="0"/>
                  <a:cs typeface="Helvetica" pitchFamily="34" charset="0"/>
                </a:rPr>
                <a:t>|	|	|	|	|	|	|	|	|	|	|	|</a:t>
              </a:r>
            </a:p>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1200">
                  <a:latin typeface="Helvetica" pitchFamily="34" charset="0"/>
                  <a:cs typeface="Helvetica" pitchFamily="34" charset="0"/>
                </a:rPr>
                <a:t>0		200		400		600		800		1,000</a:t>
              </a:r>
            </a:p>
          </p:txBody>
        </p:sp>
      </p:grpSp>
      <p:grpSp>
        <p:nvGrpSpPr>
          <p:cNvPr id="4" name="Group 3"/>
          <p:cNvGrpSpPr>
            <a:grpSpLocks/>
          </p:cNvGrpSpPr>
          <p:nvPr/>
        </p:nvGrpSpPr>
        <p:grpSpPr bwMode="auto">
          <a:xfrm>
            <a:off x="2799160" y="3418286"/>
            <a:ext cx="2256234" cy="1545431"/>
            <a:chOff x="2208388" y="3414888"/>
            <a:chExt cx="3008466" cy="2060224"/>
          </a:xfrm>
        </p:grpSpPr>
        <p:cxnSp>
          <p:nvCxnSpPr>
            <p:cNvPr id="7" name="Straight Connector 6"/>
            <p:cNvCxnSpPr/>
            <p:nvPr/>
          </p:nvCxnSpPr>
          <p:spPr>
            <a:xfrm>
              <a:off x="2278242" y="3484726"/>
              <a:ext cx="2873522" cy="1920548"/>
            </a:xfrm>
            <a:prstGeom prst="line">
              <a:avLst/>
            </a:prstGeom>
            <a:ln w="76200">
              <a:solidFill>
                <a:schemeClr val="accent2"/>
              </a:solidFill>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208388" y="3414888"/>
              <a:ext cx="141294" cy="14126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9" name="Oval 8"/>
            <p:cNvSpPr/>
            <p:nvPr/>
          </p:nvSpPr>
          <p:spPr>
            <a:xfrm>
              <a:off x="5075560" y="5333848"/>
              <a:ext cx="141294" cy="14126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21" name="Group 20"/>
          <p:cNvGrpSpPr>
            <a:grpSpLocks/>
          </p:cNvGrpSpPr>
          <p:nvPr/>
        </p:nvGrpSpPr>
        <p:grpSpPr bwMode="auto">
          <a:xfrm>
            <a:off x="4407694" y="3800475"/>
            <a:ext cx="1694692" cy="300082"/>
            <a:chOff x="4353213" y="3924771"/>
            <a:chExt cx="2259942" cy="399507"/>
          </a:xfrm>
        </p:grpSpPr>
        <p:sp>
          <p:nvSpPr>
            <p:cNvPr id="32782" name="TextBox 12"/>
            <p:cNvSpPr txBox="1">
              <a:spLocks noChangeArrowheads="1"/>
            </p:cNvSpPr>
            <p:nvPr/>
          </p:nvSpPr>
          <p:spPr bwMode="auto">
            <a:xfrm>
              <a:off x="4481470" y="3924771"/>
              <a:ext cx="2131685" cy="39950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600, </a:t>
              </a:r>
              <a:r>
                <a:rPr lang="en-US" sz="1350" i="1">
                  <a:latin typeface="Helvetica" pitchFamily="34" charset="0"/>
                  <a:cs typeface="Helvetica" pitchFamily="34" charset="0"/>
                </a:rPr>
                <a:t>C</a:t>
              </a:r>
              <a:r>
                <a:rPr lang="en-US" sz="1350">
                  <a:latin typeface="Helvetica" pitchFamily="34" charset="0"/>
                  <a:cs typeface="Helvetica" pitchFamily="34" charset="0"/>
                </a:rPr>
                <a:t> = 400)</a:t>
              </a:r>
            </a:p>
          </p:txBody>
        </p:sp>
        <p:sp>
          <p:nvSpPr>
            <p:cNvPr id="30" name="Oval 29"/>
            <p:cNvSpPr/>
            <p:nvPr/>
          </p:nvSpPr>
          <p:spPr>
            <a:xfrm>
              <a:off x="4353213" y="4069017"/>
              <a:ext cx="141310" cy="14107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19" name="Group 18"/>
          <p:cNvGrpSpPr>
            <a:grpSpLocks/>
          </p:cNvGrpSpPr>
          <p:nvPr/>
        </p:nvGrpSpPr>
        <p:grpSpPr bwMode="auto">
          <a:xfrm>
            <a:off x="3579019" y="3270649"/>
            <a:ext cx="2207524" cy="1220390"/>
            <a:chOff x="3248268" y="3217942"/>
            <a:chExt cx="2943203" cy="1627109"/>
          </a:xfrm>
        </p:grpSpPr>
        <p:sp>
          <p:nvSpPr>
            <p:cNvPr id="10" name="Oval 9"/>
            <p:cNvSpPr/>
            <p:nvPr/>
          </p:nvSpPr>
          <p:spPr>
            <a:xfrm>
              <a:off x="3248268" y="4703771"/>
              <a:ext cx="141280" cy="14128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cxnSp>
          <p:nvCxnSpPr>
            <p:cNvPr id="27" name="Straight Arrow Connector 26"/>
            <p:cNvCxnSpPr/>
            <p:nvPr/>
          </p:nvCxnSpPr>
          <p:spPr>
            <a:xfrm flipH="1">
              <a:off x="3389548" y="3486216"/>
              <a:ext cx="723860" cy="121755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781" name="TextBox 32"/>
            <p:cNvSpPr txBox="1">
              <a:spLocks noChangeArrowheads="1"/>
            </p:cNvSpPr>
            <p:nvPr/>
          </p:nvSpPr>
          <p:spPr bwMode="auto">
            <a:xfrm>
              <a:off x="4060235" y="3217942"/>
              <a:ext cx="2131236" cy="40009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300, </a:t>
              </a:r>
              <a:r>
                <a:rPr lang="en-US" sz="1350" i="1">
                  <a:latin typeface="Helvetica" pitchFamily="34" charset="0"/>
                  <a:cs typeface="Helvetica" pitchFamily="34" charset="0"/>
                </a:rPr>
                <a:t>C</a:t>
              </a:r>
              <a:r>
                <a:rPr lang="en-US" sz="1350">
                  <a:latin typeface="Helvetica" pitchFamily="34" charset="0"/>
                  <a:cs typeface="Helvetica" pitchFamily="34" charset="0"/>
                </a:rPr>
                <a:t> = 200)</a:t>
              </a:r>
            </a:p>
          </p:txBody>
        </p:sp>
      </p:grpSp>
      <p:grpSp>
        <p:nvGrpSpPr>
          <p:cNvPr id="23" name="Group 22"/>
          <p:cNvGrpSpPr>
            <a:grpSpLocks/>
          </p:cNvGrpSpPr>
          <p:nvPr/>
        </p:nvGrpSpPr>
        <p:grpSpPr bwMode="auto">
          <a:xfrm>
            <a:off x="3275410" y="2690813"/>
            <a:ext cx="2021849" cy="1323975"/>
            <a:chOff x="2843803" y="2445284"/>
            <a:chExt cx="2695828" cy="1765225"/>
          </a:xfrm>
        </p:grpSpPr>
        <p:sp>
          <p:nvSpPr>
            <p:cNvPr id="32777" name="TextBox 10"/>
            <p:cNvSpPr txBox="1">
              <a:spLocks noChangeArrowheads="1"/>
            </p:cNvSpPr>
            <p:nvPr/>
          </p:nvSpPr>
          <p:spPr bwMode="auto">
            <a:xfrm>
              <a:off x="3498025" y="2445284"/>
              <a:ext cx="2041606" cy="67707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Region Satisfying</a:t>
              </a:r>
            </a:p>
            <a:p>
              <a:r>
                <a:rPr lang="en-US" sz="1350">
                  <a:latin typeface="Helvetica" pitchFamily="34" charset="0"/>
                  <a:cs typeface="Helvetica" pitchFamily="34" charset="0"/>
                </a:rPr>
                <a:t>3</a:t>
              </a:r>
              <a:r>
                <a:rPr lang="en-US" sz="1350" i="1">
                  <a:latin typeface="Helvetica" pitchFamily="34" charset="0"/>
                  <a:cs typeface="Helvetica" pitchFamily="34" charset="0"/>
                </a:rPr>
                <a:t>T</a:t>
              </a:r>
              <a:r>
                <a:rPr lang="en-US" sz="1350">
                  <a:latin typeface="Helvetica" pitchFamily="34" charset="0"/>
                  <a:cs typeface="Helvetica" pitchFamily="34" charset="0"/>
                </a:rPr>
                <a:t> + 4</a:t>
              </a:r>
              <a:r>
                <a:rPr lang="en-US" sz="1350" i="1">
                  <a:latin typeface="Helvetica" pitchFamily="34" charset="0"/>
                  <a:cs typeface="Helvetica" pitchFamily="34" charset="0"/>
                </a:rPr>
                <a:t>C</a:t>
              </a:r>
              <a:r>
                <a:rPr lang="en-US" sz="1350">
                  <a:latin typeface="Helvetica" pitchFamily="34" charset="0"/>
                  <a:cs typeface="Helvetica" pitchFamily="34" charset="0"/>
                </a:rPr>
                <a:t> ≤ 2,400</a:t>
              </a:r>
            </a:p>
          </p:txBody>
        </p:sp>
        <p:cxnSp>
          <p:nvCxnSpPr>
            <p:cNvPr id="22" name="Straight Arrow Connector 21"/>
            <p:cNvCxnSpPr/>
            <p:nvPr/>
          </p:nvCxnSpPr>
          <p:spPr>
            <a:xfrm flipH="1">
              <a:off x="2843803" y="2908814"/>
              <a:ext cx="652469" cy="13016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971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847975" y="3471863"/>
            <a:ext cx="1357313" cy="1447800"/>
            <a:chOff x="2273300" y="3486150"/>
            <a:chExt cx="1809750" cy="1930400"/>
          </a:xfrm>
        </p:grpSpPr>
        <p:sp>
          <p:nvSpPr>
            <p:cNvPr id="82" name="Freeform 81"/>
            <p:cNvSpPr/>
            <p:nvPr/>
          </p:nvSpPr>
          <p:spPr>
            <a:xfrm>
              <a:off x="2286000" y="3492500"/>
              <a:ext cx="1797050" cy="1905000"/>
            </a:xfrm>
            <a:custGeom>
              <a:avLst/>
              <a:gdLst>
                <a:gd name="connsiteX0" fmla="*/ 0 w 1797050"/>
                <a:gd name="connsiteY0" fmla="*/ 0 h 1905000"/>
                <a:gd name="connsiteX1" fmla="*/ 1174750 w 1797050"/>
                <a:gd name="connsiteY1" fmla="*/ 762000 h 1905000"/>
                <a:gd name="connsiteX2" fmla="*/ 1797050 w 1797050"/>
                <a:gd name="connsiteY2" fmla="*/ 1905000 h 1905000"/>
                <a:gd name="connsiteX3" fmla="*/ 12700 w 1797050"/>
                <a:gd name="connsiteY3" fmla="*/ 1905000 h 1905000"/>
                <a:gd name="connsiteX4" fmla="*/ 0 w 179705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50" h="1905000">
                  <a:moveTo>
                    <a:pt x="0" y="0"/>
                  </a:moveTo>
                  <a:lnTo>
                    <a:pt x="1174750" y="762000"/>
                  </a:lnTo>
                  <a:lnTo>
                    <a:pt x="1797050" y="1905000"/>
                  </a:lnTo>
                  <a:lnTo>
                    <a:pt x="12700" y="1905000"/>
                  </a:lnTo>
                  <a:cubicBezTo>
                    <a:pt x="14817" y="1272117"/>
                    <a:pt x="16933" y="639233"/>
                    <a:pt x="0"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81" name="Freeform 80"/>
            <p:cNvSpPr/>
            <p:nvPr/>
          </p:nvSpPr>
          <p:spPr>
            <a:xfrm>
              <a:off x="2273300" y="3486150"/>
              <a:ext cx="1809750" cy="1930400"/>
            </a:xfrm>
            <a:custGeom>
              <a:avLst/>
              <a:gdLst>
                <a:gd name="connsiteX0" fmla="*/ 0 w 1809750"/>
                <a:gd name="connsiteY0" fmla="*/ 0 h 1930400"/>
                <a:gd name="connsiteX1" fmla="*/ 1174750 w 1809750"/>
                <a:gd name="connsiteY1" fmla="*/ 768350 h 1930400"/>
                <a:gd name="connsiteX2" fmla="*/ 1809750 w 1809750"/>
                <a:gd name="connsiteY2" fmla="*/ 1930400 h 1930400"/>
              </a:gdLst>
              <a:ahLst/>
              <a:cxnLst>
                <a:cxn ang="0">
                  <a:pos x="connsiteX0" y="connsiteY0"/>
                </a:cxn>
                <a:cxn ang="0">
                  <a:pos x="connsiteX1" y="connsiteY1"/>
                </a:cxn>
                <a:cxn ang="0">
                  <a:pos x="connsiteX2" y="connsiteY2"/>
                </a:cxn>
              </a:cxnLst>
              <a:rect l="l" t="t" r="r" b="b"/>
              <a:pathLst>
                <a:path w="1809750" h="1930400">
                  <a:moveTo>
                    <a:pt x="0" y="0"/>
                  </a:moveTo>
                  <a:lnTo>
                    <a:pt x="1174750" y="768350"/>
                  </a:lnTo>
                  <a:lnTo>
                    <a:pt x="1809750" y="1930400"/>
                  </a:lnTo>
                </a:path>
              </a:pathLst>
            </a:cu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grpSp>
      <p:sp>
        <p:nvSpPr>
          <p:cNvPr id="33794" name="Title 1"/>
          <p:cNvSpPr>
            <a:spLocks noGrp="1"/>
          </p:cNvSpPr>
          <p:nvPr>
            <p:ph type="title"/>
          </p:nvPr>
        </p:nvSpPr>
        <p:spPr/>
        <p:txBody>
          <a:bodyPr/>
          <a:lstStyle/>
          <a:p>
            <a:pPr eaLnBrk="1" hangingPunct="1"/>
            <a:r>
              <a:rPr lang="en-US" dirty="0">
                <a:latin typeface="+mn-lt"/>
                <a:cs typeface="Helvetica" pitchFamily="34" charset="0"/>
              </a:rPr>
              <a:t>Graphical Representation</a:t>
            </a:r>
          </a:p>
        </p:txBody>
      </p:sp>
      <p:grpSp>
        <p:nvGrpSpPr>
          <p:cNvPr id="41" name="Group 40"/>
          <p:cNvGrpSpPr>
            <a:grpSpLocks/>
          </p:cNvGrpSpPr>
          <p:nvPr/>
        </p:nvGrpSpPr>
        <p:grpSpPr bwMode="auto">
          <a:xfrm>
            <a:off x="1937495" y="2095501"/>
            <a:ext cx="4639517" cy="3400933"/>
            <a:chOff x="1058542" y="1651000"/>
            <a:chExt cx="6186808" cy="4535347"/>
          </a:xfrm>
        </p:grpSpPr>
        <p:sp>
          <p:nvSpPr>
            <p:cNvPr id="5" name="Freeform 4"/>
            <p:cNvSpPr/>
            <p:nvPr/>
          </p:nvSpPr>
          <p:spPr>
            <a:xfrm>
              <a:off x="2279021" y="1651000"/>
              <a:ext cx="4966329" cy="3753487"/>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3837" name="TextBox 13"/>
            <p:cNvSpPr txBox="1">
              <a:spLocks noChangeArrowheads="1"/>
            </p:cNvSpPr>
            <p:nvPr/>
          </p:nvSpPr>
          <p:spPr bwMode="auto">
            <a:xfrm rot="16200000">
              <a:off x="38850" y="3407235"/>
              <a:ext cx="2439544" cy="40016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33838" name="TextBox 14"/>
            <p:cNvSpPr txBox="1">
              <a:spLocks noChangeArrowheads="1"/>
            </p:cNvSpPr>
            <p:nvPr/>
          </p:nvSpPr>
          <p:spPr bwMode="auto">
            <a:xfrm>
              <a:off x="3248268" y="5786170"/>
              <a:ext cx="2345555" cy="40017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sp>
          <p:nvSpPr>
            <p:cNvPr id="33839" name="TextBox 15"/>
            <p:cNvSpPr txBox="1">
              <a:spLocks noChangeArrowheads="1"/>
            </p:cNvSpPr>
            <p:nvPr/>
          </p:nvSpPr>
          <p:spPr bwMode="auto">
            <a:xfrm>
              <a:off x="1543090" y="1986282"/>
              <a:ext cx="928150" cy="3644693"/>
            </a:xfrm>
            <a:prstGeom prst="rect">
              <a:avLst/>
            </a:prstGeom>
            <a:noFill/>
            <a:ln w="9525">
              <a:noFill/>
              <a:miter lim="800000"/>
              <a:headEnd/>
              <a:tailEnd/>
            </a:ln>
          </p:spPr>
          <p:txBody>
            <a:bodyPr wrap="none">
              <a:spAutoFit/>
            </a:bodyPr>
            <a:lstStyle/>
            <a:p>
              <a:pPr algn="r">
                <a:lnSpc>
                  <a:spcPct val="130000"/>
                </a:lnSpc>
              </a:pPr>
              <a:r>
                <a:rPr lang="en-US" sz="1200">
                  <a:latin typeface="Helvetica" pitchFamily="34" charset="0"/>
                  <a:cs typeface="Helvetica" pitchFamily="34" charset="0"/>
                </a:rPr>
                <a:t>1,000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800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600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400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200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0 –</a:t>
              </a:r>
            </a:p>
          </p:txBody>
        </p:sp>
        <p:sp>
          <p:nvSpPr>
            <p:cNvPr id="33840" name="TextBox 17"/>
            <p:cNvSpPr txBox="1">
              <a:spLocks noChangeArrowheads="1"/>
            </p:cNvSpPr>
            <p:nvPr/>
          </p:nvSpPr>
          <p:spPr bwMode="auto">
            <a:xfrm>
              <a:off x="2182987" y="5208390"/>
              <a:ext cx="4741333" cy="523309"/>
            </a:xfrm>
            <a:prstGeom prst="rect">
              <a:avLst/>
            </a:prstGeom>
            <a:noFill/>
            <a:ln w="9525">
              <a:noFill/>
              <a:miter lim="800000"/>
              <a:headEnd/>
              <a:tailEnd/>
            </a:ln>
          </p:spPr>
          <p:txBody>
            <a:bodyPr>
              <a:spAutoFit/>
            </a:bodyPr>
            <a:lstStyle/>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750">
                  <a:latin typeface="Helvetica" pitchFamily="34" charset="0"/>
                  <a:cs typeface="Helvetica" pitchFamily="34" charset="0"/>
                </a:rPr>
                <a:t>|	|	|	|	|	|	|	|	|	|	|	|</a:t>
              </a:r>
            </a:p>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1200">
                  <a:latin typeface="Helvetica" pitchFamily="34" charset="0"/>
                  <a:cs typeface="Helvetica" pitchFamily="34" charset="0"/>
                </a:rPr>
                <a:t>0		200		400		600		800		1,000</a:t>
              </a:r>
            </a:p>
          </p:txBody>
        </p:sp>
      </p:grpSp>
      <p:grpSp>
        <p:nvGrpSpPr>
          <p:cNvPr id="34" name="Group 33"/>
          <p:cNvGrpSpPr>
            <a:grpSpLocks/>
          </p:cNvGrpSpPr>
          <p:nvPr/>
        </p:nvGrpSpPr>
        <p:grpSpPr bwMode="auto">
          <a:xfrm>
            <a:off x="2905126" y="2747963"/>
            <a:ext cx="2506457" cy="723900"/>
            <a:chOff x="1962150" y="2597150"/>
            <a:chExt cx="3341438" cy="964494"/>
          </a:xfrm>
        </p:grpSpPr>
        <p:sp>
          <p:nvSpPr>
            <p:cNvPr id="33834" name="TextBox 10"/>
            <p:cNvSpPr txBox="1">
              <a:spLocks noChangeArrowheads="1"/>
            </p:cNvSpPr>
            <p:nvPr/>
          </p:nvSpPr>
          <p:spPr bwMode="auto">
            <a:xfrm>
              <a:off x="3428999" y="2597150"/>
              <a:ext cx="1874589" cy="39981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0, </a:t>
              </a:r>
              <a:r>
                <a:rPr lang="en-US" sz="1350" i="1">
                  <a:latin typeface="Helvetica" pitchFamily="34" charset="0"/>
                  <a:cs typeface="Helvetica" pitchFamily="34" charset="0"/>
                </a:rPr>
                <a:t>C</a:t>
              </a:r>
              <a:r>
                <a:rPr lang="en-US" sz="1350">
                  <a:latin typeface="Helvetica" pitchFamily="34" charset="0"/>
                  <a:cs typeface="Helvetica" pitchFamily="34" charset="0"/>
                </a:rPr>
                <a:t> = 600)</a:t>
              </a:r>
            </a:p>
          </p:txBody>
        </p:sp>
        <p:cxnSp>
          <p:nvCxnSpPr>
            <p:cNvPr id="22" name="Straight Arrow Connector 21"/>
            <p:cNvCxnSpPr/>
            <p:nvPr/>
          </p:nvCxnSpPr>
          <p:spPr>
            <a:xfrm flipH="1">
              <a:off x="1962150" y="2844619"/>
              <a:ext cx="1525358" cy="7170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a:grpSpLocks/>
          </p:cNvGrpSpPr>
          <p:nvPr/>
        </p:nvGrpSpPr>
        <p:grpSpPr bwMode="auto">
          <a:xfrm>
            <a:off x="2799160" y="3418286"/>
            <a:ext cx="2256234" cy="1545431"/>
            <a:chOff x="2208388" y="3414888"/>
            <a:chExt cx="3008466" cy="2060224"/>
          </a:xfrm>
        </p:grpSpPr>
        <p:cxnSp>
          <p:nvCxnSpPr>
            <p:cNvPr id="75" name="Straight Connector 74"/>
            <p:cNvCxnSpPr/>
            <p:nvPr/>
          </p:nvCxnSpPr>
          <p:spPr>
            <a:xfrm>
              <a:off x="2298880" y="3465679"/>
              <a:ext cx="2797318" cy="1861820"/>
            </a:xfrm>
            <a:prstGeom prst="line">
              <a:avLst/>
            </a:prstGeom>
            <a:ln w="38100" cmpd="sng">
              <a:solidFill>
                <a:srgbClr val="777876"/>
              </a:solidFill>
              <a:prstDash val="dash"/>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208388" y="3414888"/>
              <a:ext cx="141294" cy="14126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9" name="Oval 8"/>
            <p:cNvSpPr/>
            <p:nvPr/>
          </p:nvSpPr>
          <p:spPr>
            <a:xfrm>
              <a:off x="5075560" y="5333848"/>
              <a:ext cx="141294" cy="14126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35" name="Group 34"/>
          <p:cNvGrpSpPr>
            <a:grpSpLocks/>
          </p:cNvGrpSpPr>
          <p:nvPr/>
        </p:nvGrpSpPr>
        <p:grpSpPr bwMode="auto">
          <a:xfrm>
            <a:off x="3937398" y="3648076"/>
            <a:ext cx="2313574" cy="507206"/>
            <a:chOff x="3265371" y="3242922"/>
            <a:chExt cx="3084647" cy="675889"/>
          </a:xfrm>
        </p:grpSpPr>
        <p:sp>
          <p:nvSpPr>
            <p:cNvPr id="33829" name="TextBox 19"/>
            <p:cNvSpPr txBox="1">
              <a:spLocks noChangeArrowheads="1"/>
            </p:cNvSpPr>
            <p:nvPr/>
          </p:nvSpPr>
          <p:spPr bwMode="auto">
            <a:xfrm>
              <a:off x="3975100" y="3242922"/>
              <a:ext cx="2374918" cy="399881"/>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Carpentry Constraint</a:t>
              </a:r>
            </a:p>
          </p:txBody>
        </p:sp>
        <p:cxnSp>
          <p:nvCxnSpPr>
            <p:cNvPr id="29" name="Straight Arrow Connector 28"/>
            <p:cNvCxnSpPr/>
            <p:nvPr/>
          </p:nvCxnSpPr>
          <p:spPr>
            <a:xfrm flipH="1">
              <a:off x="3265371" y="3488845"/>
              <a:ext cx="752446" cy="4299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a:grpSpLocks/>
          </p:cNvGrpSpPr>
          <p:nvPr/>
        </p:nvGrpSpPr>
        <p:grpSpPr bwMode="auto">
          <a:xfrm>
            <a:off x="3520679" y="3046811"/>
            <a:ext cx="2365343" cy="477440"/>
            <a:chOff x="3017097" y="3242922"/>
            <a:chExt cx="3152756" cy="635896"/>
          </a:xfrm>
        </p:grpSpPr>
        <p:sp>
          <p:nvSpPr>
            <p:cNvPr id="33827" name="TextBox 31"/>
            <p:cNvSpPr txBox="1">
              <a:spLocks noChangeArrowheads="1"/>
            </p:cNvSpPr>
            <p:nvPr/>
          </p:nvSpPr>
          <p:spPr bwMode="auto">
            <a:xfrm>
              <a:off x="3975100" y="3242922"/>
              <a:ext cx="2194753" cy="399675"/>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Painting Constraint</a:t>
              </a:r>
            </a:p>
          </p:txBody>
        </p:sp>
        <p:cxnSp>
          <p:nvCxnSpPr>
            <p:cNvPr id="33" name="Straight Arrow Connector 32"/>
            <p:cNvCxnSpPr/>
            <p:nvPr/>
          </p:nvCxnSpPr>
          <p:spPr>
            <a:xfrm flipH="1">
              <a:off x="3017097" y="3488717"/>
              <a:ext cx="999797" cy="3901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a:grpSpLocks/>
          </p:cNvGrpSpPr>
          <p:nvPr/>
        </p:nvGrpSpPr>
        <p:grpSpPr bwMode="auto">
          <a:xfrm>
            <a:off x="4262439" y="4232673"/>
            <a:ext cx="1842985" cy="625078"/>
            <a:chOff x="4962854" y="4641850"/>
            <a:chExt cx="2458562" cy="833262"/>
          </a:xfrm>
        </p:grpSpPr>
        <p:sp>
          <p:nvSpPr>
            <p:cNvPr id="33825" name="TextBox 44"/>
            <p:cNvSpPr txBox="1">
              <a:spLocks noChangeArrowheads="1"/>
            </p:cNvSpPr>
            <p:nvPr/>
          </p:nvSpPr>
          <p:spPr bwMode="auto">
            <a:xfrm>
              <a:off x="5545591" y="4641850"/>
              <a:ext cx="1875825" cy="400025"/>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500, </a:t>
              </a:r>
              <a:r>
                <a:rPr lang="en-US" sz="1350" i="1">
                  <a:latin typeface="Helvetica" pitchFamily="34" charset="0"/>
                  <a:cs typeface="Helvetica" pitchFamily="34" charset="0"/>
                </a:rPr>
                <a:t>C</a:t>
              </a:r>
              <a:r>
                <a:rPr lang="en-US" sz="1350">
                  <a:latin typeface="Helvetica" pitchFamily="34" charset="0"/>
                  <a:cs typeface="Helvetica" pitchFamily="34" charset="0"/>
                </a:rPr>
                <a:t> = 0)</a:t>
              </a:r>
            </a:p>
          </p:txBody>
        </p:sp>
        <p:cxnSp>
          <p:nvCxnSpPr>
            <p:cNvPr id="46" name="Straight Arrow Connector 45"/>
            <p:cNvCxnSpPr/>
            <p:nvPr/>
          </p:nvCxnSpPr>
          <p:spPr>
            <a:xfrm flipH="1">
              <a:off x="4962854" y="4959283"/>
              <a:ext cx="624205" cy="5158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7" name="Group 46"/>
          <p:cNvGrpSpPr>
            <a:grpSpLocks/>
          </p:cNvGrpSpPr>
          <p:nvPr/>
        </p:nvGrpSpPr>
        <p:grpSpPr bwMode="auto">
          <a:xfrm>
            <a:off x="4152902" y="3971926"/>
            <a:ext cx="1963136" cy="498872"/>
            <a:chOff x="5054243" y="4641850"/>
            <a:chExt cx="2618855" cy="664424"/>
          </a:xfrm>
        </p:grpSpPr>
        <p:sp>
          <p:nvSpPr>
            <p:cNvPr id="48" name="Oval 47"/>
            <p:cNvSpPr/>
            <p:nvPr/>
          </p:nvSpPr>
          <p:spPr>
            <a:xfrm>
              <a:off x="5054243" y="5165143"/>
              <a:ext cx="141360" cy="141131"/>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33822" name="Group 48"/>
            <p:cNvGrpSpPr>
              <a:grpSpLocks/>
            </p:cNvGrpSpPr>
            <p:nvPr/>
          </p:nvGrpSpPr>
          <p:grpSpPr bwMode="auto">
            <a:xfrm>
              <a:off x="5208310" y="4641850"/>
              <a:ext cx="2464788" cy="523293"/>
              <a:chOff x="5208310" y="4641850"/>
              <a:chExt cx="2464788" cy="523293"/>
            </a:xfrm>
          </p:grpSpPr>
          <p:sp>
            <p:nvSpPr>
              <p:cNvPr id="33823" name="TextBox 49"/>
              <p:cNvSpPr txBox="1">
                <a:spLocks noChangeArrowheads="1"/>
              </p:cNvSpPr>
              <p:nvPr/>
            </p:nvSpPr>
            <p:spPr bwMode="auto">
              <a:xfrm>
                <a:off x="5540653" y="4641850"/>
                <a:ext cx="2132445" cy="399665"/>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500, </a:t>
                </a:r>
                <a:r>
                  <a:rPr lang="en-US" sz="1350" i="1">
                    <a:latin typeface="Helvetica" pitchFamily="34" charset="0"/>
                    <a:cs typeface="Helvetica" pitchFamily="34" charset="0"/>
                  </a:rPr>
                  <a:t>C</a:t>
                </a:r>
                <a:r>
                  <a:rPr lang="en-US" sz="1350">
                    <a:latin typeface="Helvetica" pitchFamily="34" charset="0"/>
                    <a:cs typeface="Helvetica" pitchFamily="34" charset="0"/>
                  </a:rPr>
                  <a:t> = 200)</a:t>
                </a:r>
              </a:p>
            </p:txBody>
          </p:sp>
          <p:cxnSp>
            <p:nvCxnSpPr>
              <p:cNvPr id="51" name="Straight Arrow Connector 50"/>
              <p:cNvCxnSpPr/>
              <p:nvPr/>
            </p:nvCxnSpPr>
            <p:spPr>
              <a:xfrm flipH="1">
                <a:off x="5208310" y="4886053"/>
                <a:ext cx="392313" cy="279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21" name="Group 20"/>
          <p:cNvGrpSpPr>
            <a:grpSpLocks/>
          </p:cNvGrpSpPr>
          <p:nvPr/>
        </p:nvGrpSpPr>
        <p:grpSpPr bwMode="auto">
          <a:xfrm>
            <a:off x="5056587" y="4500562"/>
            <a:ext cx="1652057" cy="357188"/>
            <a:chOff x="5217658" y="4857750"/>
            <a:chExt cx="2203169" cy="476250"/>
          </a:xfrm>
        </p:grpSpPr>
        <p:sp>
          <p:nvSpPr>
            <p:cNvPr id="33819" name="TextBox 11"/>
            <p:cNvSpPr txBox="1">
              <a:spLocks noChangeArrowheads="1"/>
            </p:cNvSpPr>
            <p:nvPr/>
          </p:nvSpPr>
          <p:spPr bwMode="auto">
            <a:xfrm>
              <a:off x="5545592" y="4857750"/>
              <a:ext cx="1875235"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800, </a:t>
              </a:r>
              <a:r>
                <a:rPr lang="en-US" sz="1350" i="1">
                  <a:latin typeface="Helvetica" pitchFamily="34" charset="0"/>
                  <a:cs typeface="Helvetica" pitchFamily="34" charset="0"/>
                </a:rPr>
                <a:t>C</a:t>
              </a:r>
              <a:r>
                <a:rPr lang="en-US" sz="1350">
                  <a:latin typeface="Helvetica" pitchFamily="34" charset="0"/>
                  <a:cs typeface="Helvetica" pitchFamily="34" charset="0"/>
                </a:rPr>
                <a:t> = 0)</a:t>
              </a:r>
            </a:p>
          </p:txBody>
        </p:sp>
        <p:cxnSp>
          <p:nvCxnSpPr>
            <p:cNvPr id="28" name="Straight Arrow Connector 27"/>
            <p:cNvCxnSpPr/>
            <p:nvPr/>
          </p:nvCxnSpPr>
          <p:spPr>
            <a:xfrm flipH="1">
              <a:off x="5217658" y="5084763"/>
              <a:ext cx="349318" cy="2492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a:grpSpLocks/>
          </p:cNvGrpSpPr>
          <p:nvPr/>
        </p:nvGrpSpPr>
        <p:grpSpPr bwMode="auto">
          <a:xfrm>
            <a:off x="3608785" y="3411142"/>
            <a:ext cx="1993126" cy="1083469"/>
            <a:chOff x="3287888" y="3405667"/>
            <a:chExt cx="2657209" cy="1443616"/>
          </a:xfrm>
        </p:grpSpPr>
        <p:sp>
          <p:nvSpPr>
            <p:cNvPr id="10" name="Oval 9"/>
            <p:cNvSpPr/>
            <p:nvPr/>
          </p:nvSpPr>
          <p:spPr>
            <a:xfrm>
              <a:off x="3287888" y="4708094"/>
              <a:ext cx="141271" cy="14118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3817" name="TextBox 51"/>
            <p:cNvSpPr txBox="1">
              <a:spLocks noChangeArrowheads="1"/>
            </p:cNvSpPr>
            <p:nvPr/>
          </p:nvSpPr>
          <p:spPr bwMode="auto">
            <a:xfrm>
              <a:off x="3813978" y="3405667"/>
              <a:ext cx="2131119" cy="39983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300, </a:t>
              </a:r>
              <a:r>
                <a:rPr lang="en-US" sz="1350" i="1">
                  <a:latin typeface="Helvetica" pitchFamily="34" charset="0"/>
                  <a:cs typeface="Helvetica" pitchFamily="34" charset="0"/>
                </a:rPr>
                <a:t>C</a:t>
              </a:r>
              <a:r>
                <a:rPr lang="en-US" sz="1350">
                  <a:latin typeface="Helvetica" pitchFamily="34" charset="0"/>
                  <a:cs typeface="Helvetica" pitchFamily="34" charset="0"/>
                </a:rPr>
                <a:t> = 200)</a:t>
              </a:r>
            </a:p>
          </p:txBody>
        </p:sp>
        <p:cxnSp>
          <p:nvCxnSpPr>
            <p:cNvPr id="55" name="Straight Arrow Connector 54"/>
            <p:cNvCxnSpPr/>
            <p:nvPr/>
          </p:nvCxnSpPr>
          <p:spPr>
            <a:xfrm flipH="1">
              <a:off x="3378365" y="3683285"/>
              <a:ext cx="482547" cy="1015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a:grpSpLocks/>
          </p:cNvGrpSpPr>
          <p:nvPr/>
        </p:nvGrpSpPr>
        <p:grpSpPr bwMode="auto">
          <a:xfrm>
            <a:off x="2905126" y="2057400"/>
            <a:ext cx="1854369" cy="453629"/>
            <a:chOff x="2349500" y="1600200"/>
            <a:chExt cx="2472957" cy="604282"/>
          </a:xfrm>
        </p:grpSpPr>
        <p:sp>
          <p:nvSpPr>
            <p:cNvPr id="33814" name="TextBox 12"/>
            <p:cNvSpPr txBox="1">
              <a:spLocks noChangeArrowheads="1"/>
            </p:cNvSpPr>
            <p:nvPr/>
          </p:nvSpPr>
          <p:spPr bwMode="auto">
            <a:xfrm>
              <a:off x="2754837" y="1600200"/>
              <a:ext cx="2067620" cy="399741"/>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0, </a:t>
              </a:r>
              <a:r>
                <a:rPr lang="en-US" sz="1350" i="1">
                  <a:latin typeface="Helvetica" pitchFamily="34" charset="0"/>
                  <a:cs typeface="Helvetica" pitchFamily="34" charset="0"/>
                </a:rPr>
                <a:t>C</a:t>
              </a:r>
              <a:r>
                <a:rPr lang="en-US" sz="1350">
                  <a:latin typeface="Helvetica" pitchFamily="34" charset="0"/>
                  <a:cs typeface="Helvetica" pitchFamily="34" charset="0"/>
                </a:rPr>
                <a:t> = 1,000)</a:t>
              </a:r>
            </a:p>
          </p:txBody>
        </p:sp>
        <p:cxnSp>
          <p:nvCxnSpPr>
            <p:cNvPr id="61" name="Straight Arrow Connector 60"/>
            <p:cNvCxnSpPr/>
            <p:nvPr/>
          </p:nvCxnSpPr>
          <p:spPr>
            <a:xfrm flipH="1">
              <a:off x="2349500" y="1866655"/>
              <a:ext cx="462050" cy="33782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a:grpSpLocks/>
          </p:cNvGrpSpPr>
          <p:nvPr/>
        </p:nvGrpSpPr>
        <p:grpSpPr bwMode="auto">
          <a:xfrm>
            <a:off x="3061097" y="2449116"/>
            <a:ext cx="2058475" cy="838200"/>
            <a:chOff x="2557638" y="2121932"/>
            <a:chExt cx="2744093" cy="1117980"/>
          </a:xfrm>
        </p:grpSpPr>
        <p:sp>
          <p:nvSpPr>
            <p:cNvPr id="33811" name="TextBox 29"/>
            <p:cNvSpPr txBox="1">
              <a:spLocks noChangeArrowheads="1"/>
            </p:cNvSpPr>
            <p:nvPr/>
          </p:nvSpPr>
          <p:spPr bwMode="auto">
            <a:xfrm>
              <a:off x="3170797" y="2121932"/>
              <a:ext cx="2130934" cy="400245"/>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100, </a:t>
              </a:r>
              <a:r>
                <a:rPr lang="en-US" sz="1350" i="1">
                  <a:latin typeface="Helvetica" pitchFamily="34" charset="0"/>
                  <a:cs typeface="Helvetica" pitchFamily="34" charset="0"/>
                </a:rPr>
                <a:t>C</a:t>
              </a:r>
              <a:r>
                <a:rPr lang="en-US" sz="1350">
                  <a:latin typeface="Helvetica" pitchFamily="34" charset="0"/>
                  <a:cs typeface="Helvetica" pitchFamily="34" charset="0"/>
                </a:rPr>
                <a:t> = 700)</a:t>
              </a:r>
            </a:p>
          </p:txBody>
        </p:sp>
        <p:cxnSp>
          <p:nvCxnSpPr>
            <p:cNvPr id="59" name="Straight Arrow Connector 58"/>
            <p:cNvCxnSpPr/>
            <p:nvPr/>
          </p:nvCxnSpPr>
          <p:spPr>
            <a:xfrm flipH="1">
              <a:off x="2698897" y="2403015"/>
              <a:ext cx="549167" cy="6955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2557638" y="3098576"/>
              <a:ext cx="141259" cy="1413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19" name="Group 18"/>
          <p:cNvGrpSpPr>
            <a:grpSpLocks/>
          </p:cNvGrpSpPr>
          <p:nvPr/>
        </p:nvGrpSpPr>
        <p:grpSpPr bwMode="auto">
          <a:xfrm>
            <a:off x="2807495" y="2472928"/>
            <a:ext cx="1454944" cy="2490788"/>
            <a:chOff x="2219676" y="2154141"/>
            <a:chExt cx="1938868" cy="3320971"/>
          </a:xfrm>
        </p:grpSpPr>
        <p:cxnSp>
          <p:nvCxnSpPr>
            <p:cNvPr id="66" name="Straight Connector 65"/>
            <p:cNvCxnSpPr/>
            <p:nvPr/>
          </p:nvCxnSpPr>
          <p:spPr>
            <a:xfrm>
              <a:off x="2322808" y="2200177"/>
              <a:ext cx="1759578" cy="3149525"/>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017334" y="5333827"/>
              <a:ext cx="141210" cy="14128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64" name="Oval 63"/>
            <p:cNvSpPr/>
            <p:nvPr/>
          </p:nvSpPr>
          <p:spPr>
            <a:xfrm>
              <a:off x="2219676" y="2154141"/>
              <a:ext cx="141211" cy="14128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spTree>
    <p:extLst>
      <p:ext uri="{BB962C8B-B14F-4D97-AF65-F5344CB8AC3E}">
        <p14:creationId xmlns:p14="http://schemas.microsoft.com/office/powerpoint/2010/main" val="258674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2867026" y="3456386"/>
            <a:ext cx="2097881" cy="1396603"/>
          </a:xfrm>
          <a:prstGeom prst="line">
            <a:avLst/>
          </a:prstGeom>
          <a:ln w="38100" cmpd="sng">
            <a:solidFill>
              <a:srgbClr val="777876"/>
            </a:solidFill>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884886" y="2507456"/>
            <a:ext cx="1320403" cy="2362200"/>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34819" name="Title 1"/>
          <p:cNvSpPr>
            <a:spLocks noGrp="1"/>
          </p:cNvSpPr>
          <p:nvPr>
            <p:ph type="title"/>
          </p:nvPr>
        </p:nvSpPr>
        <p:spPr/>
        <p:txBody>
          <a:bodyPr/>
          <a:lstStyle/>
          <a:p>
            <a:pPr eaLnBrk="1" hangingPunct="1"/>
            <a:r>
              <a:rPr lang="en-US" dirty="0">
                <a:latin typeface="+mn-lt"/>
                <a:cs typeface="Helvetica" pitchFamily="34" charset="0"/>
              </a:rPr>
              <a:t>Graphical Representation</a:t>
            </a:r>
          </a:p>
        </p:txBody>
      </p:sp>
      <p:grpSp>
        <p:nvGrpSpPr>
          <p:cNvPr id="41" name="Group 40"/>
          <p:cNvGrpSpPr>
            <a:grpSpLocks/>
          </p:cNvGrpSpPr>
          <p:nvPr/>
        </p:nvGrpSpPr>
        <p:grpSpPr bwMode="auto">
          <a:xfrm>
            <a:off x="1937495" y="2095501"/>
            <a:ext cx="4639517" cy="3400933"/>
            <a:chOff x="1058542" y="1651000"/>
            <a:chExt cx="6186808" cy="4535347"/>
          </a:xfrm>
        </p:grpSpPr>
        <p:sp>
          <p:nvSpPr>
            <p:cNvPr id="5" name="Freeform 4"/>
            <p:cNvSpPr/>
            <p:nvPr/>
          </p:nvSpPr>
          <p:spPr>
            <a:xfrm>
              <a:off x="2279021" y="1651000"/>
              <a:ext cx="4966329" cy="3753487"/>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4856" name="TextBox 13"/>
            <p:cNvSpPr txBox="1">
              <a:spLocks noChangeArrowheads="1"/>
            </p:cNvSpPr>
            <p:nvPr/>
          </p:nvSpPr>
          <p:spPr bwMode="auto">
            <a:xfrm rot="16200000">
              <a:off x="38850" y="3407235"/>
              <a:ext cx="2439544" cy="40016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34857" name="TextBox 14"/>
            <p:cNvSpPr txBox="1">
              <a:spLocks noChangeArrowheads="1"/>
            </p:cNvSpPr>
            <p:nvPr/>
          </p:nvSpPr>
          <p:spPr bwMode="auto">
            <a:xfrm>
              <a:off x="3248268" y="5786170"/>
              <a:ext cx="2345555" cy="40017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sp>
          <p:nvSpPr>
            <p:cNvPr id="34858" name="TextBox 15"/>
            <p:cNvSpPr txBox="1">
              <a:spLocks noChangeArrowheads="1"/>
            </p:cNvSpPr>
            <p:nvPr/>
          </p:nvSpPr>
          <p:spPr bwMode="auto">
            <a:xfrm>
              <a:off x="1543090" y="1986282"/>
              <a:ext cx="928150" cy="3644693"/>
            </a:xfrm>
            <a:prstGeom prst="rect">
              <a:avLst/>
            </a:prstGeom>
            <a:noFill/>
            <a:ln w="9525">
              <a:noFill/>
              <a:miter lim="800000"/>
              <a:headEnd/>
              <a:tailEnd/>
            </a:ln>
          </p:spPr>
          <p:txBody>
            <a:bodyPr wrap="none">
              <a:spAutoFit/>
            </a:bodyPr>
            <a:lstStyle/>
            <a:p>
              <a:pPr algn="r">
                <a:lnSpc>
                  <a:spcPct val="130000"/>
                </a:lnSpc>
              </a:pPr>
              <a:r>
                <a:rPr lang="en-US" sz="1200">
                  <a:latin typeface="Helvetica" pitchFamily="34" charset="0"/>
                  <a:cs typeface="Helvetica" pitchFamily="34" charset="0"/>
                </a:rPr>
                <a:t>1,000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800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600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400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200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0 –</a:t>
              </a:r>
            </a:p>
          </p:txBody>
        </p:sp>
        <p:sp>
          <p:nvSpPr>
            <p:cNvPr id="34859" name="TextBox 17"/>
            <p:cNvSpPr txBox="1">
              <a:spLocks noChangeArrowheads="1"/>
            </p:cNvSpPr>
            <p:nvPr/>
          </p:nvSpPr>
          <p:spPr bwMode="auto">
            <a:xfrm>
              <a:off x="2182987" y="5208390"/>
              <a:ext cx="4741333" cy="523309"/>
            </a:xfrm>
            <a:prstGeom prst="rect">
              <a:avLst/>
            </a:prstGeom>
            <a:noFill/>
            <a:ln w="9525">
              <a:noFill/>
              <a:miter lim="800000"/>
              <a:headEnd/>
              <a:tailEnd/>
            </a:ln>
          </p:spPr>
          <p:txBody>
            <a:bodyPr>
              <a:spAutoFit/>
            </a:bodyPr>
            <a:lstStyle/>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750">
                  <a:latin typeface="Helvetica" pitchFamily="34" charset="0"/>
                  <a:cs typeface="Helvetica" pitchFamily="34" charset="0"/>
                </a:rPr>
                <a:t>|	|	|	|	|	|	|	|	|	|	|	|</a:t>
              </a:r>
            </a:p>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1200">
                  <a:latin typeface="Helvetica" pitchFamily="34" charset="0"/>
                  <a:cs typeface="Helvetica" pitchFamily="34" charset="0"/>
                </a:rPr>
                <a:t>0		200		400		600		800		1,000</a:t>
              </a:r>
            </a:p>
          </p:txBody>
        </p:sp>
      </p:grpSp>
      <p:grpSp>
        <p:nvGrpSpPr>
          <p:cNvPr id="39" name="Group 38"/>
          <p:cNvGrpSpPr>
            <a:grpSpLocks/>
          </p:cNvGrpSpPr>
          <p:nvPr/>
        </p:nvGrpSpPr>
        <p:grpSpPr bwMode="auto">
          <a:xfrm>
            <a:off x="2943225" y="2466975"/>
            <a:ext cx="3859055" cy="1315641"/>
            <a:chOff x="2236047" y="2597150"/>
            <a:chExt cx="5145018" cy="1754011"/>
          </a:xfrm>
        </p:grpSpPr>
        <p:sp>
          <p:nvSpPr>
            <p:cNvPr id="8" name="Oval 7"/>
            <p:cNvSpPr/>
            <p:nvPr/>
          </p:nvSpPr>
          <p:spPr>
            <a:xfrm>
              <a:off x="2236047" y="4209887"/>
              <a:ext cx="141277" cy="1412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34852" name="Group 33"/>
            <p:cNvGrpSpPr>
              <a:grpSpLocks/>
            </p:cNvGrpSpPr>
            <p:nvPr/>
          </p:nvGrpSpPr>
          <p:grpSpPr bwMode="auto">
            <a:xfrm>
              <a:off x="2380499" y="2597150"/>
              <a:ext cx="5000566" cy="1612737"/>
              <a:chOff x="2380499" y="2597150"/>
              <a:chExt cx="5000566" cy="1612737"/>
            </a:xfrm>
          </p:grpSpPr>
          <p:sp>
            <p:nvSpPr>
              <p:cNvPr id="34853" name="TextBox 10"/>
              <p:cNvSpPr txBox="1">
                <a:spLocks noChangeArrowheads="1"/>
              </p:cNvSpPr>
              <p:nvPr/>
            </p:nvSpPr>
            <p:spPr bwMode="auto">
              <a:xfrm>
                <a:off x="3429000" y="2597150"/>
                <a:ext cx="3952065" cy="40006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Infeasible Solution (</a:t>
                </a:r>
                <a:r>
                  <a:rPr lang="en-US" sz="1350" i="1">
                    <a:latin typeface="Helvetica" pitchFamily="34" charset="0"/>
                    <a:cs typeface="Helvetica" pitchFamily="34" charset="0"/>
                  </a:rPr>
                  <a:t>T</a:t>
                </a:r>
                <a:r>
                  <a:rPr lang="en-US" sz="1350">
                    <a:latin typeface="Helvetica" pitchFamily="34" charset="0"/>
                    <a:cs typeface="Helvetica" pitchFamily="34" charset="0"/>
                  </a:rPr>
                  <a:t> = 50, </a:t>
                </a:r>
                <a:r>
                  <a:rPr lang="en-US" sz="1350" i="1">
                    <a:latin typeface="Helvetica" pitchFamily="34" charset="0"/>
                    <a:cs typeface="Helvetica" pitchFamily="34" charset="0"/>
                  </a:rPr>
                  <a:t>C</a:t>
                </a:r>
                <a:r>
                  <a:rPr lang="en-US" sz="1350">
                    <a:latin typeface="Helvetica" pitchFamily="34" charset="0"/>
                    <a:cs typeface="Helvetica" pitchFamily="34" charset="0"/>
                  </a:rPr>
                  <a:t> = 500)</a:t>
                </a:r>
              </a:p>
            </p:txBody>
          </p:sp>
          <p:cxnSp>
            <p:nvCxnSpPr>
              <p:cNvPr id="22" name="Straight Arrow Connector 21"/>
              <p:cNvCxnSpPr/>
              <p:nvPr/>
            </p:nvCxnSpPr>
            <p:spPr>
              <a:xfrm flipH="1">
                <a:off x="2380499" y="2844775"/>
                <a:ext cx="1107991" cy="1365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31" name="Group 30"/>
          <p:cNvGrpSpPr>
            <a:grpSpLocks/>
          </p:cNvGrpSpPr>
          <p:nvPr/>
        </p:nvGrpSpPr>
        <p:grpSpPr bwMode="auto">
          <a:xfrm>
            <a:off x="3228975" y="2028826"/>
            <a:ext cx="2177447" cy="1056085"/>
            <a:chOff x="3267442" y="3242922"/>
            <a:chExt cx="2902717" cy="1409126"/>
          </a:xfrm>
        </p:grpSpPr>
        <p:sp>
          <p:nvSpPr>
            <p:cNvPr id="34849" name="TextBox 31"/>
            <p:cNvSpPr txBox="1">
              <a:spLocks noChangeArrowheads="1"/>
            </p:cNvSpPr>
            <p:nvPr/>
          </p:nvSpPr>
          <p:spPr bwMode="auto">
            <a:xfrm>
              <a:off x="3975099" y="3242922"/>
              <a:ext cx="2195060" cy="40039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Painting Constraint</a:t>
              </a:r>
            </a:p>
          </p:txBody>
        </p:sp>
        <p:cxnSp>
          <p:nvCxnSpPr>
            <p:cNvPr id="33" name="Straight Arrow Connector 32"/>
            <p:cNvCxnSpPr/>
            <p:nvPr/>
          </p:nvCxnSpPr>
          <p:spPr>
            <a:xfrm flipH="1">
              <a:off x="3267442" y="3487573"/>
              <a:ext cx="750747" cy="11644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a:grpSpLocks/>
          </p:cNvGrpSpPr>
          <p:nvPr/>
        </p:nvGrpSpPr>
        <p:grpSpPr bwMode="auto">
          <a:xfrm>
            <a:off x="4089797" y="4021931"/>
            <a:ext cx="2248937" cy="300082"/>
            <a:chOff x="4921738" y="4857750"/>
            <a:chExt cx="2999932" cy="399507"/>
          </a:xfrm>
        </p:grpSpPr>
        <p:sp>
          <p:nvSpPr>
            <p:cNvPr id="34847" name="TextBox 11"/>
            <p:cNvSpPr txBox="1">
              <a:spLocks noChangeArrowheads="1"/>
            </p:cNvSpPr>
            <p:nvPr/>
          </p:nvSpPr>
          <p:spPr bwMode="auto">
            <a:xfrm>
              <a:off x="5545592" y="4857750"/>
              <a:ext cx="2376078" cy="39950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Carpentry Constraint</a:t>
              </a:r>
            </a:p>
          </p:txBody>
        </p:sp>
        <p:cxnSp>
          <p:nvCxnSpPr>
            <p:cNvPr id="28" name="Straight Arrow Connector 27"/>
            <p:cNvCxnSpPr/>
            <p:nvPr/>
          </p:nvCxnSpPr>
          <p:spPr>
            <a:xfrm flipH="1">
              <a:off x="4921738" y="5084422"/>
              <a:ext cx="644815" cy="459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a:off x="2852738" y="3814763"/>
            <a:ext cx="3667125" cy="0"/>
          </a:xfrm>
          <a:prstGeom prst="line">
            <a:avLst/>
          </a:prstGeom>
          <a:ln w="38100" cmpd="sng">
            <a:solidFill>
              <a:schemeClr val="accent5"/>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58" name="Group 57"/>
          <p:cNvGrpSpPr>
            <a:grpSpLocks/>
          </p:cNvGrpSpPr>
          <p:nvPr/>
        </p:nvGrpSpPr>
        <p:grpSpPr bwMode="auto">
          <a:xfrm>
            <a:off x="3919538" y="3313511"/>
            <a:ext cx="3226828" cy="472678"/>
            <a:chOff x="3702050" y="3275180"/>
            <a:chExt cx="4302847" cy="630070"/>
          </a:xfrm>
        </p:grpSpPr>
        <p:cxnSp>
          <p:nvCxnSpPr>
            <p:cNvPr id="55" name="Straight Arrow Connector 54"/>
            <p:cNvCxnSpPr/>
            <p:nvPr/>
          </p:nvCxnSpPr>
          <p:spPr>
            <a:xfrm flipH="1">
              <a:off x="3702050" y="3465630"/>
              <a:ext cx="392150" cy="4396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846" name="TextBox 53"/>
            <p:cNvSpPr txBox="1">
              <a:spLocks noChangeArrowheads="1"/>
            </p:cNvSpPr>
            <p:nvPr/>
          </p:nvSpPr>
          <p:spPr bwMode="auto">
            <a:xfrm>
              <a:off x="4052069" y="3275180"/>
              <a:ext cx="3952828" cy="40000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Maximum Chairs Allowed Constraint</a:t>
              </a:r>
            </a:p>
          </p:txBody>
        </p:sp>
      </p:grpSp>
      <p:cxnSp>
        <p:nvCxnSpPr>
          <p:cNvPr id="24" name="Straight Arrow Connector 23"/>
          <p:cNvCxnSpPr/>
          <p:nvPr/>
        </p:nvCxnSpPr>
        <p:spPr>
          <a:xfrm flipV="1">
            <a:off x="3133725" y="2095500"/>
            <a:ext cx="0" cy="2800350"/>
          </a:xfrm>
          <a:prstGeom prst="straightConnector1">
            <a:avLst/>
          </a:prstGeom>
          <a:ln w="38100" cmpd="sng">
            <a:solidFill>
              <a:schemeClr val="accent5"/>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3133725" y="3814762"/>
            <a:ext cx="1076325" cy="1102926"/>
            <a:chOff x="2654300" y="3943350"/>
            <a:chExt cx="1435100" cy="1471105"/>
          </a:xfrm>
        </p:grpSpPr>
        <p:sp>
          <p:nvSpPr>
            <p:cNvPr id="56" name="Freeform 55"/>
            <p:cNvSpPr/>
            <p:nvPr/>
          </p:nvSpPr>
          <p:spPr>
            <a:xfrm>
              <a:off x="2654300" y="3943350"/>
              <a:ext cx="1435100" cy="1441976"/>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1441450">
                  <a:moveTo>
                    <a:pt x="0" y="1441450"/>
                  </a:moveTo>
                  <a:lnTo>
                    <a:pt x="12700" y="0"/>
                  </a:lnTo>
                  <a:lnTo>
                    <a:pt x="342900" y="0"/>
                  </a:lnTo>
                  <a:lnTo>
                    <a:pt x="812800" y="304800"/>
                  </a:lnTo>
                  <a:lnTo>
                    <a:pt x="1435100" y="1435100"/>
                  </a:lnTo>
                </a:path>
              </a:pathLst>
            </a:custGeom>
            <a:solidFill>
              <a:schemeClr val="accent3"/>
            </a:solidFill>
            <a:ln w="76200" cmpd="sng">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76" name="Freeform 75"/>
            <p:cNvSpPr/>
            <p:nvPr/>
          </p:nvSpPr>
          <p:spPr>
            <a:xfrm>
              <a:off x="2662238" y="3943350"/>
              <a:ext cx="1427162" cy="1449917"/>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 name="connsiteX0" fmla="*/ 8467 w 1422400"/>
                <a:gd name="connsiteY0" fmla="*/ 1441450 h 1441450"/>
                <a:gd name="connsiteX1" fmla="*/ 0 w 1422400"/>
                <a:gd name="connsiteY1" fmla="*/ 0 h 1441450"/>
                <a:gd name="connsiteX2" fmla="*/ 330200 w 1422400"/>
                <a:gd name="connsiteY2" fmla="*/ 0 h 1441450"/>
                <a:gd name="connsiteX3" fmla="*/ 800100 w 1422400"/>
                <a:gd name="connsiteY3" fmla="*/ 304800 h 1441450"/>
                <a:gd name="connsiteX4" fmla="*/ 1422400 w 1422400"/>
                <a:gd name="connsiteY4" fmla="*/ 1435100 h 1441450"/>
                <a:gd name="connsiteX0" fmla="*/ 512 w 1427145"/>
                <a:gd name="connsiteY0" fmla="*/ 1449917 h 1449917"/>
                <a:gd name="connsiteX1" fmla="*/ 4745 w 1427145"/>
                <a:gd name="connsiteY1" fmla="*/ 0 h 1449917"/>
                <a:gd name="connsiteX2" fmla="*/ 334945 w 1427145"/>
                <a:gd name="connsiteY2" fmla="*/ 0 h 1449917"/>
                <a:gd name="connsiteX3" fmla="*/ 804845 w 1427145"/>
                <a:gd name="connsiteY3" fmla="*/ 304800 h 1449917"/>
                <a:gd name="connsiteX4" fmla="*/ 1427145 w 1427145"/>
                <a:gd name="connsiteY4" fmla="*/ 1435100 h 144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145" h="1449917">
                  <a:moveTo>
                    <a:pt x="512" y="1449917"/>
                  </a:moveTo>
                  <a:cubicBezTo>
                    <a:pt x="-2310" y="969434"/>
                    <a:pt x="7567" y="480483"/>
                    <a:pt x="4745" y="0"/>
                  </a:cubicBezTo>
                  <a:lnTo>
                    <a:pt x="334945" y="0"/>
                  </a:lnTo>
                  <a:lnTo>
                    <a:pt x="804845" y="304800"/>
                  </a:lnTo>
                  <a:lnTo>
                    <a:pt x="1427145" y="1435100"/>
                  </a:lnTo>
                </a:path>
              </a:pathLst>
            </a:custGeom>
            <a:no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4844" name="TextBox 24"/>
            <p:cNvSpPr txBox="1">
              <a:spLocks noChangeArrowheads="1"/>
            </p:cNvSpPr>
            <p:nvPr/>
          </p:nvSpPr>
          <p:spPr bwMode="auto">
            <a:xfrm>
              <a:off x="2668508" y="4737100"/>
              <a:ext cx="1159519" cy="677355"/>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Feasible Region</a:t>
              </a:r>
            </a:p>
          </p:txBody>
        </p:sp>
      </p:grpSp>
      <p:grpSp>
        <p:nvGrpSpPr>
          <p:cNvPr id="7" name="Group 6"/>
          <p:cNvGrpSpPr>
            <a:grpSpLocks/>
          </p:cNvGrpSpPr>
          <p:nvPr/>
        </p:nvGrpSpPr>
        <p:grpSpPr bwMode="auto">
          <a:xfrm>
            <a:off x="4104085" y="4250537"/>
            <a:ext cx="2450034" cy="507831"/>
            <a:chOff x="3948573" y="4524813"/>
            <a:chExt cx="3266270" cy="677336"/>
          </a:xfrm>
        </p:grpSpPr>
        <p:grpSp>
          <p:nvGrpSpPr>
            <p:cNvPr id="34838" name="Group 43"/>
            <p:cNvGrpSpPr>
              <a:grpSpLocks/>
            </p:cNvGrpSpPr>
            <p:nvPr/>
          </p:nvGrpSpPr>
          <p:grpSpPr bwMode="auto">
            <a:xfrm>
              <a:off x="4245395" y="4524813"/>
              <a:ext cx="2969448" cy="677336"/>
              <a:chOff x="4707210" y="4641850"/>
              <a:chExt cx="2969448" cy="677336"/>
            </a:xfrm>
          </p:grpSpPr>
          <p:sp>
            <p:nvSpPr>
              <p:cNvPr id="34840" name="TextBox 44"/>
              <p:cNvSpPr txBox="1">
                <a:spLocks noChangeArrowheads="1"/>
              </p:cNvSpPr>
              <p:nvPr/>
            </p:nvSpPr>
            <p:spPr bwMode="auto">
              <a:xfrm>
                <a:off x="5545593" y="4641850"/>
                <a:ext cx="2131065" cy="677336"/>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Infeasible Solution</a:t>
                </a:r>
              </a:p>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500, </a:t>
                </a:r>
                <a:r>
                  <a:rPr lang="en-US" sz="1350" i="1">
                    <a:latin typeface="Helvetica" pitchFamily="34" charset="0"/>
                    <a:cs typeface="Helvetica" pitchFamily="34" charset="0"/>
                  </a:rPr>
                  <a:t>C</a:t>
                </a:r>
                <a:r>
                  <a:rPr lang="en-US" sz="1350">
                    <a:latin typeface="Helvetica" pitchFamily="34" charset="0"/>
                    <a:cs typeface="Helvetica" pitchFamily="34" charset="0"/>
                  </a:rPr>
                  <a:t> = 200)</a:t>
                </a:r>
              </a:p>
            </p:txBody>
          </p:sp>
          <p:cxnSp>
            <p:nvCxnSpPr>
              <p:cNvPr id="46" name="Straight Arrow Connector 45"/>
              <p:cNvCxnSpPr/>
              <p:nvPr/>
            </p:nvCxnSpPr>
            <p:spPr>
              <a:xfrm flipH="1" flipV="1">
                <a:off x="4707210" y="4851471"/>
                <a:ext cx="87142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74" name="Oval 73"/>
            <p:cNvSpPr/>
            <p:nvPr/>
          </p:nvSpPr>
          <p:spPr>
            <a:xfrm>
              <a:off x="3948573" y="4689969"/>
              <a:ext cx="141268" cy="14133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47" name="Group 46"/>
          <p:cNvGrpSpPr>
            <a:grpSpLocks/>
          </p:cNvGrpSpPr>
          <p:nvPr/>
        </p:nvGrpSpPr>
        <p:grpSpPr bwMode="auto">
          <a:xfrm>
            <a:off x="3646885" y="3818335"/>
            <a:ext cx="2068959" cy="647700"/>
            <a:chOff x="4918069" y="4641850"/>
            <a:chExt cx="2759772" cy="863338"/>
          </a:xfrm>
        </p:grpSpPr>
        <p:sp>
          <p:nvSpPr>
            <p:cNvPr id="48" name="Oval 47"/>
            <p:cNvSpPr/>
            <p:nvPr/>
          </p:nvSpPr>
          <p:spPr>
            <a:xfrm>
              <a:off x="4918069" y="5363943"/>
              <a:ext cx="141346" cy="14124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34835" name="Group 48"/>
            <p:cNvGrpSpPr>
              <a:grpSpLocks/>
            </p:cNvGrpSpPr>
            <p:nvPr/>
          </p:nvGrpSpPr>
          <p:grpSpPr bwMode="auto">
            <a:xfrm>
              <a:off x="5059415" y="4641850"/>
              <a:ext cx="2618426" cy="722093"/>
              <a:chOff x="5059415" y="4641850"/>
              <a:chExt cx="2618426" cy="722093"/>
            </a:xfrm>
          </p:grpSpPr>
          <p:cxnSp>
            <p:nvCxnSpPr>
              <p:cNvPr id="51" name="Straight Arrow Connector 50"/>
              <p:cNvCxnSpPr/>
              <p:nvPr/>
            </p:nvCxnSpPr>
            <p:spPr>
              <a:xfrm flipH="1">
                <a:off x="5059415" y="4886251"/>
                <a:ext cx="546330" cy="4776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837" name="TextBox 49"/>
              <p:cNvSpPr txBox="1">
                <a:spLocks noChangeArrowheads="1"/>
              </p:cNvSpPr>
              <p:nvPr/>
            </p:nvSpPr>
            <p:spPr bwMode="auto">
              <a:xfrm>
                <a:off x="5545591" y="4641850"/>
                <a:ext cx="2132250" cy="399988"/>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300, </a:t>
                </a:r>
                <a:r>
                  <a:rPr lang="en-US" sz="1350" i="1">
                    <a:latin typeface="Helvetica" pitchFamily="34" charset="0"/>
                    <a:cs typeface="Helvetica" pitchFamily="34" charset="0"/>
                  </a:rPr>
                  <a:t>C</a:t>
                </a:r>
                <a:r>
                  <a:rPr lang="en-US" sz="1350">
                    <a:latin typeface="Helvetica" pitchFamily="34" charset="0"/>
                    <a:cs typeface="Helvetica" pitchFamily="34" charset="0"/>
                  </a:rPr>
                  <a:t> = 200)</a:t>
                </a:r>
              </a:p>
            </p:txBody>
          </p:sp>
        </p:grpSp>
      </p:grpSp>
      <p:grpSp>
        <p:nvGrpSpPr>
          <p:cNvPr id="68" name="Group 67"/>
          <p:cNvGrpSpPr>
            <a:grpSpLocks/>
          </p:cNvGrpSpPr>
          <p:nvPr/>
        </p:nvGrpSpPr>
        <p:grpSpPr bwMode="auto">
          <a:xfrm>
            <a:off x="3157538" y="2942036"/>
            <a:ext cx="3843940" cy="1153715"/>
            <a:chOff x="3016250" y="3275180"/>
            <a:chExt cx="5124708" cy="1538109"/>
          </a:xfrm>
        </p:grpSpPr>
        <p:cxnSp>
          <p:nvCxnSpPr>
            <p:cNvPr id="69" name="Straight Arrow Connector 68"/>
            <p:cNvCxnSpPr/>
            <p:nvPr/>
          </p:nvCxnSpPr>
          <p:spPr>
            <a:xfrm flipH="1">
              <a:off x="3016250" y="3465658"/>
              <a:ext cx="1077799" cy="13476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833" name="TextBox 69"/>
            <p:cNvSpPr txBox="1">
              <a:spLocks noChangeArrowheads="1"/>
            </p:cNvSpPr>
            <p:nvPr/>
          </p:nvSpPr>
          <p:spPr bwMode="auto">
            <a:xfrm>
              <a:off x="4052069" y="3275180"/>
              <a:ext cx="4088889" cy="40006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Maximum Tables Required Constraint</a:t>
              </a:r>
            </a:p>
          </p:txBody>
        </p:sp>
      </p:grpSp>
    </p:spTree>
    <p:extLst>
      <p:ext uri="{BB962C8B-B14F-4D97-AF65-F5344CB8AC3E}">
        <p14:creationId xmlns:p14="http://schemas.microsoft.com/office/powerpoint/2010/main" val="1054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3177778" y="3303986"/>
            <a:ext cx="1538288" cy="1864519"/>
            <a:chOff x="2713285" y="3261615"/>
            <a:chExt cx="2050482" cy="2486018"/>
          </a:xfrm>
        </p:grpSpPr>
        <p:sp>
          <p:nvSpPr>
            <p:cNvPr id="56" name="Freeform 55"/>
            <p:cNvSpPr/>
            <p:nvPr/>
          </p:nvSpPr>
          <p:spPr>
            <a:xfrm>
              <a:off x="2714872" y="3266377"/>
              <a:ext cx="2048895" cy="2471731"/>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1441450">
                  <a:moveTo>
                    <a:pt x="0" y="1441450"/>
                  </a:moveTo>
                  <a:lnTo>
                    <a:pt x="12700" y="0"/>
                  </a:lnTo>
                  <a:lnTo>
                    <a:pt x="342900" y="0"/>
                  </a:lnTo>
                  <a:lnTo>
                    <a:pt x="812800" y="304800"/>
                  </a:lnTo>
                  <a:lnTo>
                    <a:pt x="1435100" y="1435100"/>
                  </a:lnTo>
                </a:path>
              </a:pathLst>
            </a:custGeom>
            <a:solidFill>
              <a:schemeClr val="accent3"/>
            </a:solidFill>
            <a:ln w="76200" cmpd="sng">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7" name="Freeform 6"/>
            <p:cNvSpPr/>
            <p:nvPr/>
          </p:nvSpPr>
          <p:spPr>
            <a:xfrm>
              <a:off x="2713285" y="3261615"/>
              <a:ext cx="2050482" cy="2486018"/>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 name="connsiteX0" fmla="*/ 8467 w 1422400"/>
                <a:gd name="connsiteY0" fmla="*/ 1441450 h 1441450"/>
                <a:gd name="connsiteX1" fmla="*/ 0 w 1422400"/>
                <a:gd name="connsiteY1" fmla="*/ 0 h 1441450"/>
                <a:gd name="connsiteX2" fmla="*/ 330200 w 1422400"/>
                <a:gd name="connsiteY2" fmla="*/ 0 h 1441450"/>
                <a:gd name="connsiteX3" fmla="*/ 800100 w 1422400"/>
                <a:gd name="connsiteY3" fmla="*/ 304800 h 1441450"/>
                <a:gd name="connsiteX4" fmla="*/ 1422400 w 1422400"/>
                <a:gd name="connsiteY4" fmla="*/ 1435100 h 1441450"/>
                <a:gd name="connsiteX0" fmla="*/ 512 w 1427145"/>
                <a:gd name="connsiteY0" fmla="*/ 1449917 h 1449917"/>
                <a:gd name="connsiteX1" fmla="*/ 4745 w 1427145"/>
                <a:gd name="connsiteY1" fmla="*/ 0 h 1449917"/>
                <a:gd name="connsiteX2" fmla="*/ 334945 w 1427145"/>
                <a:gd name="connsiteY2" fmla="*/ 0 h 1449917"/>
                <a:gd name="connsiteX3" fmla="*/ 804845 w 1427145"/>
                <a:gd name="connsiteY3" fmla="*/ 304800 h 1449917"/>
                <a:gd name="connsiteX4" fmla="*/ 1427145 w 1427145"/>
                <a:gd name="connsiteY4" fmla="*/ 1435100 h 1449917"/>
                <a:gd name="connsiteX0" fmla="*/ 4659 w 1431292"/>
                <a:gd name="connsiteY0" fmla="*/ 1449917 h 1449917"/>
                <a:gd name="connsiteX1" fmla="*/ 0 w 1431292"/>
                <a:gd name="connsiteY1" fmla="*/ 3704 h 1449917"/>
                <a:gd name="connsiteX2" fmla="*/ 339092 w 1431292"/>
                <a:gd name="connsiteY2" fmla="*/ 0 h 1449917"/>
                <a:gd name="connsiteX3" fmla="*/ 808992 w 1431292"/>
                <a:gd name="connsiteY3" fmla="*/ 304800 h 1449917"/>
                <a:gd name="connsiteX4" fmla="*/ 1431292 w 1431292"/>
                <a:gd name="connsiteY4" fmla="*/ 1435100 h 1449917"/>
                <a:gd name="connsiteX0" fmla="*/ 371 w 1427004"/>
                <a:gd name="connsiteY0" fmla="*/ 1449917 h 1449917"/>
                <a:gd name="connsiteX1" fmla="*/ 9051 w 1427004"/>
                <a:gd name="connsiteY1" fmla="*/ 3704 h 1449917"/>
                <a:gd name="connsiteX2" fmla="*/ 334804 w 1427004"/>
                <a:gd name="connsiteY2" fmla="*/ 0 h 1449917"/>
                <a:gd name="connsiteX3" fmla="*/ 804704 w 1427004"/>
                <a:gd name="connsiteY3" fmla="*/ 304800 h 1449917"/>
                <a:gd name="connsiteX4" fmla="*/ 1427004 w 1427004"/>
                <a:gd name="connsiteY4" fmla="*/ 1435100 h 1449917"/>
                <a:gd name="connsiteX0" fmla="*/ 512 w 1427145"/>
                <a:gd name="connsiteY0" fmla="*/ 1449917 h 1449917"/>
                <a:gd name="connsiteX1" fmla="*/ 4745 w 1427145"/>
                <a:gd name="connsiteY1" fmla="*/ 3704 h 1449917"/>
                <a:gd name="connsiteX2" fmla="*/ 334945 w 1427145"/>
                <a:gd name="connsiteY2" fmla="*/ 0 h 1449917"/>
                <a:gd name="connsiteX3" fmla="*/ 804845 w 1427145"/>
                <a:gd name="connsiteY3" fmla="*/ 304800 h 1449917"/>
                <a:gd name="connsiteX4" fmla="*/ 1427145 w 1427145"/>
                <a:gd name="connsiteY4" fmla="*/ 1435100 h 1449917"/>
                <a:gd name="connsiteX0" fmla="*/ 4659 w 1431292"/>
                <a:gd name="connsiteY0" fmla="*/ 1449917 h 1449917"/>
                <a:gd name="connsiteX1" fmla="*/ 0 w 1431292"/>
                <a:gd name="connsiteY1" fmla="*/ 1 h 1449917"/>
                <a:gd name="connsiteX2" fmla="*/ 339092 w 1431292"/>
                <a:gd name="connsiteY2" fmla="*/ 0 h 1449917"/>
                <a:gd name="connsiteX3" fmla="*/ 808992 w 1431292"/>
                <a:gd name="connsiteY3" fmla="*/ 304800 h 1449917"/>
                <a:gd name="connsiteX4" fmla="*/ 1431292 w 1431292"/>
                <a:gd name="connsiteY4" fmla="*/ 1435100 h 1449917"/>
                <a:gd name="connsiteX0" fmla="*/ 513 w 1427146"/>
                <a:gd name="connsiteY0" fmla="*/ 1449917 h 1449917"/>
                <a:gd name="connsiteX1" fmla="*/ 4746 w 1427146"/>
                <a:gd name="connsiteY1" fmla="*/ 1 h 1449917"/>
                <a:gd name="connsiteX2" fmla="*/ 334946 w 1427146"/>
                <a:gd name="connsiteY2" fmla="*/ 0 h 1449917"/>
                <a:gd name="connsiteX3" fmla="*/ 804846 w 1427146"/>
                <a:gd name="connsiteY3" fmla="*/ 304800 h 1449917"/>
                <a:gd name="connsiteX4" fmla="*/ 1427146 w 1427146"/>
                <a:gd name="connsiteY4" fmla="*/ 1435100 h 1449917"/>
                <a:gd name="connsiteX0" fmla="*/ 9106 w 1435739"/>
                <a:gd name="connsiteY0" fmla="*/ 1449917 h 1449917"/>
                <a:gd name="connsiteX1" fmla="*/ 0 w 1435739"/>
                <a:gd name="connsiteY1" fmla="*/ 1 h 1449917"/>
                <a:gd name="connsiteX2" fmla="*/ 343539 w 1435739"/>
                <a:gd name="connsiteY2" fmla="*/ 0 h 1449917"/>
                <a:gd name="connsiteX3" fmla="*/ 813439 w 1435739"/>
                <a:gd name="connsiteY3" fmla="*/ 304800 h 1449917"/>
                <a:gd name="connsiteX4" fmla="*/ 1435739 w 1435739"/>
                <a:gd name="connsiteY4" fmla="*/ 1435100 h 144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739" h="1449917">
                  <a:moveTo>
                    <a:pt x="9106" y="1449917"/>
                  </a:moveTo>
                  <a:cubicBezTo>
                    <a:pt x="6284" y="969434"/>
                    <a:pt x="2822" y="480484"/>
                    <a:pt x="0" y="1"/>
                  </a:cubicBezTo>
                  <a:lnTo>
                    <a:pt x="343539" y="0"/>
                  </a:lnTo>
                  <a:lnTo>
                    <a:pt x="813439" y="304800"/>
                  </a:lnTo>
                  <a:lnTo>
                    <a:pt x="1435739" y="1435100"/>
                  </a:lnTo>
                </a:path>
              </a:pathLst>
            </a:custGeom>
            <a:no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grpSp>
      <p:sp>
        <p:nvSpPr>
          <p:cNvPr id="35842" name="Title 1"/>
          <p:cNvSpPr>
            <a:spLocks noGrp="1"/>
          </p:cNvSpPr>
          <p:nvPr>
            <p:ph type="title"/>
          </p:nvPr>
        </p:nvSpPr>
        <p:spPr/>
        <p:txBody>
          <a:bodyPr/>
          <a:lstStyle/>
          <a:p>
            <a:pPr eaLnBrk="1" hangingPunct="1"/>
            <a:r>
              <a:rPr lang="en-US" dirty="0">
                <a:latin typeface="+mn-lt"/>
                <a:cs typeface="Helvetica" pitchFamily="34" charset="0"/>
              </a:rPr>
              <a:t>Using Level Lines</a:t>
            </a:r>
          </a:p>
        </p:txBody>
      </p:sp>
      <p:sp>
        <p:nvSpPr>
          <p:cNvPr id="11" name="TextBox 10"/>
          <p:cNvSpPr txBox="1">
            <a:spLocks noChangeArrowheads="1"/>
          </p:cNvSpPr>
          <p:nvPr/>
        </p:nvSpPr>
        <p:spPr bwMode="auto">
          <a:xfrm>
            <a:off x="3564732" y="1863328"/>
            <a:ext cx="1406154" cy="300082"/>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0, </a:t>
            </a:r>
            <a:r>
              <a:rPr lang="en-US" sz="1350" i="1">
                <a:latin typeface="Helvetica" pitchFamily="34" charset="0"/>
                <a:cs typeface="Helvetica" pitchFamily="34" charset="0"/>
              </a:rPr>
              <a:t>C</a:t>
            </a:r>
            <a:r>
              <a:rPr lang="en-US" sz="1350">
                <a:latin typeface="Helvetica" pitchFamily="34" charset="0"/>
                <a:cs typeface="Helvetica" pitchFamily="34" charset="0"/>
              </a:rPr>
              <a:t> = 560)</a:t>
            </a:r>
          </a:p>
        </p:txBody>
      </p:sp>
      <p:cxnSp>
        <p:nvCxnSpPr>
          <p:cNvPr id="22" name="Straight Arrow Connector 21"/>
          <p:cNvCxnSpPr>
            <a:stCxn id="11" idx="1"/>
          </p:cNvCxnSpPr>
          <p:nvPr/>
        </p:nvCxnSpPr>
        <p:spPr>
          <a:xfrm flipH="1">
            <a:off x="2869407" y="2013369"/>
            <a:ext cx="695325" cy="7298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a:spLocks noChangeArrowheads="1"/>
          </p:cNvSpPr>
          <p:nvPr/>
        </p:nvSpPr>
        <p:spPr bwMode="auto">
          <a:xfrm>
            <a:off x="5017294" y="4574381"/>
            <a:ext cx="1406154" cy="300082"/>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400, </a:t>
            </a:r>
            <a:r>
              <a:rPr lang="en-US" sz="1350" i="1">
                <a:latin typeface="Helvetica" pitchFamily="34" charset="0"/>
                <a:cs typeface="Helvetica" pitchFamily="34" charset="0"/>
              </a:rPr>
              <a:t>C</a:t>
            </a:r>
            <a:r>
              <a:rPr lang="en-US" sz="1350">
                <a:latin typeface="Helvetica" pitchFamily="34" charset="0"/>
                <a:cs typeface="Helvetica" pitchFamily="34" charset="0"/>
              </a:rPr>
              <a:t> = 0)</a:t>
            </a:r>
          </a:p>
        </p:txBody>
      </p:sp>
      <p:cxnSp>
        <p:nvCxnSpPr>
          <p:cNvPr id="46" name="Straight Arrow Connector 45"/>
          <p:cNvCxnSpPr/>
          <p:nvPr/>
        </p:nvCxnSpPr>
        <p:spPr>
          <a:xfrm flipH="1">
            <a:off x="4512470" y="4755356"/>
            <a:ext cx="532210" cy="3631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a:spLocks noChangeArrowheads="1"/>
          </p:cNvSpPr>
          <p:nvPr/>
        </p:nvSpPr>
        <p:spPr bwMode="auto">
          <a:xfrm>
            <a:off x="5135166" y="3846910"/>
            <a:ext cx="1406154" cy="300082"/>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300, </a:t>
            </a:r>
            <a:r>
              <a:rPr lang="en-US" sz="1350" i="1">
                <a:latin typeface="Helvetica" pitchFamily="34" charset="0"/>
                <a:cs typeface="Helvetica" pitchFamily="34" charset="0"/>
              </a:rPr>
              <a:t>C</a:t>
            </a:r>
            <a:r>
              <a:rPr lang="en-US" sz="1350">
                <a:latin typeface="Helvetica" pitchFamily="34" charset="0"/>
                <a:cs typeface="Helvetica" pitchFamily="34" charset="0"/>
              </a:rPr>
              <a:t> = 0)</a:t>
            </a:r>
          </a:p>
        </p:txBody>
      </p:sp>
      <p:cxnSp>
        <p:nvCxnSpPr>
          <p:cNvPr id="51" name="Straight Arrow Connector 50"/>
          <p:cNvCxnSpPr/>
          <p:nvPr/>
        </p:nvCxnSpPr>
        <p:spPr>
          <a:xfrm flipH="1">
            <a:off x="4099322" y="4021931"/>
            <a:ext cx="1062038" cy="10965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988595" y="3186112"/>
            <a:ext cx="1056085" cy="8048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a:spLocks noChangeArrowheads="1"/>
          </p:cNvSpPr>
          <p:nvPr/>
        </p:nvSpPr>
        <p:spPr bwMode="auto">
          <a:xfrm>
            <a:off x="5170885" y="2953942"/>
            <a:ext cx="1435008" cy="300082"/>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Feasible Region</a:t>
            </a:r>
          </a:p>
        </p:txBody>
      </p:sp>
      <p:sp>
        <p:nvSpPr>
          <p:cNvPr id="62" name="TextBox 61"/>
          <p:cNvSpPr txBox="1">
            <a:spLocks noChangeArrowheads="1"/>
          </p:cNvSpPr>
          <p:nvPr/>
        </p:nvSpPr>
        <p:spPr bwMode="auto">
          <a:xfrm>
            <a:off x="3511154" y="2433637"/>
            <a:ext cx="1406154" cy="300082"/>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a:t>
            </a:r>
            <a:r>
              <a:rPr lang="en-US" sz="1350" i="1">
                <a:latin typeface="Helvetica" pitchFamily="34" charset="0"/>
                <a:cs typeface="Helvetica" pitchFamily="34" charset="0"/>
              </a:rPr>
              <a:t>T</a:t>
            </a:r>
            <a:r>
              <a:rPr lang="en-US" sz="1350">
                <a:latin typeface="Helvetica" pitchFamily="34" charset="0"/>
                <a:cs typeface="Helvetica" pitchFamily="34" charset="0"/>
              </a:rPr>
              <a:t> = 0, </a:t>
            </a:r>
            <a:r>
              <a:rPr lang="en-US" sz="1350" i="1">
                <a:latin typeface="Helvetica" pitchFamily="34" charset="0"/>
                <a:cs typeface="Helvetica" pitchFamily="34" charset="0"/>
              </a:rPr>
              <a:t>C</a:t>
            </a:r>
            <a:r>
              <a:rPr lang="en-US" sz="1350">
                <a:latin typeface="Helvetica" pitchFamily="34" charset="0"/>
                <a:cs typeface="Helvetica" pitchFamily="34" charset="0"/>
              </a:rPr>
              <a:t> = 420)</a:t>
            </a:r>
          </a:p>
        </p:txBody>
      </p:sp>
      <p:grpSp>
        <p:nvGrpSpPr>
          <p:cNvPr id="10" name="Group 9"/>
          <p:cNvGrpSpPr>
            <a:grpSpLocks/>
          </p:cNvGrpSpPr>
          <p:nvPr/>
        </p:nvGrpSpPr>
        <p:grpSpPr bwMode="auto">
          <a:xfrm>
            <a:off x="2745581" y="3295650"/>
            <a:ext cx="1353741" cy="1910954"/>
            <a:chOff x="2136533" y="3251329"/>
            <a:chExt cx="1805374" cy="2548355"/>
          </a:xfrm>
        </p:grpSpPr>
        <p:sp>
          <p:nvSpPr>
            <p:cNvPr id="35866" name="TextBox 77"/>
            <p:cNvSpPr txBox="1">
              <a:spLocks noChangeArrowheads="1"/>
            </p:cNvSpPr>
            <p:nvPr/>
          </p:nvSpPr>
          <p:spPr bwMode="auto">
            <a:xfrm rot="3356316">
              <a:off x="2069983" y="4240358"/>
              <a:ext cx="2298441" cy="400195"/>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$7</a:t>
              </a:r>
              <a:r>
                <a:rPr lang="en-US" sz="1350" i="1">
                  <a:latin typeface="Helvetica" pitchFamily="34" charset="0"/>
                  <a:cs typeface="Helvetica" pitchFamily="34" charset="0"/>
                </a:rPr>
                <a:t>T</a:t>
              </a:r>
              <a:r>
                <a:rPr lang="en-US" sz="1350">
                  <a:latin typeface="Helvetica" pitchFamily="34" charset="0"/>
                  <a:cs typeface="Helvetica" pitchFamily="34" charset="0"/>
                </a:rPr>
                <a:t> + $5</a:t>
              </a:r>
              <a:r>
                <a:rPr lang="en-US" sz="1350" i="1">
                  <a:latin typeface="Helvetica" pitchFamily="34" charset="0"/>
                  <a:cs typeface="Helvetica" pitchFamily="34" charset="0"/>
                </a:rPr>
                <a:t>C</a:t>
              </a:r>
              <a:r>
                <a:rPr lang="en-US" sz="1350">
                  <a:latin typeface="Helvetica" pitchFamily="34" charset="0"/>
                  <a:cs typeface="Helvetica" pitchFamily="34" charset="0"/>
                </a:rPr>
                <a:t> = $2,100</a:t>
              </a:r>
            </a:p>
          </p:txBody>
        </p:sp>
        <p:cxnSp>
          <p:nvCxnSpPr>
            <p:cNvPr id="79" name="Straight Connector 78"/>
            <p:cNvCxnSpPr/>
            <p:nvPr/>
          </p:nvCxnSpPr>
          <p:spPr>
            <a:xfrm>
              <a:off x="2219101" y="3297375"/>
              <a:ext cx="1664056" cy="2443562"/>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2136533" y="3251329"/>
              <a:ext cx="119088" cy="1190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84" name="Oval 83"/>
            <p:cNvSpPr/>
            <p:nvPr/>
          </p:nvSpPr>
          <p:spPr>
            <a:xfrm>
              <a:off x="3822819" y="5680602"/>
              <a:ext cx="119088" cy="1190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cxnSp>
        <p:nvCxnSpPr>
          <p:cNvPr id="76" name="Straight Arrow Connector 75"/>
          <p:cNvCxnSpPr/>
          <p:nvPr/>
        </p:nvCxnSpPr>
        <p:spPr>
          <a:xfrm flipH="1">
            <a:off x="2869408" y="2656286"/>
            <a:ext cx="641747" cy="639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a:grpSpLocks/>
          </p:cNvGrpSpPr>
          <p:nvPr/>
        </p:nvGrpSpPr>
        <p:grpSpPr bwMode="auto">
          <a:xfrm>
            <a:off x="2742010" y="2743201"/>
            <a:ext cx="1770459" cy="2484835"/>
            <a:chOff x="2131561" y="2515291"/>
            <a:chExt cx="2361332" cy="3311760"/>
          </a:xfrm>
        </p:grpSpPr>
        <p:sp>
          <p:nvSpPr>
            <p:cNvPr id="35862" name="TextBox 76"/>
            <p:cNvSpPr txBox="1">
              <a:spLocks noChangeArrowheads="1"/>
            </p:cNvSpPr>
            <p:nvPr/>
          </p:nvSpPr>
          <p:spPr bwMode="auto">
            <a:xfrm rot="3319244">
              <a:off x="2405103" y="3985806"/>
              <a:ext cx="2297127" cy="400231"/>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$7</a:t>
              </a:r>
              <a:r>
                <a:rPr lang="en-US" sz="1350" i="1">
                  <a:latin typeface="Helvetica" pitchFamily="34" charset="0"/>
                  <a:cs typeface="Helvetica" pitchFamily="34" charset="0"/>
                </a:rPr>
                <a:t>T</a:t>
              </a:r>
              <a:r>
                <a:rPr lang="en-US" sz="1350">
                  <a:latin typeface="Helvetica" pitchFamily="34" charset="0"/>
                  <a:cs typeface="Helvetica" pitchFamily="34" charset="0"/>
                </a:rPr>
                <a:t> + $5</a:t>
              </a:r>
              <a:r>
                <a:rPr lang="en-US" sz="1350" i="1">
                  <a:latin typeface="Helvetica" pitchFamily="34" charset="0"/>
                  <a:cs typeface="Helvetica" pitchFamily="34" charset="0"/>
                </a:rPr>
                <a:t>C</a:t>
              </a:r>
              <a:r>
                <a:rPr lang="en-US" sz="1350">
                  <a:latin typeface="Helvetica" pitchFamily="34" charset="0"/>
                  <a:cs typeface="Helvetica" pitchFamily="34" charset="0"/>
                </a:rPr>
                <a:t> = $2,800</a:t>
              </a:r>
            </a:p>
          </p:txBody>
        </p:sp>
        <p:cxnSp>
          <p:nvCxnSpPr>
            <p:cNvPr id="80" name="Straight Connector 79"/>
            <p:cNvCxnSpPr/>
            <p:nvPr/>
          </p:nvCxnSpPr>
          <p:spPr>
            <a:xfrm>
              <a:off x="2195080" y="2569244"/>
              <a:ext cx="2283521" cy="3257807"/>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2131561" y="2515291"/>
              <a:ext cx="119098" cy="11901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85" name="Oval 84"/>
            <p:cNvSpPr/>
            <p:nvPr/>
          </p:nvSpPr>
          <p:spPr>
            <a:xfrm>
              <a:off x="4373795" y="5681061"/>
              <a:ext cx="119098" cy="11901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86" name="Group 85"/>
          <p:cNvGrpSpPr>
            <a:grpSpLocks/>
          </p:cNvGrpSpPr>
          <p:nvPr/>
        </p:nvGrpSpPr>
        <p:grpSpPr bwMode="auto">
          <a:xfrm>
            <a:off x="2015815" y="1553766"/>
            <a:ext cx="5705389" cy="4387281"/>
            <a:chOff x="1163678" y="928841"/>
            <a:chExt cx="7606508" cy="5849232"/>
          </a:xfrm>
        </p:grpSpPr>
        <p:sp>
          <p:nvSpPr>
            <p:cNvPr id="35857" name="TextBox 86"/>
            <p:cNvSpPr txBox="1">
              <a:spLocks noChangeArrowheads="1"/>
            </p:cNvSpPr>
            <p:nvPr/>
          </p:nvSpPr>
          <p:spPr bwMode="auto">
            <a:xfrm>
              <a:off x="1998756" y="5564186"/>
              <a:ext cx="6771430" cy="553952"/>
            </a:xfrm>
            <a:prstGeom prst="rect">
              <a:avLst/>
            </a:prstGeom>
            <a:noFill/>
            <a:ln w="9525">
              <a:noFill/>
              <a:miter lim="800000"/>
              <a:headEnd/>
              <a:tailEnd/>
            </a:ln>
          </p:spPr>
          <p:txBody>
            <a:bodyPr>
              <a:spAutoFit/>
            </a:bodyPr>
            <a:lstStyle/>
            <a:p>
              <a:pPr>
                <a:tabLst>
                  <a:tab pos="466725" algn="ctr"/>
                  <a:tab pos="876300" algn="ctr"/>
                  <a:tab pos="1276350" algn="ctr"/>
                  <a:tab pos="1685925" algn="ctr"/>
                  <a:tab pos="2085975" algn="ctr"/>
                  <a:tab pos="2486025" algn="ctr"/>
                  <a:tab pos="2895600" algn="ctr"/>
                  <a:tab pos="3295650" algn="ctr"/>
                  <a:tab pos="3695700" algn="ctr"/>
                  <a:tab pos="4105275" algn="ctr"/>
                  <a:tab pos="4505325" algn="ctr"/>
                </a:tabLst>
              </a:pPr>
              <a:r>
                <a:rPr lang="en-US" sz="750">
                  <a:latin typeface="Helvetica" pitchFamily="34" charset="0"/>
                  <a:cs typeface="Helvetica" pitchFamily="34" charset="0"/>
                </a:rPr>
                <a:t>	|	|	|	|	|	|	|	|	|	|</a:t>
              </a:r>
            </a:p>
            <a:p>
              <a:pPr>
                <a:tabLst>
                  <a:tab pos="466725" algn="ctr"/>
                  <a:tab pos="876300" algn="ctr"/>
                  <a:tab pos="1276350" algn="ctr"/>
                  <a:tab pos="1685925" algn="ctr"/>
                  <a:tab pos="2085975" algn="ctr"/>
                  <a:tab pos="2486025" algn="ctr"/>
                  <a:tab pos="2895600" algn="ctr"/>
                  <a:tab pos="3295650" algn="ctr"/>
                  <a:tab pos="3695700" algn="ctr"/>
                  <a:tab pos="4105275" algn="ctr"/>
                  <a:tab pos="4505325" algn="ctr"/>
                </a:tabLst>
              </a:pPr>
              <a:r>
                <a:rPr lang="en-US" sz="1350">
                  <a:latin typeface="Helvetica" pitchFamily="34" charset="0"/>
                  <a:cs typeface="Helvetica" pitchFamily="34" charset="0"/>
                </a:rPr>
                <a:t>0		200		400		600		800		1,000</a:t>
              </a:r>
            </a:p>
          </p:txBody>
        </p:sp>
        <p:sp>
          <p:nvSpPr>
            <p:cNvPr id="35858" name="TextBox 87"/>
            <p:cNvSpPr txBox="1">
              <a:spLocks noChangeArrowheads="1"/>
            </p:cNvSpPr>
            <p:nvPr/>
          </p:nvSpPr>
          <p:spPr bwMode="auto">
            <a:xfrm>
              <a:off x="1595255" y="928841"/>
              <a:ext cx="823229" cy="5108675"/>
            </a:xfrm>
            <a:prstGeom prst="rect">
              <a:avLst/>
            </a:prstGeom>
            <a:noFill/>
            <a:ln w="9525">
              <a:noFill/>
              <a:miter lim="800000"/>
              <a:headEnd/>
              <a:tailEnd/>
            </a:ln>
          </p:spPr>
          <p:txBody>
            <a:bodyPr wrap="none">
              <a:spAutoFit/>
            </a:bodyPr>
            <a:lstStyle/>
            <a:p>
              <a:pPr algn="r">
                <a:lnSpc>
                  <a:spcPct val="200000"/>
                </a:lnSpc>
              </a:pPr>
              <a:r>
                <a:rPr lang="en-US" sz="1350" dirty="0">
                  <a:latin typeface="Helvetica" pitchFamily="34" charset="0"/>
                  <a:cs typeface="Helvetica" pitchFamily="34" charset="0"/>
                </a:rPr>
                <a:t>800 –</a:t>
              </a:r>
            </a:p>
            <a:p>
              <a:pPr algn="r">
                <a:lnSpc>
                  <a:spcPct val="200000"/>
                </a:lnSpc>
              </a:pPr>
              <a:r>
                <a:rPr lang="en-US" sz="1350" dirty="0">
                  <a:latin typeface="Helvetica" pitchFamily="34" charset="0"/>
                  <a:cs typeface="Helvetica" pitchFamily="34" charset="0"/>
                </a:rPr>
                <a:t>–</a:t>
              </a:r>
            </a:p>
            <a:p>
              <a:pPr algn="r">
                <a:lnSpc>
                  <a:spcPct val="200000"/>
                </a:lnSpc>
              </a:pPr>
              <a:r>
                <a:rPr lang="en-US" sz="1350" dirty="0">
                  <a:latin typeface="Helvetica" pitchFamily="34" charset="0"/>
                  <a:cs typeface="Helvetica" pitchFamily="34" charset="0"/>
                </a:rPr>
                <a:t>600 –</a:t>
              </a:r>
            </a:p>
            <a:p>
              <a:pPr algn="r">
                <a:lnSpc>
                  <a:spcPct val="200000"/>
                </a:lnSpc>
              </a:pPr>
              <a:r>
                <a:rPr lang="en-US" sz="1350" dirty="0">
                  <a:latin typeface="Helvetica" pitchFamily="34" charset="0"/>
                  <a:cs typeface="Helvetica" pitchFamily="34" charset="0"/>
                </a:rPr>
                <a:t>–</a:t>
              </a:r>
            </a:p>
            <a:p>
              <a:pPr algn="r">
                <a:lnSpc>
                  <a:spcPct val="200000"/>
                </a:lnSpc>
              </a:pPr>
              <a:r>
                <a:rPr lang="en-US" sz="1350" dirty="0">
                  <a:latin typeface="Helvetica" pitchFamily="34" charset="0"/>
                  <a:cs typeface="Helvetica" pitchFamily="34" charset="0"/>
                </a:rPr>
                <a:t>400 –</a:t>
              </a:r>
            </a:p>
            <a:p>
              <a:pPr algn="r">
                <a:lnSpc>
                  <a:spcPct val="200000"/>
                </a:lnSpc>
              </a:pPr>
              <a:r>
                <a:rPr lang="en-US" sz="1350" dirty="0">
                  <a:latin typeface="Helvetica" pitchFamily="34" charset="0"/>
                  <a:cs typeface="Helvetica" pitchFamily="34" charset="0"/>
                </a:rPr>
                <a:t>–</a:t>
              </a:r>
            </a:p>
            <a:p>
              <a:pPr algn="r">
                <a:lnSpc>
                  <a:spcPct val="200000"/>
                </a:lnSpc>
              </a:pPr>
              <a:r>
                <a:rPr lang="en-US" sz="1350" dirty="0">
                  <a:latin typeface="Helvetica" pitchFamily="34" charset="0"/>
                  <a:cs typeface="Helvetica" pitchFamily="34" charset="0"/>
                </a:rPr>
                <a:t>200 –</a:t>
              </a:r>
            </a:p>
            <a:p>
              <a:pPr algn="r">
                <a:lnSpc>
                  <a:spcPct val="200000"/>
                </a:lnSpc>
              </a:pPr>
              <a:r>
                <a:rPr lang="en-US" sz="1350" dirty="0">
                  <a:latin typeface="Helvetica" pitchFamily="34" charset="0"/>
                  <a:cs typeface="Helvetica" pitchFamily="34" charset="0"/>
                </a:rPr>
                <a:t>–</a:t>
              </a:r>
            </a:p>
            <a:p>
              <a:pPr algn="r">
                <a:lnSpc>
                  <a:spcPct val="200000"/>
                </a:lnSpc>
              </a:pPr>
              <a:r>
                <a:rPr lang="en-US" sz="1350" dirty="0">
                  <a:latin typeface="Helvetica" pitchFamily="34" charset="0"/>
                  <a:cs typeface="Helvetica" pitchFamily="34" charset="0"/>
                </a:rPr>
                <a:t>0 –</a:t>
              </a:r>
            </a:p>
          </p:txBody>
        </p:sp>
        <p:sp>
          <p:nvSpPr>
            <p:cNvPr id="89" name="Freeform 88"/>
            <p:cNvSpPr/>
            <p:nvPr/>
          </p:nvSpPr>
          <p:spPr>
            <a:xfrm>
              <a:off x="2177884" y="1105039"/>
              <a:ext cx="5797034" cy="4635123"/>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5860" name="TextBox 89"/>
            <p:cNvSpPr txBox="1">
              <a:spLocks noChangeArrowheads="1"/>
            </p:cNvSpPr>
            <p:nvPr/>
          </p:nvSpPr>
          <p:spPr bwMode="auto">
            <a:xfrm rot="16200000">
              <a:off x="325154" y="2944438"/>
              <a:ext cx="2354096" cy="677048"/>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35861" name="TextBox 90"/>
            <p:cNvSpPr txBox="1">
              <a:spLocks noChangeArrowheads="1"/>
            </p:cNvSpPr>
            <p:nvPr/>
          </p:nvSpPr>
          <p:spPr bwMode="auto">
            <a:xfrm>
              <a:off x="3864226" y="6101020"/>
              <a:ext cx="2292213" cy="677053"/>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grpSp>
    </p:spTree>
    <p:extLst>
      <p:ext uri="{BB962C8B-B14F-4D97-AF65-F5344CB8AC3E}">
        <p14:creationId xmlns:p14="http://schemas.microsoft.com/office/powerpoint/2010/main" val="7226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47426" y="291974"/>
            <a:ext cx="7886700" cy="1325563"/>
          </a:xfrm>
          <a:noFill/>
        </p:spPr>
        <p:txBody>
          <a:bodyPr/>
          <a:lstStyle/>
          <a:p>
            <a:pPr marL="201216"/>
            <a:r>
              <a:rPr lang="en-US" dirty="0">
                <a:latin typeface="+mn-lt"/>
                <a:cs typeface="Helvetica" pitchFamily="34" charset="0"/>
              </a:rPr>
              <a:t>Introduction</a:t>
            </a:r>
          </a:p>
        </p:txBody>
      </p:sp>
      <p:sp>
        <p:nvSpPr>
          <p:cNvPr id="3" name="Content Placeholder 2"/>
          <p:cNvSpPr>
            <a:spLocks noGrp="1"/>
          </p:cNvSpPr>
          <p:nvPr>
            <p:ph idx="1"/>
          </p:nvPr>
        </p:nvSpPr>
        <p:spPr>
          <a:xfrm>
            <a:off x="879969" y="1764792"/>
            <a:ext cx="7221615" cy="3968495"/>
          </a:xfrm>
        </p:spPr>
        <p:txBody>
          <a:bodyPr>
            <a:noAutofit/>
          </a:bodyPr>
          <a:lstStyle/>
          <a:p>
            <a:pPr eaLnBrk="1" hangingPunct="1"/>
            <a:r>
              <a:rPr lang="en-US" sz="3200" dirty="0">
                <a:latin typeface="Helvetica" pitchFamily="34" charset="0"/>
                <a:cs typeface="Helvetica" pitchFamily="34" charset="0"/>
              </a:rPr>
              <a:t>Management decisions involve the most effective use of resources </a:t>
            </a:r>
          </a:p>
          <a:p>
            <a:pPr eaLnBrk="1" hangingPunct="1"/>
            <a:r>
              <a:rPr lang="en-US" sz="3200" dirty="0">
                <a:latin typeface="Helvetica" pitchFamily="34" charset="0"/>
                <a:cs typeface="Helvetica" pitchFamily="34" charset="0"/>
              </a:rPr>
              <a:t>Most widely used modeling technique is linear programming (LP)</a:t>
            </a:r>
          </a:p>
          <a:p>
            <a:pPr eaLnBrk="1" hangingPunct="1"/>
            <a:r>
              <a:rPr lang="en-US" sz="3200" dirty="0">
                <a:latin typeface="Helvetica" pitchFamily="34" charset="0"/>
                <a:cs typeface="Helvetica" pitchFamily="34" charset="0"/>
              </a:rPr>
              <a:t>Deterministic models</a:t>
            </a:r>
          </a:p>
        </p:txBody>
      </p:sp>
    </p:spTree>
    <p:extLst>
      <p:ext uri="{BB962C8B-B14F-4D97-AF65-F5344CB8AC3E}">
        <p14:creationId xmlns:p14="http://schemas.microsoft.com/office/powerpoint/2010/main" val="301830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057525" y="2946798"/>
            <a:ext cx="1837955" cy="2566239"/>
            <a:chOff x="2552106" y="2782786"/>
            <a:chExt cx="2450617" cy="3421431"/>
          </a:xfrm>
        </p:grpSpPr>
        <p:sp>
          <p:nvSpPr>
            <p:cNvPr id="56" name="Freeform 55"/>
            <p:cNvSpPr/>
            <p:nvPr/>
          </p:nvSpPr>
          <p:spPr>
            <a:xfrm>
              <a:off x="2714032" y="3236782"/>
              <a:ext cx="2049472" cy="2503325"/>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1441450">
                  <a:moveTo>
                    <a:pt x="0" y="1441450"/>
                  </a:moveTo>
                  <a:lnTo>
                    <a:pt x="12700" y="0"/>
                  </a:lnTo>
                  <a:lnTo>
                    <a:pt x="342900" y="0"/>
                  </a:lnTo>
                  <a:lnTo>
                    <a:pt x="812800" y="304800"/>
                  </a:lnTo>
                  <a:lnTo>
                    <a:pt x="1435100" y="1435100"/>
                  </a:lnTo>
                </a:path>
              </a:pathLst>
            </a:custGeom>
            <a:solidFill>
              <a:schemeClr val="accent3"/>
            </a:solidFill>
            <a:ln w="76200" cmpd="sng">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7" name="Freeform 6"/>
            <p:cNvSpPr/>
            <p:nvPr/>
          </p:nvSpPr>
          <p:spPr>
            <a:xfrm>
              <a:off x="2731495" y="3236782"/>
              <a:ext cx="2032009" cy="2492213"/>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 name="connsiteX0" fmla="*/ 8467 w 1422400"/>
                <a:gd name="connsiteY0" fmla="*/ 1441450 h 1441450"/>
                <a:gd name="connsiteX1" fmla="*/ 0 w 1422400"/>
                <a:gd name="connsiteY1" fmla="*/ 0 h 1441450"/>
                <a:gd name="connsiteX2" fmla="*/ 330200 w 1422400"/>
                <a:gd name="connsiteY2" fmla="*/ 0 h 1441450"/>
                <a:gd name="connsiteX3" fmla="*/ 800100 w 1422400"/>
                <a:gd name="connsiteY3" fmla="*/ 304800 h 1441450"/>
                <a:gd name="connsiteX4" fmla="*/ 1422400 w 1422400"/>
                <a:gd name="connsiteY4" fmla="*/ 1435100 h 1441450"/>
                <a:gd name="connsiteX0" fmla="*/ 512 w 1427145"/>
                <a:gd name="connsiteY0" fmla="*/ 1449917 h 1449917"/>
                <a:gd name="connsiteX1" fmla="*/ 4745 w 1427145"/>
                <a:gd name="connsiteY1" fmla="*/ 0 h 1449917"/>
                <a:gd name="connsiteX2" fmla="*/ 334945 w 1427145"/>
                <a:gd name="connsiteY2" fmla="*/ 0 h 1449917"/>
                <a:gd name="connsiteX3" fmla="*/ 804845 w 1427145"/>
                <a:gd name="connsiteY3" fmla="*/ 304800 h 1449917"/>
                <a:gd name="connsiteX4" fmla="*/ 1427145 w 1427145"/>
                <a:gd name="connsiteY4" fmla="*/ 1435100 h 1449917"/>
                <a:gd name="connsiteX0" fmla="*/ 13552 w 1422400"/>
                <a:gd name="connsiteY0" fmla="*/ 1449917 h 1449917"/>
                <a:gd name="connsiteX1" fmla="*/ 0 w 1422400"/>
                <a:gd name="connsiteY1" fmla="*/ 0 h 1449917"/>
                <a:gd name="connsiteX2" fmla="*/ 330200 w 1422400"/>
                <a:gd name="connsiteY2" fmla="*/ 0 h 1449917"/>
                <a:gd name="connsiteX3" fmla="*/ 800100 w 1422400"/>
                <a:gd name="connsiteY3" fmla="*/ 304800 h 1449917"/>
                <a:gd name="connsiteX4" fmla="*/ 1422400 w 1422400"/>
                <a:gd name="connsiteY4" fmla="*/ 1435100 h 1449917"/>
                <a:gd name="connsiteX0" fmla="*/ 840 w 1423026"/>
                <a:gd name="connsiteY0" fmla="*/ 1453621 h 1453621"/>
                <a:gd name="connsiteX1" fmla="*/ 626 w 1423026"/>
                <a:gd name="connsiteY1" fmla="*/ 0 h 1453621"/>
                <a:gd name="connsiteX2" fmla="*/ 330826 w 1423026"/>
                <a:gd name="connsiteY2" fmla="*/ 0 h 1453621"/>
                <a:gd name="connsiteX3" fmla="*/ 800726 w 1423026"/>
                <a:gd name="connsiteY3" fmla="*/ 304800 h 1453621"/>
                <a:gd name="connsiteX4" fmla="*/ 1423026 w 1423026"/>
                <a:gd name="connsiteY4" fmla="*/ 1435100 h 1453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26" h="1453621">
                  <a:moveTo>
                    <a:pt x="840" y="1453621"/>
                  </a:moveTo>
                  <a:cubicBezTo>
                    <a:pt x="-1982" y="973138"/>
                    <a:pt x="3448" y="480483"/>
                    <a:pt x="626" y="0"/>
                  </a:cubicBezTo>
                  <a:lnTo>
                    <a:pt x="330826" y="0"/>
                  </a:lnTo>
                  <a:lnTo>
                    <a:pt x="800726" y="304800"/>
                  </a:lnTo>
                  <a:lnTo>
                    <a:pt x="1423026" y="1435100"/>
                  </a:lnTo>
                </a:path>
              </a:pathLst>
            </a:custGeom>
            <a:no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16" name="Oval 15"/>
            <p:cNvSpPr/>
            <p:nvPr/>
          </p:nvSpPr>
          <p:spPr>
            <a:xfrm>
              <a:off x="3149008" y="3155824"/>
              <a:ext cx="119063" cy="11905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9" name="Oval 38"/>
            <p:cNvSpPr/>
            <p:nvPr/>
          </p:nvSpPr>
          <p:spPr>
            <a:xfrm>
              <a:off x="2666406" y="3155824"/>
              <a:ext cx="119063" cy="11905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0" name="Oval 39"/>
            <p:cNvSpPr/>
            <p:nvPr/>
          </p:nvSpPr>
          <p:spPr>
            <a:xfrm>
              <a:off x="2655294" y="5662324"/>
              <a:ext cx="117475" cy="11905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1" name="Oval 40"/>
            <p:cNvSpPr/>
            <p:nvPr/>
          </p:nvSpPr>
          <p:spPr>
            <a:xfrm>
              <a:off x="4707940" y="5681373"/>
              <a:ext cx="117475" cy="11905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36904" name="Group 36"/>
            <p:cNvGrpSpPr>
              <a:grpSpLocks/>
            </p:cNvGrpSpPr>
            <p:nvPr/>
          </p:nvGrpSpPr>
          <p:grpSpPr bwMode="auto">
            <a:xfrm>
              <a:off x="2552106" y="5794390"/>
              <a:ext cx="374463" cy="400083"/>
              <a:chOff x="-504211" y="3156352"/>
              <a:chExt cx="374463" cy="400083"/>
            </a:xfrm>
          </p:grpSpPr>
          <p:sp>
            <p:nvSpPr>
              <p:cNvPr id="31" name="Oval 30"/>
              <p:cNvSpPr/>
              <p:nvPr/>
            </p:nvSpPr>
            <p:spPr>
              <a:xfrm>
                <a:off x="-494686" y="3208425"/>
                <a:ext cx="287339" cy="287318"/>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6918" name="TextBox 29"/>
              <p:cNvSpPr txBox="1">
                <a:spLocks noChangeArrowheads="1"/>
              </p:cNvSpPr>
              <p:nvPr/>
            </p:nvSpPr>
            <p:spPr bwMode="auto">
              <a:xfrm>
                <a:off x="-504211" y="3156352"/>
                <a:ext cx="374463"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1</a:t>
                </a:r>
              </a:p>
            </p:txBody>
          </p:sp>
        </p:grpSp>
        <p:grpSp>
          <p:nvGrpSpPr>
            <p:cNvPr id="36905" name="Group 37"/>
            <p:cNvGrpSpPr>
              <a:grpSpLocks/>
            </p:cNvGrpSpPr>
            <p:nvPr/>
          </p:nvGrpSpPr>
          <p:grpSpPr bwMode="auto">
            <a:xfrm>
              <a:off x="2556542" y="2782786"/>
              <a:ext cx="374462" cy="400083"/>
              <a:chOff x="-351811" y="3308752"/>
              <a:chExt cx="374462" cy="400083"/>
            </a:xfrm>
          </p:grpSpPr>
          <p:sp>
            <p:nvSpPr>
              <p:cNvPr id="59" name="Oval 58"/>
              <p:cNvSpPr/>
              <p:nvPr/>
            </p:nvSpPr>
            <p:spPr>
              <a:xfrm>
                <a:off x="-341959" y="3361136"/>
                <a:ext cx="287338" cy="287319"/>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6916" name="TextBox 60"/>
              <p:cNvSpPr txBox="1">
                <a:spLocks noChangeArrowheads="1"/>
              </p:cNvSpPr>
              <p:nvPr/>
            </p:nvSpPr>
            <p:spPr bwMode="auto">
              <a:xfrm>
                <a:off x="-351811" y="3308752"/>
                <a:ext cx="374462"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2</a:t>
                </a:r>
              </a:p>
            </p:txBody>
          </p:sp>
        </p:grpSp>
        <p:grpSp>
          <p:nvGrpSpPr>
            <p:cNvPr id="36906" name="Group 46"/>
            <p:cNvGrpSpPr>
              <a:grpSpLocks/>
            </p:cNvGrpSpPr>
            <p:nvPr/>
          </p:nvGrpSpPr>
          <p:grpSpPr bwMode="auto">
            <a:xfrm>
              <a:off x="2967364" y="2792969"/>
              <a:ext cx="374463" cy="400084"/>
              <a:chOff x="-199411" y="3461152"/>
              <a:chExt cx="374463" cy="400084"/>
            </a:xfrm>
          </p:grpSpPr>
          <p:sp>
            <p:nvSpPr>
              <p:cNvPr id="66" name="Oval 65"/>
              <p:cNvSpPr/>
              <p:nvPr/>
            </p:nvSpPr>
            <p:spPr>
              <a:xfrm>
                <a:off x="-189217" y="3512877"/>
                <a:ext cx="287339" cy="287319"/>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6914" name="TextBox 66"/>
              <p:cNvSpPr txBox="1">
                <a:spLocks noChangeArrowheads="1"/>
              </p:cNvSpPr>
              <p:nvPr/>
            </p:nvSpPr>
            <p:spPr bwMode="auto">
              <a:xfrm>
                <a:off x="-199411" y="3461152"/>
                <a:ext cx="374463" cy="400084"/>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3</a:t>
                </a:r>
              </a:p>
            </p:txBody>
          </p:sp>
        </p:grpSp>
        <p:grpSp>
          <p:nvGrpSpPr>
            <p:cNvPr id="36907" name="Group 35"/>
            <p:cNvGrpSpPr>
              <a:grpSpLocks/>
            </p:cNvGrpSpPr>
            <p:nvPr/>
          </p:nvGrpSpPr>
          <p:grpSpPr bwMode="auto">
            <a:xfrm>
              <a:off x="3534977" y="3707845"/>
              <a:ext cx="374463" cy="400084"/>
              <a:chOff x="-47011" y="3613552"/>
              <a:chExt cx="374463" cy="400084"/>
            </a:xfrm>
          </p:grpSpPr>
          <p:sp>
            <p:nvSpPr>
              <p:cNvPr id="68" name="Oval 67"/>
              <p:cNvSpPr/>
              <p:nvPr/>
            </p:nvSpPr>
            <p:spPr>
              <a:xfrm>
                <a:off x="-37690" y="3666330"/>
                <a:ext cx="287338" cy="28573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6912" name="TextBox 68"/>
              <p:cNvSpPr txBox="1">
                <a:spLocks noChangeArrowheads="1"/>
              </p:cNvSpPr>
              <p:nvPr/>
            </p:nvSpPr>
            <p:spPr bwMode="auto">
              <a:xfrm>
                <a:off x="-47011" y="3613552"/>
                <a:ext cx="374463" cy="400084"/>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4</a:t>
                </a:r>
              </a:p>
            </p:txBody>
          </p:sp>
        </p:grpSp>
        <p:grpSp>
          <p:nvGrpSpPr>
            <p:cNvPr id="36908" name="Group 33"/>
            <p:cNvGrpSpPr>
              <a:grpSpLocks/>
            </p:cNvGrpSpPr>
            <p:nvPr/>
          </p:nvGrpSpPr>
          <p:grpSpPr bwMode="auto">
            <a:xfrm>
              <a:off x="4628260" y="5804134"/>
              <a:ext cx="374463" cy="400083"/>
              <a:chOff x="105389" y="3765952"/>
              <a:chExt cx="374463" cy="400083"/>
            </a:xfrm>
          </p:grpSpPr>
          <p:sp>
            <p:nvSpPr>
              <p:cNvPr id="70" name="Oval 69"/>
              <p:cNvSpPr/>
              <p:nvPr/>
            </p:nvSpPr>
            <p:spPr>
              <a:xfrm>
                <a:off x="115219" y="3817805"/>
                <a:ext cx="287339" cy="287318"/>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36910" name="TextBox 70"/>
              <p:cNvSpPr txBox="1">
                <a:spLocks noChangeArrowheads="1"/>
              </p:cNvSpPr>
              <p:nvPr/>
            </p:nvSpPr>
            <p:spPr bwMode="auto">
              <a:xfrm>
                <a:off x="105389" y="3765952"/>
                <a:ext cx="374463"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5</a:t>
                </a:r>
              </a:p>
            </p:txBody>
          </p:sp>
        </p:grpSp>
      </p:grpSp>
      <p:sp>
        <p:nvSpPr>
          <p:cNvPr id="36866" name="Title 1"/>
          <p:cNvSpPr>
            <a:spLocks noGrp="1"/>
          </p:cNvSpPr>
          <p:nvPr>
            <p:ph type="title"/>
          </p:nvPr>
        </p:nvSpPr>
        <p:spPr/>
        <p:txBody>
          <a:bodyPr/>
          <a:lstStyle/>
          <a:p>
            <a:pPr eaLnBrk="1" hangingPunct="1"/>
            <a:r>
              <a:rPr lang="en-US" dirty="0">
                <a:latin typeface="+mn-lt"/>
                <a:cs typeface="Helvetica" pitchFamily="34" charset="0"/>
              </a:rPr>
              <a:t>Using Level Lines</a:t>
            </a:r>
          </a:p>
        </p:txBody>
      </p:sp>
      <p:grpSp>
        <p:nvGrpSpPr>
          <p:cNvPr id="76" name="Group 75"/>
          <p:cNvGrpSpPr>
            <a:grpSpLocks/>
          </p:cNvGrpSpPr>
          <p:nvPr/>
        </p:nvGrpSpPr>
        <p:grpSpPr bwMode="auto">
          <a:xfrm>
            <a:off x="2015815" y="1553766"/>
            <a:ext cx="5705389" cy="4387281"/>
            <a:chOff x="1163678" y="928841"/>
            <a:chExt cx="7606508" cy="5849232"/>
          </a:xfrm>
        </p:grpSpPr>
        <p:sp>
          <p:nvSpPr>
            <p:cNvPr id="36893" name="TextBox 17"/>
            <p:cNvSpPr txBox="1">
              <a:spLocks noChangeArrowheads="1"/>
            </p:cNvSpPr>
            <p:nvPr/>
          </p:nvSpPr>
          <p:spPr bwMode="auto">
            <a:xfrm>
              <a:off x="1998756" y="5564186"/>
              <a:ext cx="6771430" cy="553952"/>
            </a:xfrm>
            <a:prstGeom prst="rect">
              <a:avLst/>
            </a:prstGeom>
            <a:noFill/>
            <a:ln w="9525">
              <a:noFill/>
              <a:miter lim="800000"/>
              <a:headEnd/>
              <a:tailEnd/>
            </a:ln>
          </p:spPr>
          <p:txBody>
            <a:bodyPr>
              <a:spAutoFit/>
            </a:bodyPr>
            <a:lstStyle/>
            <a:p>
              <a:pPr>
                <a:tabLst>
                  <a:tab pos="466725" algn="ctr"/>
                  <a:tab pos="876300" algn="ctr"/>
                  <a:tab pos="1276350" algn="ctr"/>
                  <a:tab pos="1685925" algn="ctr"/>
                  <a:tab pos="2085975" algn="ctr"/>
                  <a:tab pos="2486025" algn="ctr"/>
                  <a:tab pos="2895600" algn="ctr"/>
                  <a:tab pos="3295650" algn="ctr"/>
                  <a:tab pos="3695700" algn="ctr"/>
                  <a:tab pos="4105275" algn="ctr"/>
                  <a:tab pos="4505325" algn="ctr"/>
                </a:tabLst>
              </a:pPr>
              <a:r>
                <a:rPr lang="en-US" sz="750">
                  <a:latin typeface="Helvetica" pitchFamily="34" charset="0"/>
                  <a:cs typeface="Helvetica" pitchFamily="34" charset="0"/>
                </a:rPr>
                <a:t>	|	|	|	|	|	|	|	|	|	|</a:t>
              </a:r>
            </a:p>
            <a:p>
              <a:pPr>
                <a:tabLst>
                  <a:tab pos="466725" algn="ctr"/>
                  <a:tab pos="876300" algn="ctr"/>
                  <a:tab pos="1276350" algn="ctr"/>
                  <a:tab pos="1685925" algn="ctr"/>
                  <a:tab pos="2085975" algn="ctr"/>
                  <a:tab pos="2486025" algn="ctr"/>
                  <a:tab pos="2895600" algn="ctr"/>
                  <a:tab pos="3295650" algn="ctr"/>
                  <a:tab pos="3695700" algn="ctr"/>
                  <a:tab pos="4105275" algn="ctr"/>
                  <a:tab pos="4505325" algn="ctr"/>
                </a:tabLst>
              </a:pPr>
              <a:r>
                <a:rPr lang="en-US" sz="1350">
                  <a:latin typeface="Helvetica" pitchFamily="34" charset="0"/>
                  <a:cs typeface="Helvetica" pitchFamily="34" charset="0"/>
                </a:rPr>
                <a:t>0		200		400		600		800		1,000</a:t>
              </a:r>
            </a:p>
          </p:txBody>
        </p:sp>
        <p:sp>
          <p:nvSpPr>
            <p:cNvPr id="36894" name="TextBox 34"/>
            <p:cNvSpPr txBox="1">
              <a:spLocks noChangeArrowheads="1"/>
            </p:cNvSpPr>
            <p:nvPr/>
          </p:nvSpPr>
          <p:spPr bwMode="auto">
            <a:xfrm>
              <a:off x="1595255" y="928841"/>
              <a:ext cx="823229" cy="5108675"/>
            </a:xfrm>
            <a:prstGeom prst="rect">
              <a:avLst/>
            </a:prstGeom>
            <a:noFill/>
            <a:ln w="9525">
              <a:noFill/>
              <a:miter lim="800000"/>
              <a:headEnd/>
              <a:tailEnd/>
            </a:ln>
          </p:spPr>
          <p:txBody>
            <a:bodyPr wrap="none">
              <a:spAutoFit/>
            </a:bodyPr>
            <a:lstStyle/>
            <a:p>
              <a:pPr algn="r">
                <a:lnSpc>
                  <a:spcPct val="200000"/>
                </a:lnSpc>
              </a:pPr>
              <a:r>
                <a:rPr lang="en-US" sz="1350">
                  <a:latin typeface="Helvetica" pitchFamily="34" charset="0"/>
                  <a:cs typeface="Helvetica" pitchFamily="34" charset="0"/>
                </a:rPr>
                <a:t>800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600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400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200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0 –</a:t>
              </a:r>
            </a:p>
          </p:txBody>
        </p:sp>
        <p:sp>
          <p:nvSpPr>
            <p:cNvPr id="5" name="Freeform 4"/>
            <p:cNvSpPr/>
            <p:nvPr/>
          </p:nvSpPr>
          <p:spPr>
            <a:xfrm>
              <a:off x="2177884" y="1105039"/>
              <a:ext cx="5797034" cy="4635123"/>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36896" name="TextBox 13"/>
            <p:cNvSpPr txBox="1">
              <a:spLocks noChangeArrowheads="1"/>
            </p:cNvSpPr>
            <p:nvPr/>
          </p:nvSpPr>
          <p:spPr bwMode="auto">
            <a:xfrm rot="16200000">
              <a:off x="325154" y="2944438"/>
              <a:ext cx="2354096" cy="677048"/>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36897" name="TextBox 14"/>
            <p:cNvSpPr txBox="1">
              <a:spLocks noChangeArrowheads="1"/>
            </p:cNvSpPr>
            <p:nvPr/>
          </p:nvSpPr>
          <p:spPr bwMode="auto">
            <a:xfrm>
              <a:off x="3864226" y="6101020"/>
              <a:ext cx="2292213" cy="677053"/>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grpSp>
      <p:grpSp>
        <p:nvGrpSpPr>
          <p:cNvPr id="52" name="Group 51"/>
          <p:cNvGrpSpPr>
            <a:grpSpLocks/>
          </p:cNvGrpSpPr>
          <p:nvPr/>
        </p:nvGrpSpPr>
        <p:grpSpPr bwMode="auto">
          <a:xfrm>
            <a:off x="4673204" y="4473178"/>
            <a:ext cx="2188074" cy="452438"/>
            <a:chOff x="4707467" y="4820758"/>
            <a:chExt cx="2916720" cy="603728"/>
          </a:xfrm>
        </p:grpSpPr>
        <p:cxnSp>
          <p:nvCxnSpPr>
            <p:cNvPr id="46" name="Straight Arrow Connector 45"/>
            <p:cNvCxnSpPr/>
            <p:nvPr/>
          </p:nvCxnSpPr>
          <p:spPr>
            <a:xfrm flipH="1">
              <a:off x="4707467" y="5051127"/>
              <a:ext cx="747530" cy="3733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892" name="TextBox 49"/>
            <p:cNvSpPr txBox="1">
              <a:spLocks noChangeArrowheads="1"/>
            </p:cNvSpPr>
            <p:nvPr/>
          </p:nvSpPr>
          <p:spPr bwMode="auto">
            <a:xfrm>
              <a:off x="5429249" y="4820758"/>
              <a:ext cx="2194938" cy="400426"/>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Painting Constraint</a:t>
              </a:r>
            </a:p>
          </p:txBody>
        </p:sp>
      </p:grpSp>
      <p:cxnSp>
        <p:nvCxnSpPr>
          <p:cNvPr id="32" name="Straight Connector 31"/>
          <p:cNvCxnSpPr/>
          <p:nvPr/>
        </p:nvCxnSpPr>
        <p:spPr>
          <a:xfrm>
            <a:off x="2777728" y="1901428"/>
            <a:ext cx="2384822" cy="3261122"/>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795588" y="1706166"/>
            <a:ext cx="2524125" cy="3456384"/>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grpSp>
        <p:nvGrpSpPr>
          <p:cNvPr id="58" name="Group 57"/>
          <p:cNvGrpSpPr>
            <a:grpSpLocks/>
          </p:cNvGrpSpPr>
          <p:nvPr/>
        </p:nvGrpSpPr>
        <p:grpSpPr bwMode="auto">
          <a:xfrm>
            <a:off x="4638675" y="3717131"/>
            <a:ext cx="3019425" cy="715581"/>
            <a:chOff x="4660900" y="3813679"/>
            <a:chExt cx="4025900" cy="954431"/>
          </a:xfrm>
        </p:grpSpPr>
        <p:cxnSp>
          <p:nvCxnSpPr>
            <p:cNvPr id="51" name="Straight Arrow Connector 50"/>
            <p:cNvCxnSpPr/>
            <p:nvPr/>
          </p:nvCxnSpPr>
          <p:spPr>
            <a:xfrm flipH="1">
              <a:off x="4660900" y="4099525"/>
              <a:ext cx="492125" cy="3239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890" name="TextBox 41"/>
            <p:cNvSpPr txBox="1">
              <a:spLocks noChangeArrowheads="1"/>
            </p:cNvSpPr>
            <p:nvPr/>
          </p:nvSpPr>
          <p:spPr bwMode="auto">
            <a:xfrm>
              <a:off x="5084896" y="3813679"/>
              <a:ext cx="3601904" cy="954431"/>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Level Profit Line with No Feasible Points ($7</a:t>
              </a:r>
              <a:r>
                <a:rPr lang="en-US" sz="1350" i="1">
                  <a:latin typeface="Helvetica" pitchFamily="34" charset="0"/>
                  <a:cs typeface="Helvetica" pitchFamily="34" charset="0"/>
                </a:rPr>
                <a:t>T</a:t>
              </a:r>
              <a:r>
                <a:rPr lang="en-US" sz="1350">
                  <a:latin typeface="Helvetica" pitchFamily="34" charset="0"/>
                  <a:cs typeface="Helvetica" pitchFamily="34" charset="0"/>
                </a:rPr>
                <a:t> + $5</a:t>
              </a:r>
              <a:r>
                <a:rPr lang="en-US" sz="1350" i="1">
                  <a:latin typeface="Helvetica" pitchFamily="34" charset="0"/>
                  <a:cs typeface="Helvetica" pitchFamily="34" charset="0"/>
                </a:rPr>
                <a:t>C</a:t>
              </a:r>
              <a:r>
                <a:rPr lang="en-US" sz="1350">
                  <a:latin typeface="Helvetica" pitchFamily="34" charset="0"/>
                  <a:cs typeface="Helvetica" pitchFamily="34" charset="0"/>
                </a:rPr>
                <a:t> = $4,200)</a:t>
              </a:r>
            </a:p>
          </p:txBody>
        </p:sp>
      </p:grpSp>
      <p:grpSp>
        <p:nvGrpSpPr>
          <p:cNvPr id="73" name="Group 72"/>
          <p:cNvGrpSpPr>
            <a:grpSpLocks/>
          </p:cNvGrpSpPr>
          <p:nvPr/>
        </p:nvGrpSpPr>
        <p:grpSpPr bwMode="auto">
          <a:xfrm>
            <a:off x="3724276" y="2507456"/>
            <a:ext cx="2324375" cy="877491"/>
            <a:chOff x="3441700" y="2200647"/>
            <a:chExt cx="3099202" cy="1169086"/>
          </a:xfrm>
        </p:grpSpPr>
        <p:cxnSp>
          <p:nvCxnSpPr>
            <p:cNvPr id="63" name="Straight Arrow Connector 62"/>
            <p:cNvCxnSpPr/>
            <p:nvPr/>
          </p:nvCxnSpPr>
          <p:spPr>
            <a:xfrm flipH="1">
              <a:off x="3441700" y="2432243"/>
              <a:ext cx="779472" cy="9374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888" name="TextBox 42"/>
            <p:cNvSpPr txBox="1">
              <a:spLocks noChangeArrowheads="1"/>
            </p:cNvSpPr>
            <p:nvPr/>
          </p:nvSpPr>
          <p:spPr bwMode="auto">
            <a:xfrm>
              <a:off x="4165866" y="2200647"/>
              <a:ext cx="2375036" cy="399801"/>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Carpentry Constraint</a:t>
              </a:r>
            </a:p>
          </p:txBody>
        </p:sp>
      </p:grpSp>
      <p:grpSp>
        <p:nvGrpSpPr>
          <p:cNvPr id="75" name="Group 74"/>
          <p:cNvGrpSpPr>
            <a:grpSpLocks/>
          </p:cNvGrpSpPr>
          <p:nvPr/>
        </p:nvGrpSpPr>
        <p:grpSpPr bwMode="auto">
          <a:xfrm>
            <a:off x="3067051" y="1878806"/>
            <a:ext cx="2297936" cy="366713"/>
            <a:chOff x="2565400" y="1361895"/>
            <a:chExt cx="3063915" cy="489160"/>
          </a:xfrm>
        </p:grpSpPr>
        <p:cxnSp>
          <p:nvCxnSpPr>
            <p:cNvPr id="22" name="Straight Arrow Connector 21"/>
            <p:cNvCxnSpPr/>
            <p:nvPr/>
          </p:nvCxnSpPr>
          <p:spPr>
            <a:xfrm flipH="1">
              <a:off x="2565400" y="1582653"/>
              <a:ext cx="355600" cy="2684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886" name="TextBox 43"/>
            <p:cNvSpPr txBox="1">
              <a:spLocks noChangeArrowheads="1"/>
            </p:cNvSpPr>
            <p:nvPr/>
          </p:nvSpPr>
          <p:spPr bwMode="auto">
            <a:xfrm>
              <a:off x="2869585" y="1361895"/>
              <a:ext cx="2759730" cy="400281"/>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Optimal Level Profit Line</a:t>
              </a:r>
            </a:p>
          </p:txBody>
        </p:sp>
      </p:grpSp>
      <p:grpSp>
        <p:nvGrpSpPr>
          <p:cNvPr id="72" name="Group 71"/>
          <p:cNvGrpSpPr>
            <a:grpSpLocks/>
          </p:cNvGrpSpPr>
          <p:nvPr/>
        </p:nvGrpSpPr>
        <p:grpSpPr bwMode="auto">
          <a:xfrm>
            <a:off x="4010025" y="3048001"/>
            <a:ext cx="3221653" cy="669131"/>
            <a:chOff x="3823374" y="2920883"/>
            <a:chExt cx="4295517" cy="892796"/>
          </a:xfrm>
        </p:grpSpPr>
        <p:cxnSp>
          <p:nvCxnSpPr>
            <p:cNvPr id="55" name="Straight Arrow Connector 54"/>
            <p:cNvCxnSpPr/>
            <p:nvPr/>
          </p:nvCxnSpPr>
          <p:spPr>
            <a:xfrm flipH="1">
              <a:off x="3975773" y="3143288"/>
              <a:ext cx="893759" cy="5512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883" name="TextBox 53"/>
            <p:cNvSpPr txBox="1">
              <a:spLocks noChangeArrowheads="1"/>
            </p:cNvSpPr>
            <p:nvPr/>
          </p:nvSpPr>
          <p:spPr bwMode="auto">
            <a:xfrm>
              <a:off x="4820568" y="2920883"/>
              <a:ext cx="3298323" cy="400388"/>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Optimal Corner Point Solution</a:t>
              </a:r>
            </a:p>
          </p:txBody>
        </p:sp>
        <p:sp>
          <p:nvSpPr>
            <p:cNvPr id="49" name="Oval 48"/>
            <p:cNvSpPr/>
            <p:nvPr/>
          </p:nvSpPr>
          <p:spPr>
            <a:xfrm>
              <a:off x="3823374" y="3694534"/>
              <a:ext cx="119062" cy="11914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grpSp>
        <p:nvGrpSpPr>
          <p:cNvPr id="8" name="Group 7"/>
          <p:cNvGrpSpPr>
            <a:grpSpLocks/>
          </p:cNvGrpSpPr>
          <p:nvPr/>
        </p:nvGrpSpPr>
        <p:grpSpPr bwMode="auto">
          <a:xfrm>
            <a:off x="2789636" y="2784872"/>
            <a:ext cx="1712119" cy="2443163"/>
            <a:chOff x="2195800" y="2569979"/>
            <a:chExt cx="2282397" cy="3257072"/>
          </a:xfrm>
        </p:grpSpPr>
        <p:cxnSp>
          <p:nvCxnSpPr>
            <p:cNvPr id="65" name="Straight Connector 64"/>
            <p:cNvCxnSpPr/>
            <p:nvPr/>
          </p:nvCxnSpPr>
          <p:spPr>
            <a:xfrm>
              <a:off x="2195800" y="2569979"/>
              <a:ext cx="2282397" cy="3257072"/>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36881" name="TextBox 52"/>
            <p:cNvSpPr txBox="1">
              <a:spLocks noChangeArrowheads="1"/>
            </p:cNvSpPr>
            <p:nvPr/>
          </p:nvSpPr>
          <p:spPr bwMode="auto">
            <a:xfrm rot="3319244">
              <a:off x="2404802" y="3973204"/>
              <a:ext cx="2297728" cy="400034"/>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$7</a:t>
              </a:r>
              <a:r>
                <a:rPr lang="en-US" sz="1350" i="1">
                  <a:latin typeface="Helvetica" pitchFamily="34" charset="0"/>
                  <a:cs typeface="Helvetica" pitchFamily="34" charset="0"/>
                </a:rPr>
                <a:t>T</a:t>
              </a:r>
              <a:r>
                <a:rPr lang="en-US" sz="1350">
                  <a:latin typeface="Helvetica" pitchFamily="34" charset="0"/>
                  <a:cs typeface="Helvetica" pitchFamily="34" charset="0"/>
                </a:rPr>
                <a:t> + $5</a:t>
              </a:r>
              <a:r>
                <a:rPr lang="en-US" sz="1350" i="1">
                  <a:latin typeface="Helvetica" pitchFamily="34" charset="0"/>
                  <a:cs typeface="Helvetica" pitchFamily="34" charset="0"/>
                </a:rPr>
                <a:t>C</a:t>
              </a:r>
              <a:r>
                <a:rPr lang="en-US" sz="1350">
                  <a:latin typeface="Helvetica" pitchFamily="34" charset="0"/>
                  <a:cs typeface="Helvetica" pitchFamily="34" charset="0"/>
                </a:rPr>
                <a:t> = $2,800</a:t>
              </a:r>
            </a:p>
          </p:txBody>
        </p:sp>
      </p:grpSp>
      <p:grpSp>
        <p:nvGrpSpPr>
          <p:cNvPr id="6" name="Group 5"/>
          <p:cNvGrpSpPr>
            <a:grpSpLocks/>
          </p:cNvGrpSpPr>
          <p:nvPr/>
        </p:nvGrpSpPr>
        <p:grpSpPr bwMode="auto">
          <a:xfrm>
            <a:off x="2807494" y="3325977"/>
            <a:ext cx="1247775" cy="1836574"/>
            <a:chOff x="2219028" y="3291220"/>
            <a:chExt cx="1663613" cy="2449198"/>
          </a:xfrm>
        </p:grpSpPr>
        <p:cxnSp>
          <p:nvCxnSpPr>
            <p:cNvPr id="26" name="Straight Connector 25"/>
            <p:cNvCxnSpPr/>
            <p:nvPr/>
          </p:nvCxnSpPr>
          <p:spPr>
            <a:xfrm>
              <a:off x="2219028" y="3296823"/>
              <a:ext cx="1663613" cy="2443595"/>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36879" name="TextBox 56"/>
            <p:cNvSpPr txBox="1">
              <a:spLocks noChangeArrowheads="1"/>
            </p:cNvSpPr>
            <p:nvPr/>
          </p:nvSpPr>
          <p:spPr bwMode="auto">
            <a:xfrm rot="3356316">
              <a:off x="2069968" y="4240412"/>
              <a:ext cx="2298472" cy="400088"/>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$7</a:t>
              </a:r>
              <a:r>
                <a:rPr lang="en-US" sz="1350" i="1">
                  <a:latin typeface="Helvetica" pitchFamily="34" charset="0"/>
                  <a:cs typeface="Helvetica" pitchFamily="34" charset="0"/>
                </a:rPr>
                <a:t>T</a:t>
              </a:r>
              <a:r>
                <a:rPr lang="en-US" sz="1350">
                  <a:latin typeface="Helvetica" pitchFamily="34" charset="0"/>
                  <a:cs typeface="Helvetica" pitchFamily="34" charset="0"/>
                </a:rPr>
                <a:t> + $5</a:t>
              </a:r>
              <a:r>
                <a:rPr lang="en-US" sz="1350" i="1">
                  <a:latin typeface="Helvetica" pitchFamily="34" charset="0"/>
                  <a:cs typeface="Helvetica" pitchFamily="34" charset="0"/>
                </a:rPr>
                <a:t>C</a:t>
              </a:r>
              <a:r>
                <a:rPr lang="en-US" sz="1350">
                  <a:latin typeface="Helvetica" pitchFamily="34" charset="0"/>
                  <a:cs typeface="Helvetica" pitchFamily="34" charset="0"/>
                </a:rPr>
                <a:t> = $2,100</a:t>
              </a:r>
            </a:p>
          </p:txBody>
        </p:sp>
      </p:grpSp>
    </p:spTree>
    <p:extLst>
      <p:ext uri="{BB962C8B-B14F-4D97-AF65-F5344CB8AC3E}">
        <p14:creationId xmlns:p14="http://schemas.microsoft.com/office/powerpoint/2010/main" val="244174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a:latin typeface="+mn-lt"/>
                <a:cs typeface="Helvetica" pitchFamily="34" charset="0"/>
              </a:rPr>
              <a:t>Using All Corner Points</a:t>
            </a:r>
          </a:p>
        </p:txBody>
      </p:sp>
      <p:sp>
        <p:nvSpPr>
          <p:cNvPr id="3" name="Content Placeholder 2"/>
          <p:cNvSpPr>
            <a:spLocks noGrp="1"/>
          </p:cNvSpPr>
          <p:nvPr>
            <p:ph idx="1"/>
          </p:nvPr>
        </p:nvSpPr>
        <p:spPr>
          <a:xfrm>
            <a:off x="1914525" y="2076450"/>
            <a:ext cx="5324475" cy="3209925"/>
          </a:xfrm>
        </p:spPr>
        <p:txBody>
          <a:bodyPr/>
          <a:lstStyle/>
          <a:p>
            <a:pPr marL="0" indent="0">
              <a:buNone/>
              <a:tabLst>
                <a:tab pos="1076325" algn="l"/>
                <a:tab pos="3971925" algn="l"/>
                <a:tab pos="4981575" algn="r"/>
              </a:tabLst>
            </a:pPr>
            <a:r>
              <a:rPr lang="en-US" sz="1800">
                <a:latin typeface="Helvetica" pitchFamily="34" charset="0"/>
                <a:cs typeface="Helvetica" pitchFamily="34" charset="0"/>
              </a:rPr>
              <a:t>Point 1	(</a:t>
            </a:r>
            <a:r>
              <a:rPr lang="en-US" sz="1800" i="1">
                <a:latin typeface="Times New Roman" pitchFamily="18" charset="0"/>
                <a:cs typeface="Times New Roman" pitchFamily="18" charset="0"/>
              </a:rPr>
              <a:t>T</a:t>
            </a:r>
            <a:r>
              <a:rPr lang="en-US" sz="1800">
                <a:latin typeface="Helvetica" pitchFamily="34" charset="0"/>
                <a:cs typeface="Helvetica" pitchFamily="34" charset="0"/>
              </a:rPr>
              <a:t> = 100</a:t>
            </a:r>
            <a:r>
              <a:rPr lang="en-US" sz="1800" i="1">
                <a:latin typeface="Helvetica" pitchFamily="34" charset="0"/>
                <a:cs typeface="Helvetica" pitchFamily="34" charset="0"/>
              </a:rPr>
              <a:t>, </a:t>
            </a:r>
            <a:r>
              <a:rPr lang="en-US" sz="1800" i="1">
                <a:latin typeface="Times New Roman" pitchFamily="18" charset="0"/>
                <a:cs typeface="Times New Roman" pitchFamily="18" charset="0"/>
              </a:rPr>
              <a:t>C </a:t>
            </a:r>
            <a:r>
              <a:rPr lang="en-US" sz="1800">
                <a:latin typeface="Helvetica" pitchFamily="34" charset="0"/>
                <a:cs typeface="Helvetica" pitchFamily="34" charset="0"/>
              </a:rPr>
              <a:t>= 0)</a:t>
            </a:r>
            <a:br>
              <a:rPr lang="en-US" sz="1800">
                <a:latin typeface="Helvetica" pitchFamily="34" charset="0"/>
                <a:cs typeface="Helvetica" pitchFamily="34" charset="0"/>
              </a:rPr>
            </a:br>
            <a:r>
              <a:rPr lang="en-US" sz="1800">
                <a:latin typeface="Helvetica" pitchFamily="34" charset="0"/>
                <a:cs typeface="Helvetica" pitchFamily="34" charset="0"/>
              </a:rPr>
              <a:t>	Profit = $7 x 100 + $5 x 0	=	$700</a:t>
            </a:r>
          </a:p>
          <a:p>
            <a:pPr marL="0" indent="0">
              <a:buNone/>
              <a:tabLst>
                <a:tab pos="1076325" algn="l"/>
                <a:tab pos="3971925" algn="l"/>
                <a:tab pos="4981575" algn="r"/>
              </a:tabLst>
            </a:pPr>
            <a:r>
              <a:rPr lang="en-US" sz="1800">
                <a:latin typeface="Helvetica" pitchFamily="34" charset="0"/>
                <a:cs typeface="Helvetica" pitchFamily="34" charset="0"/>
              </a:rPr>
              <a:t>Point 2	(</a:t>
            </a:r>
            <a:r>
              <a:rPr lang="en-US" sz="1800" i="1">
                <a:latin typeface="Times New Roman" pitchFamily="18" charset="0"/>
                <a:cs typeface="Times New Roman" pitchFamily="18" charset="0"/>
              </a:rPr>
              <a:t>T</a:t>
            </a:r>
            <a:r>
              <a:rPr lang="en-US" sz="1800">
                <a:latin typeface="Helvetica" pitchFamily="34" charset="0"/>
                <a:cs typeface="Helvetica" pitchFamily="34" charset="0"/>
              </a:rPr>
              <a:t> = 100</a:t>
            </a:r>
            <a:r>
              <a:rPr lang="en-US" sz="1800" i="1">
                <a:latin typeface="Helvetica" pitchFamily="34" charset="0"/>
                <a:cs typeface="Helvetica" pitchFamily="34" charset="0"/>
              </a:rPr>
              <a:t>, </a:t>
            </a:r>
            <a:r>
              <a:rPr lang="en-US" sz="1800" i="1">
                <a:latin typeface="Times New Roman" pitchFamily="18" charset="0"/>
                <a:cs typeface="Times New Roman" pitchFamily="18" charset="0"/>
              </a:rPr>
              <a:t>C </a:t>
            </a:r>
            <a:r>
              <a:rPr lang="en-US" sz="1800">
                <a:latin typeface="Helvetica" pitchFamily="34" charset="0"/>
                <a:cs typeface="Helvetica" pitchFamily="34" charset="0"/>
              </a:rPr>
              <a:t>= 450)</a:t>
            </a:r>
            <a:br>
              <a:rPr lang="en-US" sz="1800">
                <a:latin typeface="Helvetica" pitchFamily="34" charset="0"/>
                <a:cs typeface="Helvetica" pitchFamily="34" charset="0"/>
              </a:rPr>
            </a:br>
            <a:r>
              <a:rPr lang="en-US" sz="1800">
                <a:latin typeface="Helvetica" pitchFamily="34" charset="0"/>
                <a:cs typeface="Helvetica" pitchFamily="34" charset="0"/>
              </a:rPr>
              <a:t>	Profit = $7 x 100 + $5 x 450	=	$2,950</a:t>
            </a:r>
          </a:p>
          <a:p>
            <a:pPr marL="0" indent="0">
              <a:buNone/>
              <a:tabLst>
                <a:tab pos="1076325" algn="l"/>
                <a:tab pos="3971925" algn="l"/>
                <a:tab pos="4981575" algn="r"/>
              </a:tabLst>
            </a:pPr>
            <a:r>
              <a:rPr lang="en-US" sz="1800">
                <a:latin typeface="Helvetica" pitchFamily="34" charset="0"/>
                <a:cs typeface="Helvetica" pitchFamily="34" charset="0"/>
              </a:rPr>
              <a:t>Point 3	(</a:t>
            </a:r>
            <a:r>
              <a:rPr lang="en-US" sz="1800" i="1">
                <a:latin typeface="Times New Roman" pitchFamily="18" charset="0"/>
                <a:cs typeface="Times New Roman" pitchFamily="18" charset="0"/>
              </a:rPr>
              <a:t>T</a:t>
            </a:r>
            <a:r>
              <a:rPr lang="en-US" sz="1800">
                <a:latin typeface="Helvetica" pitchFamily="34" charset="0"/>
                <a:cs typeface="Helvetica" pitchFamily="34" charset="0"/>
              </a:rPr>
              <a:t> = 200</a:t>
            </a:r>
            <a:r>
              <a:rPr lang="en-US" sz="1800" i="1">
                <a:latin typeface="Helvetica" pitchFamily="34" charset="0"/>
                <a:cs typeface="Helvetica" pitchFamily="34" charset="0"/>
              </a:rPr>
              <a:t>, </a:t>
            </a:r>
            <a:r>
              <a:rPr lang="en-US" sz="1800" i="1">
                <a:latin typeface="Times New Roman" pitchFamily="18" charset="0"/>
                <a:cs typeface="Times New Roman" pitchFamily="18" charset="0"/>
              </a:rPr>
              <a:t>C </a:t>
            </a:r>
            <a:r>
              <a:rPr lang="en-US" sz="1800">
                <a:latin typeface="Helvetica" pitchFamily="34" charset="0"/>
                <a:cs typeface="Helvetica" pitchFamily="34" charset="0"/>
              </a:rPr>
              <a:t>= 450)</a:t>
            </a:r>
            <a:br>
              <a:rPr lang="en-US" sz="1800">
                <a:latin typeface="Helvetica" pitchFamily="34" charset="0"/>
                <a:cs typeface="Helvetica" pitchFamily="34" charset="0"/>
              </a:rPr>
            </a:br>
            <a:r>
              <a:rPr lang="en-US" sz="1800">
                <a:latin typeface="Helvetica" pitchFamily="34" charset="0"/>
                <a:cs typeface="Helvetica" pitchFamily="34" charset="0"/>
              </a:rPr>
              <a:t>	Profit = $7 x 200 + $5 x 450	=	$3,650</a:t>
            </a:r>
          </a:p>
          <a:p>
            <a:pPr marL="0" indent="0">
              <a:buNone/>
              <a:tabLst>
                <a:tab pos="1076325" algn="l"/>
                <a:tab pos="3971925" algn="l"/>
                <a:tab pos="4981575" algn="r"/>
              </a:tabLst>
            </a:pPr>
            <a:r>
              <a:rPr lang="en-US" sz="1800">
                <a:latin typeface="Helvetica" pitchFamily="34" charset="0"/>
                <a:cs typeface="Helvetica" pitchFamily="34" charset="0"/>
              </a:rPr>
              <a:t>Point 4	(</a:t>
            </a:r>
            <a:r>
              <a:rPr lang="en-US" sz="1800" i="1">
                <a:latin typeface="Times New Roman" pitchFamily="18" charset="0"/>
                <a:cs typeface="Times New Roman" pitchFamily="18" charset="0"/>
              </a:rPr>
              <a:t>T</a:t>
            </a:r>
            <a:r>
              <a:rPr lang="en-US" sz="1800">
                <a:latin typeface="Helvetica" pitchFamily="34" charset="0"/>
                <a:cs typeface="Helvetica" pitchFamily="34" charset="0"/>
              </a:rPr>
              <a:t> = 320</a:t>
            </a:r>
            <a:r>
              <a:rPr lang="en-US" sz="1800" i="1">
                <a:latin typeface="Helvetica" pitchFamily="34" charset="0"/>
                <a:cs typeface="Helvetica" pitchFamily="34" charset="0"/>
              </a:rPr>
              <a:t>, </a:t>
            </a:r>
            <a:r>
              <a:rPr lang="en-US" sz="1800" i="1">
                <a:latin typeface="Times New Roman" pitchFamily="18" charset="0"/>
                <a:cs typeface="Times New Roman" pitchFamily="18" charset="0"/>
              </a:rPr>
              <a:t>C </a:t>
            </a:r>
            <a:r>
              <a:rPr lang="en-US" sz="1800">
                <a:latin typeface="Helvetica" pitchFamily="34" charset="0"/>
                <a:cs typeface="Helvetica" pitchFamily="34" charset="0"/>
              </a:rPr>
              <a:t>= 360)</a:t>
            </a:r>
            <a:br>
              <a:rPr lang="en-US" sz="1800">
                <a:latin typeface="Helvetica" pitchFamily="34" charset="0"/>
                <a:cs typeface="Helvetica" pitchFamily="34" charset="0"/>
              </a:rPr>
            </a:br>
            <a:r>
              <a:rPr lang="en-US" sz="1800">
                <a:latin typeface="Helvetica" pitchFamily="34" charset="0"/>
                <a:cs typeface="Helvetica" pitchFamily="34" charset="0"/>
              </a:rPr>
              <a:t>	Profit = $7 x 320 + $5 x 360	=	$4,040</a:t>
            </a:r>
          </a:p>
          <a:p>
            <a:pPr marL="0" indent="0">
              <a:buNone/>
              <a:tabLst>
                <a:tab pos="1076325" algn="l"/>
                <a:tab pos="3971925" algn="l"/>
                <a:tab pos="4981575" algn="r"/>
              </a:tabLst>
            </a:pPr>
            <a:r>
              <a:rPr lang="en-US" sz="1800">
                <a:latin typeface="Helvetica" pitchFamily="34" charset="0"/>
                <a:cs typeface="Helvetica" pitchFamily="34" charset="0"/>
              </a:rPr>
              <a:t>Point 5	(</a:t>
            </a:r>
            <a:r>
              <a:rPr lang="en-US" sz="1800" i="1">
                <a:latin typeface="Times New Roman" pitchFamily="18" charset="0"/>
                <a:cs typeface="Times New Roman" pitchFamily="18" charset="0"/>
              </a:rPr>
              <a:t>T</a:t>
            </a:r>
            <a:r>
              <a:rPr lang="en-US" sz="1800">
                <a:latin typeface="Helvetica" pitchFamily="34" charset="0"/>
                <a:cs typeface="Helvetica" pitchFamily="34" charset="0"/>
              </a:rPr>
              <a:t> = 500</a:t>
            </a:r>
            <a:r>
              <a:rPr lang="en-US" sz="1800" i="1">
                <a:latin typeface="Helvetica" pitchFamily="34" charset="0"/>
                <a:cs typeface="Helvetica" pitchFamily="34" charset="0"/>
              </a:rPr>
              <a:t>, </a:t>
            </a:r>
            <a:r>
              <a:rPr lang="en-US" sz="1800" i="1">
                <a:latin typeface="Times New Roman" pitchFamily="18" charset="0"/>
                <a:cs typeface="Times New Roman" pitchFamily="18" charset="0"/>
              </a:rPr>
              <a:t>C </a:t>
            </a:r>
            <a:r>
              <a:rPr lang="en-US" sz="1800">
                <a:latin typeface="Helvetica" pitchFamily="34" charset="0"/>
                <a:cs typeface="Helvetica" pitchFamily="34" charset="0"/>
              </a:rPr>
              <a:t>= 0)</a:t>
            </a:r>
            <a:br>
              <a:rPr lang="en-US" sz="1800">
                <a:latin typeface="Helvetica" pitchFamily="34" charset="0"/>
                <a:cs typeface="Helvetica" pitchFamily="34" charset="0"/>
              </a:rPr>
            </a:br>
            <a:r>
              <a:rPr lang="en-US" sz="1800">
                <a:latin typeface="Helvetica" pitchFamily="34" charset="0"/>
                <a:cs typeface="Helvetica" pitchFamily="34" charset="0"/>
              </a:rPr>
              <a:t>	Profit = $7 x 500 + $5 x 0	=	$3,500</a:t>
            </a:r>
          </a:p>
        </p:txBody>
      </p:sp>
      <p:sp>
        <p:nvSpPr>
          <p:cNvPr id="5" name="Rounded Rectangle 4"/>
          <p:cNvSpPr/>
          <p:nvPr/>
        </p:nvSpPr>
        <p:spPr>
          <a:xfrm>
            <a:off x="1733550" y="3867150"/>
            <a:ext cx="5543550" cy="685800"/>
          </a:xfrm>
          <a:prstGeom prst="roundRect">
            <a:avLst>
              <a:gd name="adj" fmla="val 50000"/>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2772832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Minimization (Cost) Problem</a:t>
            </a:r>
          </a:p>
        </p:txBody>
      </p:sp>
      <p:sp>
        <p:nvSpPr>
          <p:cNvPr id="3" name="Content Placeholder 2"/>
          <p:cNvSpPr>
            <a:spLocks noGrp="1"/>
          </p:cNvSpPr>
          <p:nvPr>
            <p:ph idx="1"/>
          </p:nvPr>
        </p:nvSpPr>
        <p:spPr/>
        <p:txBody>
          <a:bodyPr/>
          <a:lstStyle/>
          <a:p>
            <a:r>
              <a:rPr lang="en-US" dirty="0"/>
              <a:t>The Holiday Meal Turkey Ranch has two different brands of turkey feed – brand A and brand B.  Each feed contains different quantities of  three nutrients (protein, vitamins, and iron) essential for fattening turkeys.  Brand A feed costs $0.10  per </a:t>
            </a:r>
            <a:r>
              <a:rPr lang="en-US" dirty="0" err="1"/>
              <a:t>lb</a:t>
            </a:r>
            <a:r>
              <a:rPr lang="en-US" dirty="0"/>
              <a:t> and brand B costs $0.15 per lb.  The ranch wants to determine the quantity of feed to use to meet the minimum monthly requirements at the lowest cost.</a:t>
            </a:r>
          </a:p>
        </p:txBody>
      </p:sp>
    </p:spTree>
    <p:extLst>
      <p:ext uri="{BB962C8B-B14F-4D97-AF65-F5344CB8AC3E}">
        <p14:creationId xmlns:p14="http://schemas.microsoft.com/office/powerpoint/2010/main" val="346477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noFill/>
        </p:spPr>
        <p:txBody>
          <a:bodyPr/>
          <a:lstStyle/>
          <a:p>
            <a:pPr eaLnBrk="1" hangingPunct="1"/>
            <a:r>
              <a:rPr lang="en-US" dirty="0">
                <a:latin typeface="+mn-lt"/>
                <a:cs typeface="Helvetica" pitchFamily="34" charset="0"/>
              </a:rPr>
              <a:t>Minimization Problem</a:t>
            </a:r>
          </a:p>
        </p:txBody>
      </p:sp>
      <p:sp>
        <p:nvSpPr>
          <p:cNvPr id="3" name="Content Placeholder 2"/>
          <p:cNvSpPr>
            <a:spLocks noGrp="1"/>
          </p:cNvSpPr>
          <p:nvPr>
            <p:ph idx="1"/>
          </p:nvPr>
        </p:nvSpPr>
        <p:spPr>
          <a:xfrm>
            <a:off x="1572637" y="1479431"/>
            <a:ext cx="5649515" cy="1403747"/>
          </a:xfrm>
        </p:spPr>
        <p:txBody>
          <a:bodyPr/>
          <a:lstStyle/>
          <a:p>
            <a:pPr eaLnBrk="1" hangingPunct="1"/>
            <a:r>
              <a:rPr lang="en-US" dirty="0">
                <a:latin typeface="Helvetica" pitchFamily="34" charset="0"/>
                <a:cs typeface="Helvetica" pitchFamily="34" charset="0"/>
              </a:rPr>
              <a:t>Minimize cost</a:t>
            </a:r>
          </a:p>
          <a:p>
            <a:pPr eaLnBrk="1" hangingPunct="1"/>
            <a:r>
              <a:rPr lang="en-US" dirty="0">
                <a:latin typeface="Helvetica" pitchFamily="34" charset="0"/>
                <a:cs typeface="Helvetica" pitchFamily="34" charset="0"/>
              </a:rPr>
              <a:t>Holiday Meal Turkey Ranch</a:t>
            </a:r>
          </a:p>
          <a:p>
            <a:pPr lvl="1" eaLnBrk="1" hangingPunct="1"/>
            <a:r>
              <a:rPr lang="en-US" dirty="0">
                <a:latin typeface="Helvetica" pitchFamily="34" charset="0"/>
                <a:cs typeface="Helvetica" pitchFamily="34" charset="0"/>
              </a:rPr>
              <a:t>Two types of feed</a:t>
            </a:r>
          </a:p>
        </p:txBody>
      </p:sp>
      <p:sp>
        <p:nvSpPr>
          <p:cNvPr id="4" name="TextBox 3"/>
          <p:cNvSpPr txBox="1">
            <a:spLocks noChangeArrowheads="1"/>
          </p:cNvSpPr>
          <p:nvPr/>
        </p:nvSpPr>
        <p:spPr bwMode="auto">
          <a:xfrm>
            <a:off x="1307463" y="2883178"/>
            <a:ext cx="6680034" cy="3539430"/>
          </a:xfrm>
          <a:prstGeom prst="rect">
            <a:avLst/>
          </a:prstGeom>
          <a:noFill/>
          <a:ln w="9525">
            <a:noFill/>
            <a:miter lim="800000"/>
            <a:headEnd/>
            <a:tailEnd/>
          </a:ln>
        </p:spPr>
        <p:txBody>
          <a:bodyPr wrap="none">
            <a:spAutoFit/>
          </a:bodyPr>
          <a:lstStyle/>
          <a:p>
            <a:pPr>
              <a:tabLst>
                <a:tab pos="266700" algn="l"/>
                <a:tab pos="1346597" algn="l"/>
                <a:tab pos="1956197" algn="dec"/>
                <a:tab pos="2552700" algn="l"/>
              </a:tabLst>
            </a:pPr>
            <a:r>
              <a:rPr lang="en-US" dirty="0">
                <a:latin typeface="Helvetica" pitchFamily="34" charset="0"/>
                <a:cs typeface="Helvetica" pitchFamily="34" charset="0"/>
              </a:rPr>
              <a:t>	  </a:t>
            </a:r>
            <a:r>
              <a:rPr lang="en-US" sz="2800" dirty="0">
                <a:latin typeface="Helvetica" pitchFamily="34" charset="0"/>
                <a:cs typeface="Helvetica" pitchFamily="34" charset="0"/>
              </a:rPr>
              <a:t>Minimize cost  =  $0.10</a:t>
            </a:r>
            <a:r>
              <a:rPr lang="en-US" sz="2800" i="1" dirty="0">
                <a:latin typeface="Times New Roman" pitchFamily="18" charset="0"/>
                <a:cs typeface="Times New Roman" pitchFamily="18" charset="0"/>
              </a:rPr>
              <a:t>A</a:t>
            </a:r>
            <a:r>
              <a:rPr lang="en-US" sz="2800" dirty="0">
                <a:latin typeface="Helvetica" pitchFamily="34" charset="0"/>
                <a:cs typeface="Helvetica" pitchFamily="34" charset="0"/>
              </a:rPr>
              <a:t> + $0.15</a:t>
            </a:r>
            <a:r>
              <a:rPr lang="en-US" sz="2800" i="1" dirty="0">
                <a:latin typeface="Times New Roman" pitchFamily="18" charset="0"/>
                <a:cs typeface="Times New Roman" pitchFamily="18" charset="0"/>
              </a:rPr>
              <a:t>B</a:t>
            </a:r>
          </a:p>
          <a:p>
            <a:pPr>
              <a:tabLst>
                <a:tab pos="266700" algn="l"/>
                <a:tab pos="1346597" algn="l"/>
                <a:tab pos="1956197" algn="dec"/>
                <a:tab pos="2552700" algn="l"/>
              </a:tabLst>
            </a:pPr>
            <a:endParaRPr lang="en-US" sz="2800" dirty="0">
              <a:latin typeface="Helvetica" pitchFamily="34" charset="0"/>
              <a:cs typeface="Helvetica" pitchFamily="34" charset="0"/>
            </a:endParaRPr>
          </a:p>
          <a:p>
            <a:pPr>
              <a:tabLst>
                <a:tab pos="266700" algn="l"/>
                <a:tab pos="1346597" algn="l"/>
                <a:tab pos="1956197" algn="dec"/>
                <a:tab pos="2552700" algn="l"/>
              </a:tabLst>
            </a:pPr>
            <a:r>
              <a:rPr lang="en-US" sz="2800" dirty="0">
                <a:latin typeface="Helvetica" pitchFamily="34" charset="0"/>
                <a:cs typeface="Helvetica" pitchFamily="34" charset="0"/>
              </a:rPr>
              <a:t>subject to</a:t>
            </a:r>
          </a:p>
          <a:p>
            <a:pPr>
              <a:tabLst>
                <a:tab pos="266700" algn="l"/>
                <a:tab pos="1346597" algn="l"/>
                <a:tab pos="1956197" algn="dec"/>
                <a:tab pos="2552700" algn="l"/>
              </a:tabLst>
            </a:pPr>
            <a:endParaRPr lang="en-US" sz="2800" dirty="0">
              <a:latin typeface="Helvetica" pitchFamily="34" charset="0"/>
              <a:cs typeface="Helvetica" pitchFamily="34" charset="0"/>
            </a:endParaRPr>
          </a:p>
          <a:p>
            <a:pPr>
              <a:tabLst>
                <a:tab pos="266700" algn="l"/>
                <a:tab pos="1346597" algn="l"/>
                <a:tab pos="1956197" algn="dec"/>
                <a:tab pos="2552700" algn="l"/>
              </a:tabLst>
            </a:pPr>
            <a:r>
              <a:rPr lang="en-US" sz="2800" dirty="0">
                <a:latin typeface="Helvetica" pitchFamily="34" charset="0"/>
                <a:cs typeface="Helvetica" pitchFamily="34" charset="0"/>
              </a:rPr>
              <a:t>	5</a:t>
            </a:r>
            <a:r>
              <a:rPr lang="en-US" sz="2800" i="1" dirty="0">
                <a:latin typeface="Times New Roman" pitchFamily="18" charset="0"/>
                <a:cs typeface="Times New Roman" pitchFamily="18" charset="0"/>
              </a:rPr>
              <a:t>A</a:t>
            </a:r>
            <a:r>
              <a:rPr lang="en-US" sz="2800" dirty="0">
                <a:latin typeface="Helvetica" pitchFamily="34" charset="0"/>
                <a:cs typeface="Helvetica" pitchFamily="34" charset="0"/>
              </a:rPr>
              <a:t> + 10</a:t>
            </a:r>
            <a:r>
              <a:rPr lang="en-US" sz="2800" i="1" dirty="0">
                <a:latin typeface="Times New Roman" pitchFamily="18" charset="0"/>
                <a:cs typeface="Times New Roman" pitchFamily="18" charset="0"/>
              </a:rPr>
              <a:t>B</a:t>
            </a:r>
            <a:r>
              <a:rPr lang="en-US" sz="2800" dirty="0">
                <a:latin typeface="Helvetica" pitchFamily="34" charset="0"/>
                <a:cs typeface="Helvetica" pitchFamily="34" charset="0"/>
              </a:rPr>
              <a:t>	≥	45	(protein required)</a:t>
            </a:r>
          </a:p>
          <a:p>
            <a:pPr>
              <a:tabLst>
                <a:tab pos="266700" algn="l"/>
                <a:tab pos="1346597" algn="l"/>
                <a:tab pos="1956197" algn="dec"/>
                <a:tab pos="2552700" algn="l"/>
              </a:tabLst>
            </a:pPr>
            <a:r>
              <a:rPr lang="en-US" sz="2800" dirty="0">
                <a:latin typeface="Helvetica" pitchFamily="34" charset="0"/>
                <a:cs typeface="Helvetica" pitchFamily="34" charset="0"/>
              </a:rPr>
              <a:t>	4</a:t>
            </a:r>
            <a:r>
              <a:rPr lang="en-US" sz="2800" i="1" dirty="0">
                <a:latin typeface="Times New Roman" pitchFamily="18" charset="0"/>
                <a:cs typeface="Times New Roman" pitchFamily="18" charset="0"/>
              </a:rPr>
              <a:t>A</a:t>
            </a:r>
            <a:r>
              <a:rPr lang="en-US" sz="2800" dirty="0">
                <a:latin typeface="Helvetica" pitchFamily="34" charset="0"/>
                <a:cs typeface="Helvetica" pitchFamily="34" charset="0"/>
              </a:rPr>
              <a:t> + 3</a:t>
            </a:r>
            <a:r>
              <a:rPr lang="en-US" sz="2800" i="1" dirty="0">
                <a:latin typeface="Times New Roman" pitchFamily="18" charset="0"/>
                <a:cs typeface="Times New Roman" pitchFamily="18" charset="0"/>
              </a:rPr>
              <a:t>B</a:t>
            </a:r>
            <a:r>
              <a:rPr lang="en-US" sz="2800" dirty="0">
                <a:latin typeface="Helvetica" pitchFamily="34" charset="0"/>
                <a:cs typeface="Helvetica" pitchFamily="34" charset="0"/>
              </a:rPr>
              <a:t>	≥	24	(vitamin required)</a:t>
            </a:r>
          </a:p>
          <a:p>
            <a:pPr>
              <a:tabLst>
                <a:tab pos="266700" algn="l"/>
                <a:tab pos="1346597" algn="l"/>
                <a:tab pos="1956197" algn="dec"/>
                <a:tab pos="2552700" algn="l"/>
              </a:tabLst>
            </a:pPr>
            <a:r>
              <a:rPr lang="en-US" sz="2800" dirty="0">
                <a:latin typeface="Helvetica" pitchFamily="34" charset="0"/>
                <a:cs typeface="Helvetica" pitchFamily="34" charset="0"/>
              </a:rPr>
              <a:t>	0.5</a:t>
            </a:r>
            <a:r>
              <a:rPr lang="en-US" sz="2800" i="1" dirty="0">
                <a:latin typeface="Times New Roman" pitchFamily="18" charset="0"/>
                <a:cs typeface="Times New Roman" pitchFamily="18" charset="0"/>
              </a:rPr>
              <a:t>A</a:t>
            </a:r>
            <a:r>
              <a:rPr lang="en-US" sz="2800" dirty="0">
                <a:latin typeface="Helvetica" pitchFamily="34" charset="0"/>
                <a:cs typeface="Helvetica" pitchFamily="34" charset="0"/>
              </a:rPr>
              <a:t>		≥	1.5	(iron required)</a:t>
            </a:r>
          </a:p>
          <a:p>
            <a:pPr>
              <a:tabLst>
                <a:tab pos="266700" algn="l"/>
                <a:tab pos="1346597" algn="l"/>
                <a:tab pos="1956197" algn="dec"/>
                <a:tab pos="2552700" algn="l"/>
              </a:tabLst>
            </a:pPr>
            <a:r>
              <a:rPr lang="en-US" sz="2800" dirty="0">
                <a:latin typeface="Helvetica" pitchFamily="34" charset="0"/>
                <a:cs typeface="Helvetica" pitchFamily="34" charset="0"/>
              </a:rPr>
              <a:t>	</a:t>
            </a:r>
            <a:r>
              <a:rPr lang="en-US" sz="2800" i="1" dirty="0">
                <a:latin typeface="Times New Roman" pitchFamily="18" charset="0"/>
                <a:cs typeface="Times New Roman" pitchFamily="18" charset="0"/>
              </a:rPr>
              <a:t>A</a:t>
            </a:r>
            <a:r>
              <a:rPr lang="en-US" sz="2800" dirty="0">
                <a:latin typeface="Helvetica" pitchFamily="34" charset="0"/>
                <a:cs typeface="Helvetica" pitchFamily="34" charset="0"/>
              </a:rPr>
              <a:t>,</a:t>
            </a:r>
            <a:r>
              <a:rPr lang="en-US" sz="2800" i="1" dirty="0">
                <a:latin typeface="Times New Roman" pitchFamily="18" charset="0"/>
                <a:cs typeface="Times New Roman" pitchFamily="18" charset="0"/>
              </a:rPr>
              <a:t>B</a:t>
            </a:r>
            <a:r>
              <a:rPr lang="en-US" sz="2800" dirty="0">
                <a:latin typeface="Helvetica" pitchFamily="34" charset="0"/>
                <a:cs typeface="Helvetica" pitchFamily="34" charset="0"/>
              </a:rPr>
              <a:t>		≥	0	(</a:t>
            </a:r>
            <a:r>
              <a:rPr lang="en-US" sz="2800" dirty="0" err="1">
                <a:latin typeface="Helvetica" pitchFamily="34" charset="0"/>
                <a:cs typeface="Helvetica" pitchFamily="34" charset="0"/>
              </a:rPr>
              <a:t>nonnegativity</a:t>
            </a:r>
            <a:r>
              <a:rPr lang="en-US" sz="2800" dirty="0">
                <a:latin typeface="Helvetica" pitchFamily="34" charset="0"/>
                <a:cs typeface="Helvetica" pitchFamily="34" charset="0"/>
              </a:rPr>
              <a:t>)</a:t>
            </a:r>
          </a:p>
        </p:txBody>
      </p:sp>
    </p:spTree>
    <p:extLst>
      <p:ext uri="{BB962C8B-B14F-4D97-AF65-F5344CB8AC3E}">
        <p14:creationId xmlns:p14="http://schemas.microsoft.com/office/powerpoint/2010/main" val="123112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noFill/>
        </p:spPr>
        <p:txBody>
          <a:bodyPr/>
          <a:lstStyle/>
          <a:p>
            <a:pPr eaLnBrk="1" hangingPunct="1"/>
            <a:r>
              <a:rPr lang="en-US" dirty="0">
                <a:latin typeface="+mn-lt"/>
                <a:cs typeface="Helvetica" pitchFamily="34" charset="0"/>
              </a:rPr>
              <a:t>Minimization Problem</a:t>
            </a:r>
          </a:p>
        </p:txBody>
      </p:sp>
      <p:sp>
        <p:nvSpPr>
          <p:cNvPr id="8" name="TextBox 7"/>
          <p:cNvSpPr txBox="1">
            <a:spLocks noChangeArrowheads="1"/>
          </p:cNvSpPr>
          <p:nvPr/>
        </p:nvSpPr>
        <p:spPr bwMode="auto">
          <a:xfrm>
            <a:off x="6490098" y="5405439"/>
            <a:ext cx="875561" cy="276999"/>
          </a:xfrm>
          <a:prstGeom prst="rect">
            <a:avLst/>
          </a:prstGeom>
          <a:noFill/>
          <a:ln w="9525">
            <a:noFill/>
            <a:miter lim="800000"/>
            <a:headEnd/>
            <a:tailEnd/>
          </a:ln>
        </p:spPr>
        <p:txBody>
          <a:bodyPr wrap="none">
            <a:spAutoFit/>
          </a:bodyPr>
          <a:lstStyle/>
          <a:p>
            <a:r>
              <a:rPr lang="en-US" sz="1200">
                <a:solidFill>
                  <a:srgbClr val="132A2C"/>
                </a:solidFill>
                <a:latin typeface="Helvetica" pitchFamily="34" charset="0"/>
                <a:cs typeface="Helvetica" pitchFamily="34" charset="0"/>
              </a:rPr>
              <a:t>Figure 2.8</a:t>
            </a:r>
          </a:p>
        </p:txBody>
      </p:sp>
      <p:cxnSp>
        <p:nvCxnSpPr>
          <p:cNvPr id="14" name="Straight Connector 13"/>
          <p:cNvCxnSpPr/>
          <p:nvPr/>
        </p:nvCxnSpPr>
        <p:spPr>
          <a:xfrm>
            <a:off x="3038475" y="3800475"/>
            <a:ext cx="3033713" cy="1304925"/>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038475" y="2790825"/>
            <a:ext cx="2019300" cy="2314575"/>
          </a:xfrm>
          <a:prstGeom prst="line">
            <a:avLst/>
          </a:prstGeom>
          <a:ln w="38100" cmpd="sng">
            <a:solidFill>
              <a:srgbClr val="777876"/>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20" idx="3"/>
          </p:cNvCxnSpPr>
          <p:nvPr/>
        </p:nvCxnSpPr>
        <p:spPr>
          <a:xfrm flipH="1" flipV="1">
            <a:off x="4048125" y="1995488"/>
            <a:ext cx="4763" cy="3124200"/>
          </a:xfrm>
          <a:prstGeom prst="line">
            <a:avLst/>
          </a:prstGeom>
          <a:ln w="38100" cmpd="sng">
            <a:solidFill>
              <a:srgbClr val="777876"/>
            </a:solidFill>
            <a:prstDash val="dash"/>
          </a:ln>
        </p:spPr>
        <p:style>
          <a:lnRef idx="2">
            <a:schemeClr val="accent1"/>
          </a:lnRef>
          <a:fillRef idx="0">
            <a:schemeClr val="accent1"/>
          </a:fillRef>
          <a:effectRef idx="1">
            <a:schemeClr val="accent1"/>
          </a:effectRef>
          <a:fontRef idx="minor">
            <a:schemeClr val="tx1"/>
          </a:fontRef>
        </p:style>
      </p:cxnSp>
      <p:grpSp>
        <p:nvGrpSpPr>
          <p:cNvPr id="51" name="Group 50"/>
          <p:cNvGrpSpPr>
            <a:grpSpLocks/>
          </p:cNvGrpSpPr>
          <p:nvPr/>
        </p:nvGrpSpPr>
        <p:grpSpPr bwMode="auto">
          <a:xfrm>
            <a:off x="3998120" y="1981201"/>
            <a:ext cx="3053649" cy="3188494"/>
            <a:chOff x="3806055" y="1498600"/>
            <a:chExt cx="4072102" cy="4251325"/>
          </a:xfrm>
        </p:grpSpPr>
        <p:sp>
          <p:nvSpPr>
            <p:cNvPr id="29" name="Freeform 28"/>
            <p:cNvSpPr/>
            <p:nvPr/>
          </p:nvSpPr>
          <p:spPr>
            <a:xfrm>
              <a:off x="3866388" y="1498600"/>
              <a:ext cx="3689867" cy="4184650"/>
            </a:xfrm>
            <a:custGeom>
              <a:avLst/>
              <a:gdLst>
                <a:gd name="connsiteX0" fmla="*/ 0 w 3695700"/>
                <a:gd name="connsiteY0" fmla="*/ 25400 h 4203700"/>
                <a:gd name="connsiteX1" fmla="*/ 12700 w 3695700"/>
                <a:gd name="connsiteY1" fmla="*/ 2641600 h 4203700"/>
                <a:gd name="connsiteX2" fmla="*/ 520700 w 3695700"/>
                <a:gd name="connsiteY2" fmla="*/ 3276600 h 4203700"/>
                <a:gd name="connsiteX3" fmla="*/ 2692400 w 3695700"/>
                <a:gd name="connsiteY3" fmla="*/ 4203700 h 4203700"/>
                <a:gd name="connsiteX4" fmla="*/ 3683000 w 3695700"/>
                <a:gd name="connsiteY4" fmla="*/ 4191000 h 4203700"/>
                <a:gd name="connsiteX5" fmla="*/ 3695700 w 3695700"/>
                <a:gd name="connsiteY5" fmla="*/ 0 h 4203700"/>
                <a:gd name="connsiteX6" fmla="*/ 0 w 3695700"/>
                <a:gd name="connsiteY6" fmla="*/ 25400 h 4203700"/>
                <a:gd name="connsiteX0" fmla="*/ 0 w 3695700"/>
                <a:gd name="connsiteY0" fmla="*/ 0 h 4178300"/>
                <a:gd name="connsiteX1" fmla="*/ 12700 w 3695700"/>
                <a:gd name="connsiteY1" fmla="*/ 2616200 h 4178300"/>
                <a:gd name="connsiteX2" fmla="*/ 520700 w 3695700"/>
                <a:gd name="connsiteY2" fmla="*/ 3251200 h 4178300"/>
                <a:gd name="connsiteX3" fmla="*/ 2692400 w 3695700"/>
                <a:gd name="connsiteY3" fmla="*/ 4178300 h 4178300"/>
                <a:gd name="connsiteX4" fmla="*/ 3683000 w 3695700"/>
                <a:gd name="connsiteY4" fmla="*/ 4165600 h 4178300"/>
                <a:gd name="connsiteX5" fmla="*/ 3695700 w 3695700"/>
                <a:gd name="connsiteY5" fmla="*/ 31750 h 4178300"/>
                <a:gd name="connsiteX6" fmla="*/ 0 w 3695700"/>
                <a:gd name="connsiteY6" fmla="*/ 0 h 4178300"/>
                <a:gd name="connsiteX0" fmla="*/ 0 w 3695700"/>
                <a:gd name="connsiteY0" fmla="*/ 6350 h 4184650"/>
                <a:gd name="connsiteX1" fmla="*/ 12700 w 3695700"/>
                <a:gd name="connsiteY1" fmla="*/ 2622550 h 4184650"/>
                <a:gd name="connsiteX2" fmla="*/ 520700 w 3695700"/>
                <a:gd name="connsiteY2" fmla="*/ 3257550 h 4184650"/>
                <a:gd name="connsiteX3" fmla="*/ 2692400 w 3695700"/>
                <a:gd name="connsiteY3" fmla="*/ 4184650 h 4184650"/>
                <a:gd name="connsiteX4" fmla="*/ 3683000 w 3695700"/>
                <a:gd name="connsiteY4" fmla="*/ 4171950 h 4184650"/>
                <a:gd name="connsiteX5" fmla="*/ 3695700 w 3695700"/>
                <a:gd name="connsiteY5" fmla="*/ 0 h 4184650"/>
                <a:gd name="connsiteX6" fmla="*/ 0 w 3695700"/>
                <a:gd name="connsiteY6" fmla="*/ 6350 h 4184650"/>
                <a:gd name="connsiteX0" fmla="*/ 0 w 3684221"/>
                <a:gd name="connsiteY0" fmla="*/ 0 h 4178300"/>
                <a:gd name="connsiteX1" fmla="*/ 12700 w 3684221"/>
                <a:gd name="connsiteY1" fmla="*/ 2616200 h 4178300"/>
                <a:gd name="connsiteX2" fmla="*/ 520700 w 3684221"/>
                <a:gd name="connsiteY2" fmla="*/ 3251200 h 4178300"/>
                <a:gd name="connsiteX3" fmla="*/ 2692400 w 3684221"/>
                <a:gd name="connsiteY3" fmla="*/ 4178300 h 4178300"/>
                <a:gd name="connsiteX4" fmla="*/ 3683000 w 3684221"/>
                <a:gd name="connsiteY4" fmla="*/ 4165600 h 4178300"/>
                <a:gd name="connsiteX5" fmla="*/ 3683000 w 3684221"/>
                <a:gd name="connsiteY5" fmla="*/ 0 h 4178300"/>
                <a:gd name="connsiteX6" fmla="*/ 0 w 3684221"/>
                <a:gd name="connsiteY6" fmla="*/ 0 h 4178300"/>
                <a:gd name="connsiteX0" fmla="*/ 0 w 3689350"/>
                <a:gd name="connsiteY0" fmla="*/ 6350 h 4184650"/>
                <a:gd name="connsiteX1" fmla="*/ 12700 w 3689350"/>
                <a:gd name="connsiteY1" fmla="*/ 2622550 h 4184650"/>
                <a:gd name="connsiteX2" fmla="*/ 520700 w 3689350"/>
                <a:gd name="connsiteY2" fmla="*/ 3257550 h 4184650"/>
                <a:gd name="connsiteX3" fmla="*/ 2692400 w 3689350"/>
                <a:gd name="connsiteY3" fmla="*/ 4184650 h 4184650"/>
                <a:gd name="connsiteX4" fmla="*/ 3683000 w 3689350"/>
                <a:gd name="connsiteY4" fmla="*/ 4171950 h 4184650"/>
                <a:gd name="connsiteX5" fmla="*/ 3689350 w 3689350"/>
                <a:gd name="connsiteY5" fmla="*/ 0 h 4184650"/>
                <a:gd name="connsiteX6" fmla="*/ 0 w 3689350"/>
                <a:gd name="connsiteY6" fmla="*/ 6350 h 4184650"/>
                <a:gd name="connsiteX0" fmla="*/ 0 w 3689350"/>
                <a:gd name="connsiteY0" fmla="*/ 6350 h 4184650"/>
                <a:gd name="connsiteX1" fmla="*/ 12700 w 3689350"/>
                <a:gd name="connsiteY1" fmla="*/ 2622550 h 4184650"/>
                <a:gd name="connsiteX2" fmla="*/ 520700 w 3689350"/>
                <a:gd name="connsiteY2" fmla="*/ 3257550 h 4184650"/>
                <a:gd name="connsiteX3" fmla="*/ 2692400 w 3689350"/>
                <a:gd name="connsiteY3" fmla="*/ 4184650 h 4184650"/>
                <a:gd name="connsiteX4" fmla="*/ 3683000 w 3689350"/>
                <a:gd name="connsiteY4" fmla="*/ 4171950 h 4184650"/>
                <a:gd name="connsiteX5" fmla="*/ 3689350 w 3689350"/>
                <a:gd name="connsiteY5" fmla="*/ 0 h 4184650"/>
                <a:gd name="connsiteX6" fmla="*/ 0 w 3689350"/>
                <a:gd name="connsiteY6" fmla="*/ 6350 h 41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350" h="4184650">
                  <a:moveTo>
                    <a:pt x="0" y="6350"/>
                  </a:moveTo>
                  <a:cubicBezTo>
                    <a:pt x="4233" y="878417"/>
                    <a:pt x="8467" y="1750483"/>
                    <a:pt x="12700" y="2622550"/>
                  </a:cubicBezTo>
                  <a:lnTo>
                    <a:pt x="520700" y="3257550"/>
                  </a:lnTo>
                  <a:lnTo>
                    <a:pt x="2692400" y="4184650"/>
                  </a:lnTo>
                  <a:lnTo>
                    <a:pt x="3683000" y="4171950"/>
                  </a:lnTo>
                  <a:cubicBezTo>
                    <a:pt x="3687233" y="2774950"/>
                    <a:pt x="3685117" y="1397000"/>
                    <a:pt x="3689350" y="0"/>
                  </a:cubicBezTo>
                  <a:lnTo>
                    <a:pt x="0" y="635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20" name="Freeform 19"/>
            <p:cNvSpPr/>
            <p:nvPr/>
          </p:nvSpPr>
          <p:spPr>
            <a:xfrm>
              <a:off x="3872739" y="1517650"/>
              <a:ext cx="2680075" cy="4165600"/>
            </a:xfrm>
            <a:custGeom>
              <a:avLst/>
              <a:gdLst>
                <a:gd name="connsiteX0" fmla="*/ 2692400 w 2692400"/>
                <a:gd name="connsiteY0" fmla="*/ 4165600 h 4165600"/>
                <a:gd name="connsiteX1" fmla="*/ 533400 w 2692400"/>
                <a:gd name="connsiteY1" fmla="*/ 3225800 h 4165600"/>
                <a:gd name="connsiteX2" fmla="*/ 0 w 2692400"/>
                <a:gd name="connsiteY2" fmla="*/ 2628900 h 4165600"/>
                <a:gd name="connsiteX3" fmla="*/ 12700 w 2692400"/>
                <a:gd name="connsiteY3" fmla="*/ 0 h 4165600"/>
                <a:gd name="connsiteX0" fmla="*/ 2680470 w 2680470"/>
                <a:gd name="connsiteY0" fmla="*/ 4165600 h 4165600"/>
                <a:gd name="connsiteX1" fmla="*/ 521470 w 2680470"/>
                <a:gd name="connsiteY1" fmla="*/ 3225800 h 4165600"/>
                <a:gd name="connsiteX2" fmla="*/ 7120 w 2680470"/>
                <a:gd name="connsiteY2" fmla="*/ 2641600 h 4165600"/>
                <a:gd name="connsiteX3" fmla="*/ 770 w 2680470"/>
                <a:gd name="connsiteY3" fmla="*/ 0 h 4165600"/>
                <a:gd name="connsiteX0" fmla="*/ 2673350 w 2673350"/>
                <a:gd name="connsiteY0" fmla="*/ 4165600 h 4165600"/>
                <a:gd name="connsiteX1" fmla="*/ 514350 w 2673350"/>
                <a:gd name="connsiteY1" fmla="*/ 3225800 h 4165600"/>
                <a:gd name="connsiteX2" fmla="*/ 0 w 2673350"/>
                <a:gd name="connsiteY2" fmla="*/ 2641600 h 4165600"/>
                <a:gd name="connsiteX3" fmla="*/ 19050 w 2673350"/>
                <a:gd name="connsiteY3" fmla="*/ 0 h 4165600"/>
                <a:gd name="connsiteX0" fmla="*/ 2680469 w 2680469"/>
                <a:gd name="connsiteY0" fmla="*/ 4165600 h 4165600"/>
                <a:gd name="connsiteX1" fmla="*/ 521469 w 2680469"/>
                <a:gd name="connsiteY1" fmla="*/ 3225800 h 4165600"/>
                <a:gd name="connsiteX2" fmla="*/ 7119 w 2680469"/>
                <a:gd name="connsiteY2" fmla="*/ 2641600 h 4165600"/>
                <a:gd name="connsiteX3" fmla="*/ 769 w 2680469"/>
                <a:gd name="connsiteY3" fmla="*/ 0 h 4165600"/>
              </a:gdLst>
              <a:ahLst/>
              <a:cxnLst>
                <a:cxn ang="0">
                  <a:pos x="connsiteX0" y="connsiteY0"/>
                </a:cxn>
                <a:cxn ang="0">
                  <a:pos x="connsiteX1" y="connsiteY1"/>
                </a:cxn>
                <a:cxn ang="0">
                  <a:pos x="connsiteX2" y="connsiteY2"/>
                </a:cxn>
                <a:cxn ang="0">
                  <a:pos x="connsiteX3" y="connsiteY3"/>
                </a:cxn>
              </a:cxnLst>
              <a:rect l="l" t="t" r="r" b="b"/>
              <a:pathLst>
                <a:path w="2680469" h="4165600">
                  <a:moveTo>
                    <a:pt x="2680469" y="4165600"/>
                  </a:moveTo>
                  <a:lnTo>
                    <a:pt x="521469" y="3225800"/>
                  </a:lnTo>
                  <a:lnTo>
                    <a:pt x="7119" y="2641600"/>
                  </a:lnTo>
                  <a:cubicBezTo>
                    <a:pt x="11352" y="1765300"/>
                    <a:pt x="-3464" y="876300"/>
                    <a:pt x="769" y="0"/>
                  </a:cubicBezTo>
                </a:path>
              </a:pathLst>
            </a:custGeom>
            <a:ln w="76200" cmpd="sng">
              <a:solidFill>
                <a:schemeClr val="accent2"/>
              </a:solidFill>
              <a:headEnd type="none"/>
              <a:tailEnd type="arrow" w="med" len="sm"/>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21" name="Oval 20"/>
            <p:cNvSpPr/>
            <p:nvPr/>
          </p:nvSpPr>
          <p:spPr>
            <a:xfrm>
              <a:off x="3806055" y="4073525"/>
              <a:ext cx="133369" cy="1333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22" name="Oval 21"/>
            <p:cNvSpPr/>
            <p:nvPr/>
          </p:nvSpPr>
          <p:spPr>
            <a:xfrm>
              <a:off x="4330003" y="4673600"/>
              <a:ext cx="133369" cy="1333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43034" name="Group 27"/>
            <p:cNvGrpSpPr>
              <a:grpSpLocks/>
            </p:cNvGrpSpPr>
            <p:nvPr/>
          </p:nvGrpSpPr>
          <p:grpSpPr bwMode="auto">
            <a:xfrm>
              <a:off x="3961630" y="3869809"/>
              <a:ext cx="374514" cy="400109"/>
              <a:chOff x="1009650" y="4965700"/>
              <a:chExt cx="374514" cy="400109"/>
            </a:xfrm>
          </p:grpSpPr>
          <p:sp>
            <p:nvSpPr>
              <p:cNvPr id="25" name="Oval 24"/>
              <p:cNvSpPr/>
              <p:nvPr/>
            </p:nvSpPr>
            <p:spPr>
              <a:xfrm>
                <a:off x="1028725" y="5036066"/>
                <a:ext cx="260387" cy="258763"/>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3044" name="TextBox 22"/>
              <p:cNvSpPr txBox="1">
                <a:spLocks noChangeArrowheads="1"/>
              </p:cNvSpPr>
              <p:nvPr/>
            </p:nvSpPr>
            <p:spPr bwMode="auto">
              <a:xfrm>
                <a:off x="1009650" y="4965700"/>
                <a:ext cx="374514"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1</a:t>
                </a:r>
              </a:p>
            </p:txBody>
          </p:sp>
        </p:grpSp>
        <p:grpSp>
          <p:nvGrpSpPr>
            <p:cNvPr id="43035" name="Group 26"/>
            <p:cNvGrpSpPr>
              <a:grpSpLocks/>
            </p:cNvGrpSpPr>
            <p:nvPr/>
          </p:nvGrpSpPr>
          <p:grpSpPr bwMode="auto">
            <a:xfrm>
              <a:off x="4415144" y="4361418"/>
              <a:ext cx="374514" cy="400109"/>
              <a:chOff x="1104900" y="5740400"/>
              <a:chExt cx="374514" cy="400109"/>
            </a:xfrm>
          </p:grpSpPr>
          <p:sp>
            <p:nvSpPr>
              <p:cNvPr id="26" name="Oval 25"/>
              <p:cNvSpPr/>
              <p:nvPr/>
            </p:nvSpPr>
            <p:spPr>
              <a:xfrm>
                <a:off x="1130900" y="5816045"/>
                <a:ext cx="260387" cy="261937"/>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3042" name="TextBox 23"/>
              <p:cNvSpPr txBox="1">
                <a:spLocks noChangeArrowheads="1"/>
              </p:cNvSpPr>
              <p:nvPr/>
            </p:nvSpPr>
            <p:spPr bwMode="auto">
              <a:xfrm>
                <a:off x="1104900" y="5740400"/>
                <a:ext cx="374514"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2</a:t>
                </a:r>
              </a:p>
            </p:txBody>
          </p:sp>
        </p:grpSp>
        <p:sp>
          <p:nvSpPr>
            <p:cNvPr id="30" name="Oval 29"/>
            <p:cNvSpPr/>
            <p:nvPr/>
          </p:nvSpPr>
          <p:spPr>
            <a:xfrm>
              <a:off x="6505183" y="5616575"/>
              <a:ext cx="133369" cy="1333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43037" name="Group 30"/>
            <p:cNvGrpSpPr>
              <a:grpSpLocks/>
            </p:cNvGrpSpPr>
            <p:nvPr/>
          </p:nvGrpSpPr>
          <p:grpSpPr bwMode="auto">
            <a:xfrm>
              <a:off x="6434777" y="5209143"/>
              <a:ext cx="374513" cy="400109"/>
              <a:chOff x="1104900" y="5740400"/>
              <a:chExt cx="374513" cy="400109"/>
            </a:xfrm>
          </p:grpSpPr>
          <p:sp>
            <p:nvSpPr>
              <p:cNvPr id="32" name="Oval 31"/>
              <p:cNvSpPr/>
              <p:nvPr/>
            </p:nvSpPr>
            <p:spPr>
              <a:xfrm>
                <a:off x="1130850" y="5816045"/>
                <a:ext cx="260387" cy="261937"/>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3040" name="TextBox 32"/>
              <p:cNvSpPr txBox="1">
                <a:spLocks noChangeArrowheads="1"/>
              </p:cNvSpPr>
              <p:nvPr/>
            </p:nvSpPr>
            <p:spPr bwMode="auto">
              <a:xfrm>
                <a:off x="1104900" y="5740400"/>
                <a:ext cx="374513"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3</a:t>
                </a:r>
              </a:p>
            </p:txBody>
          </p:sp>
        </p:grpSp>
        <p:sp>
          <p:nvSpPr>
            <p:cNvPr id="43038" name="TextBox 34"/>
            <p:cNvSpPr txBox="1">
              <a:spLocks noChangeArrowheads="1"/>
            </p:cNvSpPr>
            <p:nvPr/>
          </p:nvSpPr>
          <p:spPr bwMode="auto">
            <a:xfrm>
              <a:off x="4476750" y="2729984"/>
              <a:ext cx="3401407"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Feasible Region is Unbounded</a:t>
              </a:r>
            </a:p>
          </p:txBody>
        </p:sp>
      </p:grpSp>
      <p:grpSp>
        <p:nvGrpSpPr>
          <p:cNvPr id="47" name="Group 46"/>
          <p:cNvGrpSpPr>
            <a:grpSpLocks/>
          </p:cNvGrpSpPr>
          <p:nvPr/>
        </p:nvGrpSpPr>
        <p:grpSpPr bwMode="auto">
          <a:xfrm>
            <a:off x="5057775" y="4300537"/>
            <a:ext cx="1798090" cy="338138"/>
            <a:chOff x="5219700" y="4572000"/>
            <a:chExt cx="2397453" cy="450850"/>
          </a:xfrm>
        </p:grpSpPr>
        <p:sp>
          <p:nvSpPr>
            <p:cNvPr id="43028" name="TextBox 36"/>
            <p:cNvSpPr txBox="1">
              <a:spLocks noChangeArrowheads="1"/>
            </p:cNvSpPr>
            <p:nvPr/>
          </p:nvSpPr>
          <p:spPr bwMode="auto">
            <a:xfrm>
              <a:off x="5524273" y="4572000"/>
              <a:ext cx="2092880"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Protein Constraint</a:t>
              </a:r>
            </a:p>
          </p:txBody>
        </p:sp>
        <p:cxnSp>
          <p:nvCxnSpPr>
            <p:cNvPr id="39" name="Straight Arrow Connector 38"/>
            <p:cNvCxnSpPr>
              <a:stCxn id="43028" idx="1"/>
            </p:cNvCxnSpPr>
            <p:nvPr/>
          </p:nvCxnSpPr>
          <p:spPr>
            <a:xfrm flipH="1">
              <a:off x="5219700" y="4772054"/>
              <a:ext cx="304573" cy="25079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a:grpSpLocks/>
          </p:cNvGrpSpPr>
          <p:nvPr/>
        </p:nvGrpSpPr>
        <p:grpSpPr bwMode="auto">
          <a:xfrm>
            <a:off x="4105277" y="2224090"/>
            <a:ext cx="1669081" cy="300082"/>
            <a:chOff x="3948933" y="1821934"/>
            <a:chExt cx="2226522" cy="401230"/>
          </a:xfrm>
        </p:grpSpPr>
        <p:sp>
          <p:nvSpPr>
            <p:cNvPr id="43026" name="TextBox 33"/>
            <p:cNvSpPr txBox="1">
              <a:spLocks noChangeArrowheads="1"/>
            </p:cNvSpPr>
            <p:nvPr/>
          </p:nvSpPr>
          <p:spPr bwMode="auto">
            <a:xfrm>
              <a:off x="4415144" y="1821934"/>
              <a:ext cx="1760311" cy="40123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Iron Constraint</a:t>
              </a:r>
            </a:p>
          </p:txBody>
        </p:sp>
        <p:cxnSp>
          <p:nvCxnSpPr>
            <p:cNvPr id="40" name="Straight Arrow Connector 39"/>
            <p:cNvCxnSpPr>
              <a:stCxn id="43026" idx="1"/>
            </p:cNvCxnSpPr>
            <p:nvPr/>
          </p:nvCxnSpPr>
          <p:spPr>
            <a:xfrm flipH="1">
              <a:off x="3948933" y="2022549"/>
              <a:ext cx="466210" cy="16871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a:grpSpLocks/>
          </p:cNvGrpSpPr>
          <p:nvPr/>
        </p:nvGrpSpPr>
        <p:grpSpPr bwMode="auto">
          <a:xfrm>
            <a:off x="3819526" y="3371852"/>
            <a:ext cx="1954249" cy="300082"/>
            <a:chOff x="3568701" y="3352800"/>
            <a:chExt cx="2605953" cy="399517"/>
          </a:xfrm>
        </p:grpSpPr>
        <p:sp>
          <p:nvSpPr>
            <p:cNvPr id="43024" name="TextBox 35"/>
            <p:cNvSpPr txBox="1">
              <a:spLocks noChangeArrowheads="1"/>
            </p:cNvSpPr>
            <p:nvPr/>
          </p:nvSpPr>
          <p:spPr bwMode="auto">
            <a:xfrm>
              <a:off x="4047255" y="3352800"/>
              <a:ext cx="2127399" cy="39951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Vitamin Constraint</a:t>
              </a:r>
            </a:p>
          </p:txBody>
        </p:sp>
        <p:cxnSp>
          <p:nvCxnSpPr>
            <p:cNvPr id="41" name="Straight Arrow Connector 40"/>
            <p:cNvCxnSpPr>
              <a:stCxn id="43024" idx="1"/>
            </p:cNvCxnSpPr>
            <p:nvPr/>
          </p:nvCxnSpPr>
          <p:spPr>
            <a:xfrm flipH="1">
              <a:off x="3568701" y="3552558"/>
              <a:ext cx="478554" cy="17592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2264931" y="1905001"/>
            <a:ext cx="4564494" cy="3765220"/>
            <a:chOff x="1495851" y="1397000"/>
            <a:chExt cx="6086049" cy="5020338"/>
          </a:xfrm>
        </p:grpSpPr>
        <p:sp>
          <p:nvSpPr>
            <p:cNvPr id="43019" name="TextBox 5"/>
            <p:cNvSpPr txBox="1">
              <a:spLocks noChangeArrowheads="1"/>
            </p:cNvSpPr>
            <p:nvPr/>
          </p:nvSpPr>
          <p:spPr bwMode="auto">
            <a:xfrm rot="16200000">
              <a:off x="418624" y="3432143"/>
              <a:ext cx="2554568" cy="40011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Pounds of Brand B (</a:t>
              </a:r>
              <a:r>
                <a:rPr lang="en-US" sz="1350" i="1">
                  <a:latin typeface="Helvetica" pitchFamily="34" charset="0"/>
                  <a:cs typeface="Helvetica" pitchFamily="34" charset="0"/>
                </a:rPr>
                <a:t>B</a:t>
              </a:r>
              <a:r>
                <a:rPr lang="en-US" sz="1350">
                  <a:latin typeface="Helvetica" pitchFamily="34" charset="0"/>
                  <a:cs typeface="Helvetica" pitchFamily="34" charset="0"/>
                </a:rPr>
                <a:t>)</a:t>
              </a:r>
            </a:p>
          </p:txBody>
        </p:sp>
        <p:sp>
          <p:nvSpPr>
            <p:cNvPr id="43020" name="TextBox 8"/>
            <p:cNvSpPr txBox="1">
              <a:spLocks noChangeArrowheads="1"/>
            </p:cNvSpPr>
            <p:nvPr/>
          </p:nvSpPr>
          <p:spPr bwMode="auto">
            <a:xfrm>
              <a:off x="4012983" y="6017225"/>
              <a:ext cx="2529092" cy="40011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Pounds of Brand A (</a:t>
              </a:r>
              <a:r>
                <a:rPr lang="en-US" sz="1350" i="1">
                  <a:latin typeface="Helvetica" pitchFamily="34" charset="0"/>
                  <a:cs typeface="Helvetica" pitchFamily="34" charset="0"/>
                </a:rPr>
                <a:t>A</a:t>
              </a:r>
              <a:r>
                <a:rPr lang="en-US" sz="1350">
                  <a:latin typeface="Helvetica" pitchFamily="34" charset="0"/>
                  <a:cs typeface="Helvetica" pitchFamily="34" charset="0"/>
                </a:rPr>
                <a:t>)</a:t>
              </a:r>
            </a:p>
          </p:txBody>
        </p:sp>
        <p:sp>
          <p:nvSpPr>
            <p:cNvPr id="43021" name="TextBox 9"/>
            <p:cNvSpPr txBox="1">
              <a:spLocks noChangeArrowheads="1"/>
            </p:cNvSpPr>
            <p:nvPr/>
          </p:nvSpPr>
          <p:spPr bwMode="auto">
            <a:xfrm>
              <a:off x="2044435" y="1515533"/>
              <a:ext cx="695071" cy="4388932"/>
            </a:xfrm>
            <a:prstGeom prst="rect">
              <a:avLst/>
            </a:prstGeom>
            <a:noFill/>
            <a:ln w="9525">
              <a:noFill/>
              <a:miter lim="800000"/>
              <a:headEnd/>
              <a:tailEnd/>
            </a:ln>
          </p:spPr>
          <p:txBody>
            <a:bodyPr wrap="none">
              <a:spAutoFit/>
            </a:bodyPr>
            <a:lstStyle/>
            <a:p>
              <a:pPr algn="r">
                <a:lnSpc>
                  <a:spcPct val="140000"/>
                </a:lnSpc>
              </a:pPr>
              <a:r>
                <a:rPr lang="en-US" sz="1350">
                  <a:latin typeface="Helvetica" pitchFamily="34" charset="0"/>
                  <a:cs typeface="Helvetica" pitchFamily="34" charset="0"/>
                </a:rPr>
                <a:t>10 –</a:t>
              </a:r>
            </a:p>
            <a:p>
              <a:pPr algn="r">
                <a:lnSpc>
                  <a:spcPct val="140000"/>
                </a:lnSpc>
              </a:pPr>
              <a:r>
                <a:rPr lang="en-US" sz="1350">
                  <a:latin typeface="Helvetica" pitchFamily="34" charset="0"/>
                  <a:cs typeface="Helvetica" pitchFamily="34" charset="0"/>
                </a:rPr>
                <a:t>9 –</a:t>
              </a:r>
            </a:p>
            <a:p>
              <a:pPr algn="r">
                <a:lnSpc>
                  <a:spcPct val="140000"/>
                </a:lnSpc>
              </a:pPr>
              <a:r>
                <a:rPr lang="en-US" sz="1350">
                  <a:latin typeface="Helvetica" pitchFamily="34" charset="0"/>
                  <a:cs typeface="Helvetica" pitchFamily="34" charset="0"/>
                </a:rPr>
                <a:t>8 –</a:t>
              </a:r>
            </a:p>
            <a:p>
              <a:pPr algn="r">
                <a:lnSpc>
                  <a:spcPct val="140000"/>
                </a:lnSpc>
              </a:pPr>
              <a:r>
                <a:rPr lang="en-US" sz="1350">
                  <a:latin typeface="Helvetica" pitchFamily="34" charset="0"/>
                  <a:cs typeface="Helvetica" pitchFamily="34" charset="0"/>
                </a:rPr>
                <a:t>7 –</a:t>
              </a:r>
            </a:p>
            <a:p>
              <a:pPr algn="r">
                <a:lnSpc>
                  <a:spcPct val="140000"/>
                </a:lnSpc>
              </a:pPr>
              <a:r>
                <a:rPr lang="en-US" sz="1350">
                  <a:latin typeface="Helvetica" pitchFamily="34" charset="0"/>
                  <a:cs typeface="Helvetica" pitchFamily="34" charset="0"/>
                </a:rPr>
                <a:t>6 –</a:t>
              </a:r>
            </a:p>
            <a:p>
              <a:pPr algn="r">
                <a:lnSpc>
                  <a:spcPct val="140000"/>
                </a:lnSpc>
              </a:pPr>
              <a:r>
                <a:rPr lang="en-US" sz="1350">
                  <a:latin typeface="Helvetica" pitchFamily="34" charset="0"/>
                  <a:cs typeface="Helvetica" pitchFamily="34" charset="0"/>
                </a:rPr>
                <a:t>5 –</a:t>
              </a:r>
            </a:p>
            <a:p>
              <a:pPr algn="r">
                <a:lnSpc>
                  <a:spcPct val="140000"/>
                </a:lnSpc>
              </a:pPr>
              <a:r>
                <a:rPr lang="en-US" sz="1350">
                  <a:latin typeface="Helvetica" pitchFamily="34" charset="0"/>
                  <a:cs typeface="Helvetica" pitchFamily="34" charset="0"/>
                </a:rPr>
                <a:t>4 –</a:t>
              </a:r>
            </a:p>
            <a:p>
              <a:pPr algn="r">
                <a:lnSpc>
                  <a:spcPct val="140000"/>
                </a:lnSpc>
              </a:pPr>
              <a:r>
                <a:rPr lang="en-US" sz="1350">
                  <a:latin typeface="Helvetica" pitchFamily="34" charset="0"/>
                  <a:cs typeface="Helvetica" pitchFamily="34" charset="0"/>
                </a:rPr>
                <a:t>3 –</a:t>
              </a:r>
            </a:p>
            <a:p>
              <a:pPr algn="r">
                <a:lnSpc>
                  <a:spcPct val="140000"/>
                </a:lnSpc>
              </a:pPr>
              <a:r>
                <a:rPr lang="en-US" sz="1350">
                  <a:latin typeface="Helvetica" pitchFamily="34" charset="0"/>
                  <a:cs typeface="Helvetica" pitchFamily="34" charset="0"/>
                </a:rPr>
                <a:t>2 –</a:t>
              </a:r>
            </a:p>
            <a:p>
              <a:pPr algn="r">
                <a:lnSpc>
                  <a:spcPct val="140000"/>
                </a:lnSpc>
              </a:pPr>
              <a:r>
                <a:rPr lang="en-US" sz="1350">
                  <a:latin typeface="Helvetica" pitchFamily="34" charset="0"/>
                  <a:cs typeface="Helvetica" pitchFamily="34" charset="0"/>
                </a:rPr>
                <a:t>1 –</a:t>
              </a:r>
            </a:p>
            <a:p>
              <a:pPr algn="r">
                <a:lnSpc>
                  <a:spcPct val="140000"/>
                </a:lnSpc>
              </a:pPr>
              <a:r>
                <a:rPr lang="en-US" sz="1350">
                  <a:latin typeface="Helvetica" pitchFamily="34" charset="0"/>
                  <a:cs typeface="Helvetica" pitchFamily="34" charset="0"/>
                </a:rPr>
                <a:t>0 –</a:t>
              </a:r>
            </a:p>
          </p:txBody>
        </p:sp>
        <p:sp>
          <p:nvSpPr>
            <p:cNvPr id="43022" name="TextBox 10"/>
            <p:cNvSpPr txBox="1">
              <a:spLocks noChangeArrowheads="1"/>
            </p:cNvSpPr>
            <p:nvPr/>
          </p:nvSpPr>
          <p:spPr bwMode="auto">
            <a:xfrm>
              <a:off x="2003972" y="5484848"/>
              <a:ext cx="5577928" cy="554002"/>
            </a:xfrm>
            <a:prstGeom prst="rect">
              <a:avLst/>
            </a:prstGeom>
            <a:noFill/>
            <a:ln w="9525">
              <a:noFill/>
              <a:miter lim="800000"/>
              <a:headEnd/>
              <a:tailEnd/>
            </a:ln>
          </p:spPr>
          <p:txBody>
            <a:bodyPr>
              <a:spAutoFit/>
            </a:bodyPr>
            <a:lstStyle/>
            <a:p>
              <a:pPr>
                <a:tabLst>
                  <a:tab pos="333375" algn="ctr"/>
                  <a:tab pos="676275" algn="ctr"/>
                  <a:tab pos="1009650" algn="ctr"/>
                  <a:tab pos="1343025" algn="ctr"/>
                  <a:tab pos="1685925" algn="ctr"/>
                  <a:tab pos="2019300" algn="ctr"/>
                  <a:tab pos="2352675" algn="ctr"/>
                  <a:tab pos="2695575" algn="ctr"/>
                  <a:tab pos="3028950" algn="ctr"/>
                  <a:tab pos="3362325" algn="ctr"/>
                  <a:tab pos="3695700" algn="ctr"/>
                </a:tabLst>
              </a:pPr>
              <a:r>
                <a:rPr lang="en-US" sz="750">
                  <a:latin typeface="Helvetica" pitchFamily="34" charset="0"/>
                  <a:cs typeface="Helvetica" pitchFamily="34" charset="0"/>
                </a:rPr>
                <a:t>	|	|	|	|	|	|	|	|	|	|	|</a:t>
              </a:r>
            </a:p>
            <a:p>
              <a:pPr>
                <a:tabLst>
                  <a:tab pos="333375" algn="ctr"/>
                  <a:tab pos="676275" algn="ctr"/>
                  <a:tab pos="1009650" algn="ctr"/>
                  <a:tab pos="1343025" algn="ctr"/>
                  <a:tab pos="1685925" algn="ctr"/>
                  <a:tab pos="2019300" algn="ctr"/>
                  <a:tab pos="2352675" algn="ctr"/>
                  <a:tab pos="2695575" algn="ctr"/>
                  <a:tab pos="3028950" algn="ctr"/>
                  <a:tab pos="3362325" algn="ctr"/>
                  <a:tab pos="3695700" algn="ctr"/>
                </a:tabLst>
              </a:pPr>
              <a:r>
                <a:rPr lang="en-US" sz="1350">
                  <a:latin typeface="Helvetica" pitchFamily="34" charset="0"/>
                  <a:cs typeface="Helvetica" pitchFamily="34" charset="0"/>
                </a:rPr>
                <a:t>	0	1	2	3	4	5	6	7	8	9	10</a:t>
              </a:r>
            </a:p>
          </p:txBody>
        </p:sp>
        <p:sp>
          <p:nvSpPr>
            <p:cNvPr id="12" name="Freeform 11"/>
            <p:cNvSpPr/>
            <p:nvPr/>
          </p:nvSpPr>
          <p:spPr>
            <a:xfrm>
              <a:off x="2527253" y="1397000"/>
              <a:ext cx="5054647" cy="4267238"/>
            </a:xfrm>
            <a:custGeom>
              <a:avLst/>
              <a:gdLst>
                <a:gd name="connsiteX0" fmla="*/ 0 w 4406900"/>
                <a:gd name="connsiteY0" fmla="*/ 0 h 4267200"/>
                <a:gd name="connsiteX1" fmla="*/ 0 w 4406900"/>
                <a:gd name="connsiteY1" fmla="*/ 4267200 h 4267200"/>
                <a:gd name="connsiteX2" fmla="*/ 4406900 w 4406900"/>
                <a:gd name="connsiteY2" fmla="*/ 4267200 h 4267200"/>
              </a:gdLst>
              <a:ahLst/>
              <a:cxnLst>
                <a:cxn ang="0">
                  <a:pos x="connsiteX0" y="connsiteY0"/>
                </a:cxn>
                <a:cxn ang="0">
                  <a:pos x="connsiteX1" y="connsiteY1"/>
                </a:cxn>
                <a:cxn ang="0">
                  <a:pos x="connsiteX2" y="connsiteY2"/>
                </a:cxn>
              </a:cxnLst>
              <a:rect l="l" t="t" r="r" b="b"/>
              <a:pathLst>
                <a:path w="4406900" h="4267200">
                  <a:moveTo>
                    <a:pt x="0" y="0"/>
                  </a:moveTo>
                  <a:lnTo>
                    <a:pt x="0" y="4267200"/>
                  </a:lnTo>
                  <a:lnTo>
                    <a:pt x="4406900" y="4267200"/>
                  </a:lnTo>
                </a:path>
              </a:pathLst>
            </a:cu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grpSp>
    </p:spTree>
    <p:extLst>
      <p:ext uri="{BB962C8B-B14F-4D97-AF65-F5344CB8AC3E}">
        <p14:creationId xmlns:p14="http://schemas.microsoft.com/office/powerpoint/2010/main" val="4006690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noFill/>
        </p:spPr>
        <p:txBody>
          <a:bodyPr/>
          <a:lstStyle/>
          <a:p>
            <a:pPr eaLnBrk="1" hangingPunct="1"/>
            <a:r>
              <a:rPr lang="en-US">
                <a:solidFill>
                  <a:srgbClr val="5CAC34"/>
                </a:solidFill>
                <a:latin typeface="Helvetica" pitchFamily="34" charset="0"/>
                <a:cs typeface="Helvetica" pitchFamily="34" charset="0"/>
              </a:rPr>
              <a:t>Calculating a Solution</a:t>
            </a:r>
          </a:p>
        </p:txBody>
      </p:sp>
      <p:sp>
        <p:nvSpPr>
          <p:cNvPr id="3" name="Content Placeholder 2"/>
          <p:cNvSpPr>
            <a:spLocks noGrp="1"/>
          </p:cNvSpPr>
          <p:nvPr>
            <p:ph idx="1"/>
          </p:nvPr>
        </p:nvSpPr>
        <p:spPr>
          <a:xfrm>
            <a:off x="1753792" y="1924050"/>
            <a:ext cx="5649515" cy="1381125"/>
          </a:xfrm>
        </p:spPr>
        <p:txBody>
          <a:bodyPr>
            <a:normAutofit fontScale="92500" lnSpcReduction="20000"/>
          </a:bodyPr>
          <a:lstStyle/>
          <a:p>
            <a:pPr eaLnBrk="1" hangingPunct="1"/>
            <a:r>
              <a:rPr lang="en-US">
                <a:latin typeface="Helvetica" pitchFamily="34" charset="0"/>
                <a:cs typeface="Helvetica" pitchFamily="34" charset="0"/>
              </a:rPr>
              <a:t>Optimal point 2 is the intersection of two constraints, vitamin and protein</a:t>
            </a:r>
          </a:p>
          <a:p>
            <a:pPr eaLnBrk="1" hangingPunct="1"/>
            <a:r>
              <a:rPr lang="en-US">
                <a:latin typeface="Helvetica" pitchFamily="34" charset="0"/>
                <a:cs typeface="Helvetica" pitchFamily="34" charset="0"/>
              </a:rPr>
              <a:t>Solving simultaneously</a:t>
            </a:r>
          </a:p>
        </p:txBody>
      </p:sp>
      <p:grpSp>
        <p:nvGrpSpPr>
          <p:cNvPr id="5" name="Group 4"/>
          <p:cNvGrpSpPr>
            <a:grpSpLocks/>
          </p:cNvGrpSpPr>
          <p:nvPr/>
        </p:nvGrpSpPr>
        <p:grpSpPr bwMode="auto">
          <a:xfrm>
            <a:off x="1647825" y="3438524"/>
            <a:ext cx="6010275" cy="1964640"/>
            <a:chOff x="673100" y="3441699"/>
            <a:chExt cx="8013700" cy="2619784"/>
          </a:xfrm>
        </p:grpSpPr>
        <p:sp>
          <p:nvSpPr>
            <p:cNvPr id="45060" name="Rectangle 3"/>
            <p:cNvSpPr>
              <a:spLocks noChangeArrowheads="1"/>
            </p:cNvSpPr>
            <p:nvPr/>
          </p:nvSpPr>
          <p:spPr bwMode="auto">
            <a:xfrm>
              <a:off x="673100" y="3441699"/>
              <a:ext cx="8013700" cy="2619784"/>
            </a:xfrm>
            <a:prstGeom prst="rect">
              <a:avLst/>
            </a:prstGeom>
            <a:noFill/>
            <a:ln w="9525">
              <a:noFill/>
              <a:miter lim="800000"/>
              <a:headEnd/>
              <a:tailEnd/>
            </a:ln>
          </p:spPr>
          <p:txBody>
            <a:bodyPr>
              <a:spAutoFit/>
            </a:bodyPr>
            <a:lstStyle/>
            <a:p>
              <a:pPr>
                <a:spcAft>
                  <a:spcPts val="450"/>
                </a:spcAft>
                <a:tabLst>
                  <a:tab pos="1343025" algn="r"/>
                  <a:tab pos="1619250" algn="r"/>
                  <a:tab pos="1752600" algn="l"/>
                  <a:tab pos="2419350" algn="l"/>
                  <a:tab pos="5715000" algn="r"/>
                </a:tabLst>
              </a:pPr>
              <a:r>
                <a:rPr lang="en-US" sz="2100">
                  <a:solidFill>
                    <a:srgbClr val="000000"/>
                  </a:solidFill>
                  <a:latin typeface="Helvetica" pitchFamily="34" charset="0"/>
                  <a:cs typeface="Helvetica" pitchFamily="34" charset="0"/>
                </a:rPr>
                <a:t>	4(5</a:t>
              </a:r>
              <a:r>
                <a:rPr lang="en-US" sz="2100" i="1">
                  <a:solidFill>
                    <a:srgbClr val="000000"/>
                  </a:solidFill>
                  <a:latin typeface="Times New Roman" pitchFamily="18" charset="0"/>
                  <a:cs typeface="Times New Roman" pitchFamily="18" charset="0"/>
                </a:rPr>
                <a:t>A</a:t>
              </a:r>
              <a:r>
                <a:rPr lang="en-US" sz="2100">
                  <a:solidFill>
                    <a:srgbClr val="000000"/>
                  </a:solidFill>
                  <a:latin typeface="Helvetica" pitchFamily="34" charset="0"/>
                  <a:cs typeface="Helvetica" pitchFamily="34" charset="0"/>
                </a:rPr>
                <a:t> + 10</a:t>
              </a:r>
              <a:r>
                <a:rPr lang="en-US" sz="2100" i="1">
                  <a:solidFill>
                    <a:srgbClr val="000000"/>
                  </a:solidFill>
                  <a:latin typeface="Times New Roman" pitchFamily="18" charset="0"/>
                  <a:cs typeface="Times New Roman" pitchFamily="18" charset="0"/>
                </a:rPr>
                <a:t>B</a:t>
              </a:r>
              <a:r>
                <a:rPr lang="en-US" sz="2100">
                  <a:solidFill>
                    <a:srgbClr val="000000"/>
                  </a:solidFill>
                  <a:latin typeface="Helvetica" pitchFamily="34" charset="0"/>
                  <a:cs typeface="Helvetica" pitchFamily="34" charset="0"/>
                </a:rPr>
                <a:t>	=	45)	implies	20</a:t>
              </a:r>
              <a:r>
                <a:rPr lang="en-US" sz="2100" i="1">
                  <a:solidFill>
                    <a:srgbClr val="000000"/>
                  </a:solidFill>
                  <a:latin typeface="Times New Roman" pitchFamily="18" charset="0"/>
                  <a:cs typeface="Times New Roman" pitchFamily="18" charset="0"/>
                </a:rPr>
                <a:t>A</a:t>
              </a:r>
              <a:r>
                <a:rPr lang="en-US" sz="2100">
                  <a:solidFill>
                    <a:srgbClr val="000000"/>
                  </a:solidFill>
                  <a:latin typeface="Helvetica" pitchFamily="34" charset="0"/>
                  <a:cs typeface="Helvetica" pitchFamily="34" charset="0"/>
                </a:rPr>
                <a:t> + 40</a:t>
              </a:r>
              <a:r>
                <a:rPr lang="en-US" sz="2100" i="1">
                  <a:solidFill>
                    <a:srgbClr val="000000"/>
                  </a:solidFill>
                  <a:latin typeface="Times New Roman" pitchFamily="18" charset="0"/>
                  <a:cs typeface="Times New Roman" pitchFamily="18" charset="0"/>
                </a:rPr>
                <a:t>B</a:t>
              </a:r>
              <a:r>
                <a:rPr lang="en-US" sz="2100">
                  <a:solidFill>
                    <a:srgbClr val="000000"/>
                  </a:solidFill>
                  <a:latin typeface="Helvetica" pitchFamily="34" charset="0"/>
                  <a:cs typeface="Helvetica" pitchFamily="34" charset="0"/>
                </a:rPr>
                <a:t> = 180 </a:t>
              </a:r>
            </a:p>
            <a:p>
              <a:pPr>
                <a:spcAft>
                  <a:spcPts val="450"/>
                </a:spcAft>
                <a:tabLst>
                  <a:tab pos="1343025" algn="r"/>
                  <a:tab pos="1619250" algn="r"/>
                  <a:tab pos="1752600" algn="l"/>
                  <a:tab pos="2419350" algn="l"/>
                  <a:tab pos="5715000" algn="r"/>
                </a:tabLst>
              </a:pPr>
              <a:r>
                <a:rPr lang="en-US" sz="2100">
                  <a:solidFill>
                    <a:srgbClr val="000000"/>
                  </a:solidFill>
                  <a:latin typeface="Helvetica" pitchFamily="34" charset="0"/>
                  <a:cs typeface="Helvetica" pitchFamily="34" charset="0"/>
                </a:rPr>
                <a:t>	– 5(4</a:t>
              </a:r>
              <a:r>
                <a:rPr lang="en-US" sz="2100" i="1">
                  <a:solidFill>
                    <a:srgbClr val="000000"/>
                  </a:solidFill>
                  <a:latin typeface="Times New Roman" pitchFamily="18" charset="0"/>
                  <a:cs typeface="Times New Roman" pitchFamily="18" charset="0"/>
                </a:rPr>
                <a:t>A</a:t>
              </a:r>
              <a:r>
                <a:rPr lang="en-US" sz="2100">
                  <a:solidFill>
                    <a:srgbClr val="000000"/>
                  </a:solidFill>
                  <a:latin typeface="Helvetica" pitchFamily="34" charset="0"/>
                  <a:cs typeface="Helvetica" pitchFamily="34" charset="0"/>
                </a:rPr>
                <a:t> + 3</a:t>
              </a:r>
              <a:r>
                <a:rPr lang="en-US" sz="2100" i="1">
                  <a:solidFill>
                    <a:srgbClr val="000000"/>
                  </a:solidFill>
                  <a:latin typeface="Times New Roman" pitchFamily="18" charset="0"/>
                  <a:cs typeface="Times New Roman" pitchFamily="18" charset="0"/>
                </a:rPr>
                <a:t>B</a:t>
              </a:r>
              <a:r>
                <a:rPr lang="en-US" sz="2100">
                  <a:solidFill>
                    <a:srgbClr val="000000"/>
                  </a:solidFill>
                  <a:latin typeface="Helvetica" pitchFamily="34" charset="0"/>
                  <a:cs typeface="Helvetica" pitchFamily="34" charset="0"/>
                </a:rPr>
                <a:t>	=	24)	implies	– (20</a:t>
              </a:r>
              <a:r>
                <a:rPr lang="en-US" sz="2100" i="1">
                  <a:solidFill>
                    <a:srgbClr val="000000"/>
                  </a:solidFill>
                  <a:latin typeface="Times New Roman" pitchFamily="18" charset="0"/>
                  <a:cs typeface="Times New Roman" pitchFamily="18" charset="0"/>
                </a:rPr>
                <a:t>A</a:t>
              </a:r>
              <a:r>
                <a:rPr lang="en-US" sz="2100">
                  <a:solidFill>
                    <a:srgbClr val="000000"/>
                  </a:solidFill>
                  <a:latin typeface="Helvetica" pitchFamily="34" charset="0"/>
                  <a:cs typeface="Helvetica" pitchFamily="34" charset="0"/>
                </a:rPr>
                <a:t> + 15</a:t>
              </a:r>
              <a:r>
                <a:rPr lang="en-US" sz="2100" i="1">
                  <a:solidFill>
                    <a:srgbClr val="000000"/>
                  </a:solidFill>
                  <a:latin typeface="Times New Roman" pitchFamily="18" charset="0"/>
                  <a:cs typeface="Times New Roman" pitchFamily="18" charset="0"/>
                </a:rPr>
                <a:t>B</a:t>
              </a:r>
              <a:r>
                <a:rPr lang="en-US" sz="2100">
                  <a:solidFill>
                    <a:srgbClr val="000000"/>
                  </a:solidFill>
                  <a:latin typeface="Helvetica" pitchFamily="34" charset="0"/>
                  <a:cs typeface="Helvetica" pitchFamily="34" charset="0"/>
                </a:rPr>
                <a:t> = 120)</a:t>
              </a:r>
            </a:p>
            <a:p>
              <a:pPr>
                <a:spcAft>
                  <a:spcPts val="450"/>
                </a:spcAft>
                <a:tabLst>
                  <a:tab pos="1343025" algn="r"/>
                  <a:tab pos="1619250" algn="r"/>
                  <a:tab pos="1752600" algn="l"/>
                  <a:tab pos="2419350" algn="l"/>
                  <a:tab pos="5715000" algn="r"/>
                </a:tabLst>
              </a:pPr>
              <a:r>
                <a:rPr lang="en-US" sz="2100">
                  <a:solidFill>
                    <a:srgbClr val="000000"/>
                  </a:solidFill>
                  <a:latin typeface="Helvetica" pitchFamily="34" charset="0"/>
                  <a:cs typeface="Helvetica" pitchFamily="34" charset="0"/>
                </a:rPr>
                <a:t>					25</a:t>
              </a:r>
              <a:r>
                <a:rPr lang="en-US" sz="2100" i="1">
                  <a:solidFill>
                    <a:srgbClr val="000000"/>
                  </a:solidFill>
                  <a:latin typeface="Times New Roman" pitchFamily="18" charset="0"/>
                  <a:cs typeface="Times New Roman" pitchFamily="18" charset="0"/>
                </a:rPr>
                <a:t>B </a:t>
              </a:r>
              <a:r>
                <a:rPr lang="en-US" sz="2100">
                  <a:solidFill>
                    <a:srgbClr val="000000"/>
                  </a:solidFill>
                  <a:latin typeface="Helvetica" pitchFamily="34" charset="0"/>
                  <a:cs typeface="Helvetica" pitchFamily="34" charset="0"/>
                </a:rPr>
                <a:t>= 60   </a:t>
              </a:r>
            </a:p>
            <a:p>
              <a:pPr>
                <a:spcAft>
                  <a:spcPts val="450"/>
                </a:spcAft>
                <a:tabLst>
                  <a:tab pos="1343025" algn="r"/>
                  <a:tab pos="1619250" algn="r"/>
                  <a:tab pos="1752600" algn="l"/>
                  <a:tab pos="2419350" algn="l"/>
                  <a:tab pos="5715000" algn="r"/>
                </a:tabLst>
              </a:pPr>
              <a:r>
                <a:rPr lang="en-US" sz="2100">
                  <a:solidFill>
                    <a:srgbClr val="000000"/>
                  </a:solidFill>
                  <a:latin typeface="Helvetica" pitchFamily="34" charset="0"/>
                  <a:cs typeface="Helvetica" pitchFamily="34" charset="0"/>
                </a:rPr>
                <a:t>				implies	</a:t>
              </a:r>
              <a:r>
                <a:rPr lang="en-US" sz="2100" i="1">
                  <a:solidFill>
                    <a:srgbClr val="000000"/>
                  </a:solidFill>
                  <a:latin typeface="Times New Roman" pitchFamily="18" charset="0"/>
                  <a:cs typeface="Times New Roman" pitchFamily="18" charset="0"/>
                </a:rPr>
                <a:t>B </a:t>
              </a:r>
              <a:r>
                <a:rPr lang="en-US" sz="2100">
                  <a:solidFill>
                    <a:srgbClr val="000000"/>
                  </a:solidFill>
                  <a:latin typeface="Helvetica" pitchFamily="34" charset="0"/>
                  <a:cs typeface="Helvetica" pitchFamily="34" charset="0"/>
                </a:rPr>
                <a:t>= 2.4   </a:t>
              </a:r>
            </a:p>
            <a:p>
              <a:pPr>
                <a:spcAft>
                  <a:spcPts val="450"/>
                </a:spcAft>
                <a:tabLst>
                  <a:tab pos="1343025" algn="r"/>
                  <a:tab pos="1619250" algn="r"/>
                  <a:tab pos="1752600" algn="l"/>
                  <a:tab pos="2419350" algn="l"/>
                  <a:tab pos="5715000" algn="r"/>
                </a:tabLst>
              </a:pPr>
              <a:r>
                <a:rPr lang="en-US" sz="2100">
                  <a:solidFill>
                    <a:srgbClr val="000000"/>
                  </a:solidFill>
                  <a:latin typeface="Helvetica" pitchFamily="34" charset="0"/>
                  <a:cs typeface="Helvetica" pitchFamily="34" charset="0"/>
                </a:rPr>
                <a:t>				and	</a:t>
              </a:r>
              <a:r>
                <a:rPr lang="en-US" sz="2100" i="1">
                  <a:solidFill>
                    <a:srgbClr val="000000"/>
                  </a:solidFill>
                  <a:latin typeface="Times New Roman" pitchFamily="18" charset="0"/>
                  <a:cs typeface="Times New Roman" pitchFamily="18" charset="0"/>
                </a:rPr>
                <a:t>A </a:t>
              </a:r>
              <a:r>
                <a:rPr lang="en-US" sz="2100">
                  <a:solidFill>
                    <a:srgbClr val="000000"/>
                  </a:solidFill>
                  <a:latin typeface="Helvetica" pitchFamily="34" charset="0"/>
                  <a:cs typeface="Helvetica" pitchFamily="34" charset="0"/>
                </a:rPr>
                <a:t>= 4.2   </a:t>
              </a:r>
            </a:p>
          </p:txBody>
        </p:sp>
        <p:cxnSp>
          <p:nvCxnSpPr>
            <p:cNvPr id="6" name="Straight Connector 5"/>
            <p:cNvCxnSpPr/>
            <p:nvPr/>
          </p:nvCxnSpPr>
          <p:spPr>
            <a:xfrm>
              <a:off x="5029200" y="4508606"/>
              <a:ext cx="3454400" cy="0"/>
            </a:xfrm>
            <a:prstGeom prst="line">
              <a:avLst/>
            </a:prstGeom>
            <a:ln w="38100">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7074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solidFill>
                  <a:srgbClr val="0071B1"/>
                </a:solidFill>
                <a:latin typeface="Helvetica" pitchFamily="34" charset="0"/>
                <a:cs typeface="Helvetica" pitchFamily="34" charset="0"/>
              </a:rPr>
              <a:t>Special Situations</a:t>
            </a:r>
          </a:p>
        </p:txBody>
      </p:sp>
      <p:sp>
        <p:nvSpPr>
          <p:cNvPr id="3" name="Content Placeholder 2"/>
          <p:cNvSpPr>
            <a:spLocks noGrp="1"/>
          </p:cNvSpPr>
          <p:nvPr>
            <p:ph idx="1"/>
          </p:nvPr>
        </p:nvSpPr>
        <p:spPr>
          <a:xfrm>
            <a:off x="1753792" y="2057400"/>
            <a:ext cx="5649515" cy="1885950"/>
          </a:xfrm>
        </p:spPr>
        <p:txBody>
          <a:bodyPr>
            <a:normAutofit fontScale="92500"/>
          </a:bodyPr>
          <a:lstStyle/>
          <a:p>
            <a:pPr eaLnBrk="1" hangingPunct="1"/>
            <a:r>
              <a:rPr lang="en-US" sz="3200" dirty="0">
                <a:latin typeface="Helvetica" pitchFamily="34" charset="0"/>
                <a:cs typeface="Helvetica" pitchFamily="34" charset="0"/>
              </a:rPr>
              <a:t>Redundant Constraints</a:t>
            </a:r>
          </a:p>
          <a:p>
            <a:pPr lvl="1" eaLnBrk="1" hangingPunct="1"/>
            <a:r>
              <a:rPr lang="en-US" sz="2800" dirty="0">
                <a:latin typeface="Helvetica" pitchFamily="34" charset="0"/>
                <a:cs typeface="Helvetica" pitchFamily="34" charset="0"/>
              </a:rPr>
              <a:t>Do not affect the feasible region</a:t>
            </a:r>
          </a:p>
          <a:p>
            <a:pPr lvl="1" eaLnBrk="1" hangingPunct="1"/>
            <a:r>
              <a:rPr lang="en-US" sz="2800" dirty="0">
                <a:latin typeface="Helvetica" pitchFamily="34" charset="0"/>
                <a:cs typeface="Helvetica" pitchFamily="34" charset="0"/>
              </a:rPr>
              <a:t>Changed constraint in Flair Furniture problem</a:t>
            </a:r>
          </a:p>
        </p:txBody>
      </p:sp>
      <p:sp>
        <p:nvSpPr>
          <p:cNvPr id="4" name="TextBox 3"/>
          <p:cNvSpPr txBox="1">
            <a:spLocks noChangeArrowheads="1"/>
          </p:cNvSpPr>
          <p:nvPr/>
        </p:nvSpPr>
        <p:spPr bwMode="auto">
          <a:xfrm>
            <a:off x="1999821" y="4145469"/>
            <a:ext cx="5144357" cy="584775"/>
          </a:xfrm>
          <a:prstGeom prst="rect">
            <a:avLst/>
          </a:prstGeom>
          <a:noFill/>
          <a:ln w="9525">
            <a:noFill/>
            <a:miter lim="800000"/>
            <a:headEnd/>
            <a:tailEnd/>
          </a:ln>
        </p:spPr>
        <p:txBody>
          <a:bodyPr wrap="none">
            <a:spAutoFit/>
          </a:bodyPr>
          <a:lstStyle/>
          <a:p>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100   becomes  </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100</a:t>
            </a:r>
          </a:p>
        </p:txBody>
      </p:sp>
    </p:spTree>
    <p:extLst>
      <p:ext uri="{BB962C8B-B14F-4D97-AF65-F5344CB8AC3E}">
        <p14:creationId xmlns:p14="http://schemas.microsoft.com/office/powerpoint/2010/main" val="3701434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noFill/>
        </p:spPr>
        <p:txBody>
          <a:bodyPr/>
          <a:lstStyle/>
          <a:p>
            <a:pPr eaLnBrk="1" hangingPunct="1"/>
            <a:r>
              <a:rPr lang="en-US">
                <a:solidFill>
                  <a:schemeClr val="tx2"/>
                </a:solidFill>
                <a:latin typeface="Helvetica" pitchFamily="34" charset="0"/>
                <a:cs typeface="Helvetica" pitchFamily="34" charset="0"/>
              </a:rPr>
              <a:t>Special Situations</a:t>
            </a:r>
          </a:p>
        </p:txBody>
      </p:sp>
      <p:cxnSp>
        <p:nvCxnSpPr>
          <p:cNvPr id="38" name="Straight Connector 37"/>
          <p:cNvCxnSpPr/>
          <p:nvPr/>
        </p:nvCxnSpPr>
        <p:spPr>
          <a:xfrm>
            <a:off x="2867026" y="3456386"/>
            <a:ext cx="2097881" cy="1396603"/>
          </a:xfrm>
          <a:prstGeom prst="line">
            <a:avLst/>
          </a:prstGeom>
          <a:ln w="38100" cmpd="sng">
            <a:solidFill>
              <a:srgbClr val="777876"/>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884886" y="2507456"/>
            <a:ext cx="1320403" cy="2362200"/>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56" name="TextBox 55"/>
          <p:cNvSpPr txBox="1">
            <a:spLocks noChangeArrowheads="1"/>
          </p:cNvSpPr>
          <p:nvPr/>
        </p:nvSpPr>
        <p:spPr bwMode="auto">
          <a:xfrm>
            <a:off x="3732610" y="2584847"/>
            <a:ext cx="788999" cy="300082"/>
          </a:xfrm>
          <a:prstGeom prst="rect">
            <a:avLst/>
          </a:prstGeom>
          <a:noFill/>
          <a:ln w="9525">
            <a:noFill/>
            <a:miter lim="800000"/>
            <a:headEnd/>
            <a:tailEnd/>
          </a:ln>
        </p:spPr>
        <p:txBody>
          <a:bodyPr wrap="none">
            <a:spAutoFit/>
          </a:bodyPr>
          <a:lstStyle/>
          <a:p>
            <a:r>
              <a:rPr lang="en-US" sz="1350" i="1">
                <a:latin typeface="Helvetica" pitchFamily="34" charset="0"/>
                <a:cs typeface="Helvetica" pitchFamily="34" charset="0"/>
              </a:rPr>
              <a:t>C</a:t>
            </a:r>
            <a:r>
              <a:rPr lang="en-US" sz="1350">
                <a:latin typeface="Helvetica" pitchFamily="34" charset="0"/>
                <a:cs typeface="Helvetica" pitchFamily="34" charset="0"/>
              </a:rPr>
              <a:t> ≤ 450</a:t>
            </a:r>
          </a:p>
        </p:txBody>
      </p:sp>
      <p:cxnSp>
        <p:nvCxnSpPr>
          <p:cNvPr id="57" name="Straight Arrow Connector 56"/>
          <p:cNvCxnSpPr/>
          <p:nvPr/>
        </p:nvCxnSpPr>
        <p:spPr>
          <a:xfrm flipH="1">
            <a:off x="2946799" y="2769394"/>
            <a:ext cx="829865" cy="10251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a:spLocks noChangeArrowheads="1"/>
          </p:cNvSpPr>
          <p:nvPr/>
        </p:nvSpPr>
        <p:spPr bwMode="auto">
          <a:xfrm>
            <a:off x="6336508" y="5310188"/>
            <a:ext cx="960519" cy="276999"/>
          </a:xfrm>
          <a:prstGeom prst="rect">
            <a:avLst/>
          </a:prstGeom>
          <a:noFill/>
          <a:ln w="9525">
            <a:noFill/>
            <a:miter lim="800000"/>
            <a:headEnd/>
            <a:tailEnd/>
          </a:ln>
        </p:spPr>
        <p:txBody>
          <a:bodyPr wrap="none">
            <a:spAutoFit/>
          </a:bodyPr>
          <a:lstStyle/>
          <a:p>
            <a:r>
              <a:rPr lang="en-US" sz="1200">
                <a:solidFill>
                  <a:srgbClr val="132A2C"/>
                </a:solidFill>
                <a:latin typeface="Helvetica" pitchFamily="34" charset="0"/>
                <a:cs typeface="Helvetica" pitchFamily="34" charset="0"/>
              </a:rPr>
              <a:t>Figure 2.10</a:t>
            </a:r>
          </a:p>
        </p:txBody>
      </p:sp>
      <p:grpSp>
        <p:nvGrpSpPr>
          <p:cNvPr id="19" name="Group 18"/>
          <p:cNvGrpSpPr>
            <a:grpSpLocks/>
          </p:cNvGrpSpPr>
          <p:nvPr/>
        </p:nvGrpSpPr>
        <p:grpSpPr bwMode="auto">
          <a:xfrm>
            <a:off x="3186114" y="3881439"/>
            <a:ext cx="3492195" cy="584597"/>
            <a:chOff x="2724150" y="4031776"/>
            <a:chExt cx="4655649" cy="780219"/>
          </a:xfrm>
        </p:grpSpPr>
        <p:sp>
          <p:nvSpPr>
            <p:cNvPr id="47130" name="TextBox 70"/>
            <p:cNvSpPr txBox="1">
              <a:spLocks noChangeArrowheads="1"/>
            </p:cNvSpPr>
            <p:nvPr/>
          </p:nvSpPr>
          <p:spPr bwMode="auto">
            <a:xfrm>
              <a:off x="3981450" y="4031776"/>
              <a:ext cx="3398349" cy="400498"/>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Constraint Changed to </a:t>
              </a:r>
              <a:r>
                <a:rPr lang="en-US" sz="1350" i="1">
                  <a:latin typeface="Helvetica" pitchFamily="34" charset="0"/>
                  <a:cs typeface="Helvetica" pitchFamily="34" charset="0"/>
                </a:rPr>
                <a:t>T</a:t>
              </a:r>
              <a:r>
                <a:rPr lang="en-US" sz="1350">
                  <a:latin typeface="Helvetica" pitchFamily="34" charset="0"/>
                  <a:cs typeface="Helvetica" pitchFamily="34" charset="0"/>
                </a:rPr>
                <a:t> ≤ 100</a:t>
              </a:r>
            </a:p>
          </p:txBody>
        </p:sp>
        <p:cxnSp>
          <p:nvCxnSpPr>
            <p:cNvPr id="72" name="Straight Arrow Connector 71"/>
            <p:cNvCxnSpPr/>
            <p:nvPr/>
          </p:nvCxnSpPr>
          <p:spPr>
            <a:xfrm flipH="1">
              <a:off x="2724150" y="4259009"/>
              <a:ext cx="1257135" cy="5529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81" name="Straight Arrow Connector 80"/>
          <p:cNvCxnSpPr/>
          <p:nvPr/>
        </p:nvCxnSpPr>
        <p:spPr>
          <a:xfrm flipH="1" flipV="1">
            <a:off x="3123011" y="2095500"/>
            <a:ext cx="10715" cy="2800350"/>
          </a:xfrm>
          <a:prstGeom prst="straightConnector1">
            <a:avLst/>
          </a:prstGeom>
          <a:ln w="38100" cmpd="sng">
            <a:solidFill>
              <a:schemeClr val="accent5"/>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852738" y="3814763"/>
            <a:ext cx="3667125" cy="0"/>
          </a:xfrm>
          <a:prstGeom prst="line">
            <a:avLst/>
          </a:prstGeom>
          <a:ln w="38100" cmpd="sng">
            <a:solidFill>
              <a:schemeClr val="accent5"/>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a:grpSpLocks/>
          </p:cNvGrpSpPr>
          <p:nvPr/>
        </p:nvGrpSpPr>
        <p:grpSpPr bwMode="auto">
          <a:xfrm>
            <a:off x="3533777" y="3184924"/>
            <a:ext cx="3167061" cy="458390"/>
            <a:chOff x="3187702" y="3103730"/>
            <a:chExt cx="4222748" cy="611020"/>
          </a:xfrm>
        </p:grpSpPr>
        <p:cxnSp>
          <p:nvCxnSpPr>
            <p:cNvPr id="79" name="Straight Arrow Connector 78"/>
            <p:cNvCxnSpPr>
              <a:stCxn id="47129" idx="1"/>
            </p:cNvCxnSpPr>
            <p:nvPr/>
          </p:nvCxnSpPr>
          <p:spPr>
            <a:xfrm flipH="1">
              <a:off x="3187702" y="3303730"/>
              <a:ext cx="437125" cy="4110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129" name="TextBox 87"/>
            <p:cNvSpPr txBox="1">
              <a:spLocks noChangeArrowheads="1"/>
            </p:cNvSpPr>
            <p:nvPr/>
          </p:nvSpPr>
          <p:spPr bwMode="auto">
            <a:xfrm>
              <a:off x="3624828" y="3103730"/>
              <a:ext cx="3785622" cy="400000"/>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Carpentry Constraint Is Redundant</a:t>
              </a:r>
            </a:p>
          </p:txBody>
        </p:sp>
      </p:grpSp>
      <p:grpSp>
        <p:nvGrpSpPr>
          <p:cNvPr id="90" name="Group 89"/>
          <p:cNvGrpSpPr>
            <a:grpSpLocks/>
          </p:cNvGrpSpPr>
          <p:nvPr/>
        </p:nvGrpSpPr>
        <p:grpSpPr bwMode="auto">
          <a:xfrm>
            <a:off x="4637485" y="4271966"/>
            <a:ext cx="2062163" cy="507831"/>
            <a:chOff x="4659279" y="4552434"/>
            <a:chExt cx="2749078" cy="677336"/>
          </a:xfrm>
        </p:grpSpPr>
        <p:sp>
          <p:nvSpPr>
            <p:cNvPr id="47126" name="TextBox 86"/>
            <p:cNvSpPr txBox="1">
              <a:spLocks noChangeArrowheads="1"/>
            </p:cNvSpPr>
            <p:nvPr/>
          </p:nvSpPr>
          <p:spPr bwMode="auto">
            <a:xfrm>
              <a:off x="5096407" y="4552434"/>
              <a:ext cx="2311950" cy="677336"/>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Painting Constraint Is Redundant</a:t>
              </a:r>
            </a:p>
          </p:txBody>
        </p:sp>
        <p:cxnSp>
          <p:nvCxnSpPr>
            <p:cNvPr id="89" name="Straight Arrow Connector 88"/>
            <p:cNvCxnSpPr/>
            <p:nvPr/>
          </p:nvCxnSpPr>
          <p:spPr>
            <a:xfrm flipH="1">
              <a:off x="4659279" y="4773171"/>
              <a:ext cx="436487" cy="2874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91" name="Group 90"/>
          <p:cNvGrpSpPr>
            <a:grpSpLocks/>
          </p:cNvGrpSpPr>
          <p:nvPr/>
        </p:nvGrpSpPr>
        <p:grpSpPr bwMode="auto">
          <a:xfrm>
            <a:off x="2852738" y="3767137"/>
            <a:ext cx="282311" cy="1153716"/>
            <a:chOff x="2278944" y="3879851"/>
            <a:chExt cx="377123" cy="1538293"/>
          </a:xfrm>
        </p:grpSpPr>
        <p:sp>
          <p:nvSpPr>
            <p:cNvPr id="15" name="Rectangle 14"/>
            <p:cNvSpPr/>
            <p:nvPr/>
          </p:nvSpPr>
          <p:spPr>
            <a:xfrm>
              <a:off x="2278944" y="3943351"/>
              <a:ext cx="375356" cy="147479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7124" name="TextBox 83"/>
            <p:cNvSpPr txBox="1">
              <a:spLocks noChangeArrowheads="1"/>
            </p:cNvSpPr>
            <p:nvPr/>
          </p:nvSpPr>
          <p:spPr bwMode="auto">
            <a:xfrm rot="16200000">
              <a:off x="1717324" y="4479402"/>
              <a:ext cx="1538293" cy="339192"/>
            </a:xfrm>
            <a:prstGeom prst="rect">
              <a:avLst/>
            </a:prstGeom>
            <a:noFill/>
            <a:ln w="9525">
              <a:noFill/>
              <a:miter lim="800000"/>
              <a:headEnd/>
              <a:tailEnd/>
            </a:ln>
          </p:spPr>
          <p:txBody>
            <a:bodyPr>
              <a:spAutoFit/>
            </a:bodyPr>
            <a:lstStyle/>
            <a:p>
              <a:r>
                <a:rPr lang="en-US" sz="1050">
                  <a:latin typeface="Helvetica" pitchFamily="34" charset="0"/>
                  <a:cs typeface="Helvetica" pitchFamily="34" charset="0"/>
                </a:rPr>
                <a:t>Feasible Region</a:t>
              </a:r>
            </a:p>
          </p:txBody>
        </p:sp>
        <p:sp>
          <p:nvSpPr>
            <p:cNvPr id="16" name="Freeform 15"/>
            <p:cNvSpPr/>
            <p:nvPr/>
          </p:nvSpPr>
          <p:spPr>
            <a:xfrm>
              <a:off x="2278944" y="3943351"/>
              <a:ext cx="368994" cy="1460505"/>
            </a:xfrm>
            <a:custGeom>
              <a:avLst/>
              <a:gdLst>
                <a:gd name="connsiteX0" fmla="*/ 0 w 368300"/>
                <a:gd name="connsiteY0" fmla="*/ 0 h 1460500"/>
                <a:gd name="connsiteX1" fmla="*/ 368300 w 368300"/>
                <a:gd name="connsiteY1" fmla="*/ 0 h 1460500"/>
                <a:gd name="connsiteX2" fmla="*/ 368300 w 368300"/>
                <a:gd name="connsiteY2" fmla="*/ 1460500 h 1460500"/>
              </a:gdLst>
              <a:ahLst/>
              <a:cxnLst>
                <a:cxn ang="0">
                  <a:pos x="connsiteX0" y="connsiteY0"/>
                </a:cxn>
                <a:cxn ang="0">
                  <a:pos x="connsiteX1" y="connsiteY1"/>
                </a:cxn>
                <a:cxn ang="0">
                  <a:pos x="connsiteX2" y="connsiteY2"/>
                </a:cxn>
              </a:cxnLst>
              <a:rect l="l" t="t" r="r" b="b"/>
              <a:pathLst>
                <a:path w="368300" h="1460500">
                  <a:moveTo>
                    <a:pt x="0" y="0"/>
                  </a:moveTo>
                  <a:lnTo>
                    <a:pt x="368300" y="0"/>
                  </a:lnTo>
                  <a:lnTo>
                    <a:pt x="368300" y="1460500"/>
                  </a:lnTo>
                </a:path>
              </a:pathLst>
            </a:cu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grpSp>
      <p:grpSp>
        <p:nvGrpSpPr>
          <p:cNvPr id="92" name="Group 91"/>
          <p:cNvGrpSpPr>
            <a:grpSpLocks/>
          </p:cNvGrpSpPr>
          <p:nvPr/>
        </p:nvGrpSpPr>
        <p:grpSpPr bwMode="auto">
          <a:xfrm>
            <a:off x="1937495" y="2095501"/>
            <a:ext cx="4639517" cy="3400933"/>
            <a:chOff x="1058542" y="1651000"/>
            <a:chExt cx="6186808" cy="4535347"/>
          </a:xfrm>
        </p:grpSpPr>
        <p:sp>
          <p:nvSpPr>
            <p:cNvPr id="45" name="Freeform 44"/>
            <p:cNvSpPr/>
            <p:nvPr/>
          </p:nvSpPr>
          <p:spPr>
            <a:xfrm>
              <a:off x="2279021" y="1651000"/>
              <a:ext cx="4966329" cy="3753487"/>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47119" name="TextBox 45"/>
            <p:cNvSpPr txBox="1">
              <a:spLocks noChangeArrowheads="1"/>
            </p:cNvSpPr>
            <p:nvPr/>
          </p:nvSpPr>
          <p:spPr bwMode="auto">
            <a:xfrm rot="16200000">
              <a:off x="38850" y="3407235"/>
              <a:ext cx="2439544" cy="40016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47120" name="TextBox 46"/>
            <p:cNvSpPr txBox="1">
              <a:spLocks noChangeArrowheads="1"/>
            </p:cNvSpPr>
            <p:nvPr/>
          </p:nvSpPr>
          <p:spPr bwMode="auto">
            <a:xfrm>
              <a:off x="3248268" y="5786170"/>
              <a:ext cx="2345555" cy="40017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sp>
          <p:nvSpPr>
            <p:cNvPr id="47121" name="TextBox 48"/>
            <p:cNvSpPr txBox="1">
              <a:spLocks noChangeArrowheads="1"/>
            </p:cNvSpPr>
            <p:nvPr/>
          </p:nvSpPr>
          <p:spPr bwMode="auto">
            <a:xfrm>
              <a:off x="1543090" y="1986282"/>
              <a:ext cx="928150" cy="3644693"/>
            </a:xfrm>
            <a:prstGeom prst="rect">
              <a:avLst/>
            </a:prstGeom>
            <a:noFill/>
            <a:ln w="9525">
              <a:noFill/>
              <a:miter lim="800000"/>
              <a:headEnd/>
              <a:tailEnd/>
            </a:ln>
          </p:spPr>
          <p:txBody>
            <a:bodyPr wrap="none">
              <a:spAutoFit/>
            </a:bodyPr>
            <a:lstStyle/>
            <a:p>
              <a:pPr algn="r">
                <a:lnSpc>
                  <a:spcPct val="130000"/>
                </a:lnSpc>
              </a:pPr>
              <a:r>
                <a:rPr lang="en-US" sz="1200">
                  <a:latin typeface="Helvetica" pitchFamily="34" charset="0"/>
                  <a:cs typeface="Helvetica" pitchFamily="34" charset="0"/>
                </a:rPr>
                <a:t>1,000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800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600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400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200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0 –</a:t>
              </a:r>
            </a:p>
          </p:txBody>
        </p:sp>
        <p:sp>
          <p:nvSpPr>
            <p:cNvPr id="47122" name="TextBox 50"/>
            <p:cNvSpPr txBox="1">
              <a:spLocks noChangeArrowheads="1"/>
            </p:cNvSpPr>
            <p:nvPr/>
          </p:nvSpPr>
          <p:spPr bwMode="auto">
            <a:xfrm>
              <a:off x="2182987" y="5208390"/>
              <a:ext cx="4741333" cy="523309"/>
            </a:xfrm>
            <a:prstGeom prst="rect">
              <a:avLst/>
            </a:prstGeom>
            <a:noFill/>
            <a:ln w="9525">
              <a:noFill/>
              <a:miter lim="800000"/>
              <a:headEnd/>
              <a:tailEnd/>
            </a:ln>
          </p:spPr>
          <p:txBody>
            <a:bodyPr>
              <a:spAutoFit/>
            </a:bodyPr>
            <a:lstStyle/>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750">
                  <a:latin typeface="Helvetica" pitchFamily="34" charset="0"/>
                  <a:cs typeface="Helvetica" pitchFamily="34" charset="0"/>
                </a:rPr>
                <a:t>|	|	|	|	|	|	|	|	|	|	|	|</a:t>
              </a:r>
            </a:p>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1200">
                  <a:latin typeface="Helvetica" pitchFamily="34" charset="0"/>
                  <a:cs typeface="Helvetica" pitchFamily="34" charset="0"/>
                </a:rPr>
                <a:t>0		200		400		600		800		1,000</a:t>
              </a:r>
            </a:p>
          </p:txBody>
        </p:sp>
      </p:grpSp>
    </p:spTree>
    <p:extLst>
      <p:ext uri="{BB962C8B-B14F-4D97-AF65-F5344CB8AC3E}">
        <p14:creationId xmlns:p14="http://schemas.microsoft.com/office/powerpoint/2010/main" val="947774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solidFill>
                  <a:srgbClr val="0071B1"/>
                </a:solidFill>
                <a:latin typeface="Helvetica" pitchFamily="34" charset="0"/>
                <a:cs typeface="Helvetica" pitchFamily="34" charset="0"/>
              </a:rPr>
              <a:t>Special Situations</a:t>
            </a:r>
          </a:p>
        </p:txBody>
      </p:sp>
      <p:sp>
        <p:nvSpPr>
          <p:cNvPr id="3" name="Content Placeholder 2"/>
          <p:cNvSpPr>
            <a:spLocks noGrp="1"/>
          </p:cNvSpPr>
          <p:nvPr>
            <p:ph idx="1"/>
          </p:nvPr>
        </p:nvSpPr>
        <p:spPr>
          <a:xfrm>
            <a:off x="1753792" y="2057400"/>
            <a:ext cx="5649515" cy="2000250"/>
          </a:xfrm>
        </p:spPr>
        <p:txBody>
          <a:bodyPr>
            <a:normAutofit lnSpcReduction="10000"/>
          </a:bodyPr>
          <a:lstStyle/>
          <a:p>
            <a:pPr eaLnBrk="1" hangingPunct="1"/>
            <a:r>
              <a:rPr lang="en-US" sz="3200" dirty="0">
                <a:latin typeface="Helvetica" pitchFamily="34" charset="0"/>
                <a:cs typeface="Helvetica" pitchFamily="34" charset="0"/>
              </a:rPr>
              <a:t>Infeasibility</a:t>
            </a:r>
          </a:p>
          <a:p>
            <a:pPr lvl="1" eaLnBrk="1" hangingPunct="1"/>
            <a:r>
              <a:rPr lang="en-US" sz="2800" dirty="0">
                <a:latin typeface="Helvetica" pitchFamily="34" charset="0"/>
                <a:cs typeface="Helvetica" pitchFamily="34" charset="0"/>
              </a:rPr>
              <a:t>No one solution satisfies all the constraints</a:t>
            </a:r>
          </a:p>
          <a:p>
            <a:pPr lvl="1" eaLnBrk="1" hangingPunct="1"/>
            <a:r>
              <a:rPr lang="en-US" sz="2800" dirty="0">
                <a:latin typeface="Helvetica" pitchFamily="34" charset="0"/>
                <a:cs typeface="Helvetica" pitchFamily="34" charset="0"/>
              </a:rPr>
              <a:t>Changed constraint in Flair Furniture problem</a:t>
            </a:r>
          </a:p>
        </p:txBody>
      </p:sp>
      <p:sp>
        <p:nvSpPr>
          <p:cNvPr id="4" name="TextBox 3"/>
          <p:cNvSpPr txBox="1">
            <a:spLocks noChangeArrowheads="1"/>
          </p:cNvSpPr>
          <p:nvPr/>
        </p:nvSpPr>
        <p:spPr bwMode="auto">
          <a:xfrm>
            <a:off x="2006370" y="4570665"/>
            <a:ext cx="5144357" cy="584775"/>
          </a:xfrm>
          <a:prstGeom prst="rect">
            <a:avLst/>
          </a:prstGeom>
          <a:noFill/>
          <a:ln w="9525">
            <a:noFill/>
            <a:miter lim="800000"/>
            <a:headEnd/>
            <a:tailEnd/>
          </a:ln>
        </p:spPr>
        <p:txBody>
          <a:bodyPr wrap="none">
            <a:spAutoFit/>
          </a:bodyPr>
          <a:lstStyle/>
          <a:p>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100   becomes  </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600</a:t>
            </a:r>
          </a:p>
        </p:txBody>
      </p:sp>
    </p:spTree>
    <p:extLst>
      <p:ext uri="{BB962C8B-B14F-4D97-AF65-F5344CB8AC3E}">
        <p14:creationId xmlns:p14="http://schemas.microsoft.com/office/powerpoint/2010/main" val="1551854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a:grpSpLocks/>
          </p:cNvGrpSpPr>
          <p:nvPr/>
        </p:nvGrpSpPr>
        <p:grpSpPr bwMode="auto">
          <a:xfrm>
            <a:off x="4469607" y="2086356"/>
            <a:ext cx="2035969" cy="2809875"/>
            <a:chOff x="4435568" y="1651000"/>
            <a:chExt cx="2714532" cy="3746500"/>
          </a:xfrm>
        </p:grpSpPr>
        <p:sp>
          <p:nvSpPr>
            <p:cNvPr id="12" name="Rectangle 11"/>
            <p:cNvSpPr/>
            <p:nvPr/>
          </p:nvSpPr>
          <p:spPr>
            <a:xfrm>
              <a:off x="4435568" y="1651000"/>
              <a:ext cx="2714532" cy="3746500"/>
            </a:xfrm>
            <a:prstGeom prst="rect">
              <a:avLst/>
            </a:prstGeom>
            <a:solidFill>
              <a:srgbClr val="BC9D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9182" name="TextBox 30"/>
            <p:cNvSpPr txBox="1">
              <a:spLocks noChangeArrowheads="1"/>
            </p:cNvSpPr>
            <p:nvPr/>
          </p:nvSpPr>
          <p:spPr bwMode="auto">
            <a:xfrm>
              <a:off x="5569630" y="3006307"/>
              <a:ext cx="1193182" cy="984885"/>
            </a:xfrm>
            <a:prstGeom prst="rect">
              <a:avLst/>
            </a:prstGeom>
            <a:noFill/>
            <a:ln w="9525">
              <a:noFill/>
              <a:miter lim="800000"/>
              <a:headEnd/>
              <a:tailEnd/>
            </a:ln>
          </p:spPr>
          <p:txBody>
            <a:bodyPr>
              <a:spAutoFit/>
            </a:bodyPr>
            <a:lstStyle/>
            <a:p>
              <a:r>
                <a:rPr lang="en-US" sz="1050">
                  <a:latin typeface="Helvetica" pitchFamily="34" charset="0"/>
                  <a:cs typeface="Helvetica" pitchFamily="34" charset="0"/>
                </a:rPr>
                <a:t>Region Satisfying Fourth Constraint</a:t>
              </a:r>
            </a:p>
          </p:txBody>
        </p:sp>
        <p:cxnSp>
          <p:nvCxnSpPr>
            <p:cNvPr id="10" name="Straight Arrow Connector 9"/>
            <p:cNvCxnSpPr/>
            <p:nvPr/>
          </p:nvCxnSpPr>
          <p:spPr>
            <a:xfrm flipV="1">
              <a:off x="4435568" y="1651000"/>
              <a:ext cx="0" cy="3746500"/>
            </a:xfrm>
            <a:prstGeom prst="straightConnector1">
              <a:avLst/>
            </a:prstGeom>
            <a:ln w="76200" cmpd="sng">
              <a:solidFill>
                <a:schemeClr val="accent2"/>
              </a:solidFill>
              <a:tailEnd type="arrow" w="med" len="sm"/>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a:grpSpLocks/>
          </p:cNvGrpSpPr>
          <p:nvPr/>
        </p:nvGrpSpPr>
        <p:grpSpPr bwMode="auto">
          <a:xfrm>
            <a:off x="2852737" y="3829050"/>
            <a:ext cx="1347788" cy="1081088"/>
            <a:chOff x="2279650" y="3962400"/>
            <a:chExt cx="1797050" cy="1441450"/>
          </a:xfrm>
        </p:grpSpPr>
        <p:sp>
          <p:nvSpPr>
            <p:cNvPr id="6" name="Freeform 5"/>
            <p:cNvSpPr/>
            <p:nvPr/>
          </p:nvSpPr>
          <p:spPr>
            <a:xfrm>
              <a:off x="2279650" y="3962400"/>
              <a:ext cx="1797050" cy="1441450"/>
            </a:xfrm>
            <a:custGeom>
              <a:avLst/>
              <a:gdLst>
                <a:gd name="connsiteX0" fmla="*/ 0 w 1797050"/>
                <a:gd name="connsiteY0" fmla="*/ 0 h 1441450"/>
                <a:gd name="connsiteX1" fmla="*/ 723900 w 1797050"/>
                <a:gd name="connsiteY1" fmla="*/ 6350 h 1441450"/>
                <a:gd name="connsiteX2" fmla="*/ 1162050 w 1797050"/>
                <a:gd name="connsiteY2" fmla="*/ 298450 h 1441450"/>
                <a:gd name="connsiteX3" fmla="*/ 1797050 w 1797050"/>
                <a:gd name="connsiteY3" fmla="*/ 1441450 h 1441450"/>
                <a:gd name="connsiteX4" fmla="*/ 12700 w 1797050"/>
                <a:gd name="connsiteY4" fmla="*/ 1435100 h 1441450"/>
                <a:gd name="connsiteX5" fmla="*/ 0 w 1797050"/>
                <a:gd name="connsiteY5" fmla="*/ 0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7050" h="1441450">
                  <a:moveTo>
                    <a:pt x="0" y="0"/>
                  </a:moveTo>
                  <a:lnTo>
                    <a:pt x="723900" y="6350"/>
                  </a:lnTo>
                  <a:lnTo>
                    <a:pt x="1162050" y="298450"/>
                  </a:lnTo>
                  <a:lnTo>
                    <a:pt x="1797050" y="1441450"/>
                  </a:lnTo>
                  <a:lnTo>
                    <a:pt x="12700" y="1435100"/>
                  </a:lnTo>
                  <a:lnTo>
                    <a:pt x="0" y="0"/>
                  </a:lnTo>
                  <a:close/>
                </a:path>
              </a:pathLst>
            </a:custGeom>
            <a:solidFill>
              <a:srgbClr val="BC9D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4" name="Freeform 3"/>
            <p:cNvSpPr/>
            <p:nvPr/>
          </p:nvSpPr>
          <p:spPr>
            <a:xfrm>
              <a:off x="2292350" y="3968750"/>
              <a:ext cx="1778000" cy="1422400"/>
            </a:xfrm>
            <a:custGeom>
              <a:avLst/>
              <a:gdLst>
                <a:gd name="connsiteX0" fmla="*/ 0 w 1778000"/>
                <a:gd name="connsiteY0" fmla="*/ 0 h 1422400"/>
                <a:gd name="connsiteX1" fmla="*/ 730250 w 1778000"/>
                <a:gd name="connsiteY1" fmla="*/ 0 h 1422400"/>
                <a:gd name="connsiteX2" fmla="*/ 1162050 w 1778000"/>
                <a:gd name="connsiteY2" fmla="*/ 292100 h 1422400"/>
                <a:gd name="connsiteX3" fmla="*/ 1778000 w 177800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78000" h="1422400">
                  <a:moveTo>
                    <a:pt x="0" y="0"/>
                  </a:moveTo>
                  <a:lnTo>
                    <a:pt x="730250" y="0"/>
                  </a:lnTo>
                  <a:lnTo>
                    <a:pt x="1162050" y="292100"/>
                  </a:lnTo>
                  <a:lnTo>
                    <a:pt x="1778000" y="1422400"/>
                  </a:lnTo>
                </a:path>
              </a:pathLst>
            </a:custGeom>
            <a:ln w="76200" cmpd="sng">
              <a:solidFill>
                <a:srgbClr val="99622C"/>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49180" name="TextBox 6"/>
            <p:cNvSpPr txBox="1">
              <a:spLocks noChangeArrowheads="1"/>
            </p:cNvSpPr>
            <p:nvPr/>
          </p:nvSpPr>
          <p:spPr bwMode="auto">
            <a:xfrm>
              <a:off x="2471238" y="4295357"/>
              <a:ext cx="1193181" cy="984885"/>
            </a:xfrm>
            <a:prstGeom prst="rect">
              <a:avLst/>
            </a:prstGeom>
            <a:noFill/>
            <a:ln w="9525">
              <a:noFill/>
              <a:miter lim="800000"/>
              <a:headEnd/>
              <a:tailEnd/>
            </a:ln>
          </p:spPr>
          <p:txBody>
            <a:bodyPr>
              <a:spAutoFit/>
            </a:bodyPr>
            <a:lstStyle/>
            <a:p>
              <a:r>
                <a:rPr lang="en-US" sz="1050">
                  <a:latin typeface="Helvetica" pitchFamily="34" charset="0"/>
                  <a:cs typeface="Helvetica" pitchFamily="34" charset="0"/>
                </a:rPr>
                <a:t>Region Satisfying Three Constraints</a:t>
              </a:r>
            </a:p>
          </p:txBody>
        </p:sp>
      </p:grpSp>
      <p:sp>
        <p:nvSpPr>
          <p:cNvPr id="49155" name="Title 1"/>
          <p:cNvSpPr>
            <a:spLocks noGrp="1"/>
          </p:cNvSpPr>
          <p:nvPr>
            <p:ph type="title"/>
          </p:nvPr>
        </p:nvSpPr>
        <p:spPr>
          <a:noFill/>
        </p:spPr>
        <p:txBody>
          <a:bodyPr/>
          <a:lstStyle/>
          <a:p>
            <a:pPr eaLnBrk="1" hangingPunct="1"/>
            <a:r>
              <a:rPr lang="en-US">
                <a:solidFill>
                  <a:schemeClr val="tx2"/>
                </a:solidFill>
                <a:latin typeface="Helvetica" pitchFamily="34" charset="0"/>
                <a:cs typeface="Helvetica" pitchFamily="34" charset="0"/>
              </a:rPr>
              <a:t>Special Situations</a:t>
            </a:r>
          </a:p>
        </p:txBody>
      </p:sp>
      <p:grpSp>
        <p:nvGrpSpPr>
          <p:cNvPr id="43" name="Group 42"/>
          <p:cNvGrpSpPr>
            <a:grpSpLocks/>
          </p:cNvGrpSpPr>
          <p:nvPr/>
        </p:nvGrpSpPr>
        <p:grpSpPr bwMode="auto">
          <a:xfrm>
            <a:off x="1937495" y="2095501"/>
            <a:ext cx="4639517" cy="3400933"/>
            <a:chOff x="1058542" y="1651000"/>
            <a:chExt cx="6186808" cy="4535347"/>
          </a:xfrm>
        </p:grpSpPr>
        <p:sp>
          <p:nvSpPr>
            <p:cNvPr id="45" name="Freeform 44"/>
            <p:cNvSpPr/>
            <p:nvPr/>
          </p:nvSpPr>
          <p:spPr>
            <a:xfrm>
              <a:off x="2279021" y="1651000"/>
              <a:ext cx="4966329" cy="3753487"/>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49174" name="TextBox 45"/>
            <p:cNvSpPr txBox="1">
              <a:spLocks noChangeArrowheads="1"/>
            </p:cNvSpPr>
            <p:nvPr/>
          </p:nvSpPr>
          <p:spPr bwMode="auto">
            <a:xfrm rot="16200000">
              <a:off x="38850" y="3407235"/>
              <a:ext cx="2439544" cy="40016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49175" name="TextBox 46"/>
            <p:cNvSpPr txBox="1">
              <a:spLocks noChangeArrowheads="1"/>
            </p:cNvSpPr>
            <p:nvPr/>
          </p:nvSpPr>
          <p:spPr bwMode="auto">
            <a:xfrm>
              <a:off x="3248268" y="5786170"/>
              <a:ext cx="2345555" cy="400177"/>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sp>
          <p:nvSpPr>
            <p:cNvPr id="49176" name="TextBox 48"/>
            <p:cNvSpPr txBox="1">
              <a:spLocks noChangeArrowheads="1"/>
            </p:cNvSpPr>
            <p:nvPr/>
          </p:nvSpPr>
          <p:spPr bwMode="auto">
            <a:xfrm>
              <a:off x="1543090" y="1986282"/>
              <a:ext cx="928150" cy="3644693"/>
            </a:xfrm>
            <a:prstGeom prst="rect">
              <a:avLst/>
            </a:prstGeom>
            <a:noFill/>
            <a:ln w="9525">
              <a:noFill/>
              <a:miter lim="800000"/>
              <a:headEnd/>
              <a:tailEnd/>
            </a:ln>
          </p:spPr>
          <p:txBody>
            <a:bodyPr wrap="none">
              <a:spAutoFit/>
            </a:bodyPr>
            <a:lstStyle/>
            <a:p>
              <a:pPr algn="r">
                <a:lnSpc>
                  <a:spcPct val="130000"/>
                </a:lnSpc>
              </a:pPr>
              <a:r>
                <a:rPr lang="en-US" sz="1200">
                  <a:latin typeface="Helvetica" pitchFamily="34" charset="0"/>
                  <a:cs typeface="Helvetica" pitchFamily="34" charset="0"/>
                </a:rPr>
                <a:t>1,000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800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600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400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200 –</a:t>
              </a:r>
            </a:p>
            <a:p>
              <a:pPr algn="r">
                <a:lnSpc>
                  <a:spcPct val="130000"/>
                </a:lnSpc>
              </a:pPr>
              <a:r>
                <a:rPr lang="en-US" sz="1200">
                  <a:latin typeface="Helvetica" pitchFamily="34" charset="0"/>
                  <a:cs typeface="Helvetica" pitchFamily="34" charset="0"/>
                </a:rPr>
                <a:t>–</a:t>
              </a:r>
            </a:p>
            <a:p>
              <a:pPr algn="r">
                <a:lnSpc>
                  <a:spcPct val="130000"/>
                </a:lnSpc>
              </a:pPr>
              <a:r>
                <a:rPr lang="en-US" sz="1200">
                  <a:latin typeface="Helvetica" pitchFamily="34" charset="0"/>
                  <a:cs typeface="Helvetica" pitchFamily="34" charset="0"/>
                </a:rPr>
                <a:t>0 –</a:t>
              </a:r>
            </a:p>
          </p:txBody>
        </p:sp>
        <p:sp>
          <p:nvSpPr>
            <p:cNvPr id="49177" name="TextBox 50"/>
            <p:cNvSpPr txBox="1">
              <a:spLocks noChangeArrowheads="1"/>
            </p:cNvSpPr>
            <p:nvPr/>
          </p:nvSpPr>
          <p:spPr bwMode="auto">
            <a:xfrm>
              <a:off x="2182987" y="5208390"/>
              <a:ext cx="4741333" cy="523309"/>
            </a:xfrm>
            <a:prstGeom prst="rect">
              <a:avLst/>
            </a:prstGeom>
            <a:noFill/>
            <a:ln w="9525">
              <a:noFill/>
              <a:miter lim="800000"/>
              <a:headEnd/>
              <a:tailEnd/>
            </a:ln>
          </p:spPr>
          <p:txBody>
            <a:bodyPr>
              <a:spAutoFit/>
            </a:bodyPr>
            <a:lstStyle/>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750">
                  <a:latin typeface="Helvetica" pitchFamily="34" charset="0"/>
                  <a:cs typeface="Helvetica" pitchFamily="34" charset="0"/>
                </a:rPr>
                <a:t>|	|	|	|	|	|	|	|	|	|	|	|</a:t>
              </a:r>
            </a:p>
            <a:p>
              <a:pPr>
                <a:tabLst>
                  <a:tab pos="271463" algn="ctr"/>
                  <a:tab pos="538163" algn="ctr"/>
                  <a:tab pos="809625" algn="ctr"/>
                  <a:tab pos="1076325" algn="ctr"/>
                  <a:tab pos="1347788" algn="ctr"/>
                  <a:tab pos="1614488" algn="ctr"/>
                  <a:tab pos="1885950" algn="ctr"/>
                  <a:tab pos="2152650" algn="ctr"/>
                  <a:tab pos="2424113" algn="ctr"/>
                  <a:tab pos="2690813" algn="ctr"/>
                  <a:tab pos="2962275" algn="ctr"/>
                </a:tabLst>
              </a:pPr>
              <a:r>
                <a:rPr lang="en-US" sz="1200">
                  <a:latin typeface="Helvetica" pitchFamily="34" charset="0"/>
                  <a:cs typeface="Helvetica" pitchFamily="34" charset="0"/>
                </a:rPr>
                <a:t>0		200		400		600		800		1,000</a:t>
              </a:r>
            </a:p>
          </p:txBody>
        </p:sp>
      </p:grpSp>
      <p:sp>
        <p:nvSpPr>
          <p:cNvPr id="56" name="TextBox 55"/>
          <p:cNvSpPr txBox="1">
            <a:spLocks noChangeArrowheads="1"/>
          </p:cNvSpPr>
          <p:nvPr/>
        </p:nvSpPr>
        <p:spPr bwMode="auto">
          <a:xfrm>
            <a:off x="3131344" y="2520554"/>
            <a:ext cx="788999" cy="300082"/>
          </a:xfrm>
          <a:prstGeom prst="rect">
            <a:avLst/>
          </a:prstGeom>
          <a:noFill/>
          <a:ln w="9525">
            <a:noFill/>
            <a:miter lim="800000"/>
            <a:headEnd/>
            <a:tailEnd/>
          </a:ln>
        </p:spPr>
        <p:txBody>
          <a:bodyPr wrap="none">
            <a:spAutoFit/>
          </a:bodyPr>
          <a:lstStyle/>
          <a:p>
            <a:r>
              <a:rPr lang="en-US" sz="1350" i="1">
                <a:latin typeface="Helvetica" pitchFamily="34" charset="0"/>
                <a:cs typeface="Helvetica" pitchFamily="34" charset="0"/>
              </a:rPr>
              <a:t>C</a:t>
            </a:r>
            <a:r>
              <a:rPr lang="en-US" sz="1350">
                <a:latin typeface="Helvetica" pitchFamily="34" charset="0"/>
                <a:cs typeface="Helvetica" pitchFamily="34" charset="0"/>
              </a:rPr>
              <a:t> ≤ 450</a:t>
            </a:r>
          </a:p>
        </p:txBody>
      </p:sp>
      <p:cxnSp>
        <p:nvCxnSpPr>
          <p:cNvPr id="57" name="Straight Arrow Connector 56"/>
          <p:cNvCxnSpPr/>
          <p:nvPr/>
        </p:nvCxnSpPr>
        <p:spPr>
          <a:xfrm flipH="1">
            <a:off x="2996803" y="2797969"/>
            <a:ext cx="270272" cy="9965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a:spLocks noChangeArrowheads="1"/>
          </p:cNvSpPr>
          <p:nvPr/>
        </p:nvSpPr>
        <p:spPr bwMode="auto">
          <a:xfrm>
            <a:off x="6336506" y="5310188"/>
            <a:ext cx="949106" cy="276999"/>
          </a:xfrm>
          <a:prstGeom prst="rect">
            <a:avLst/>
          </a:prstGeom>
          <a:noFill/>
          <a:ln w="9525">
            <a:noFill/>
            <a:miter lim="800000"/>
            <a:headEnd/>
            <a:tailEnd/>
          </a:ln>
        </p:spPr>
        <p:txBody>
          <a:bodyPr wrap="none">
            <a:spAutoFit/>
          </a:bodyPr>
          <a:lstStyle/>
          <a:p>
            <a:r>
              <a:rPr lang="en-US" sz="1200">
                <a:solidFill>
                  <a:srgbClr val="132A2C"/>
                </a:solidFill>
                <a:latin typeface="Helvetica" pitchFamily="34" charset="0"/>
                <a:cs typeface="Helvetica" pitchFamily="34" charset="0"/>
              </a:rPr>
              <a:t>Figure 2.11</a:t>
            </a:r>
          </a:p>
        </p:txBody>
      </p:sp>
      <p:cxnSp>
        <p:nvCxnSpPr>
          <p:cNvPr id="72" name="Straight Arrow Connector 71"/>
          <p:cNvCxnSpPr/>
          <p:nvPr/>
        </p:nvCxnSpPr>
        <p:spPr>
          <a:xfrm flipH="1">
            <a:off x="3267075" y="3438525"/>
            <a:ext cx="253604" cy="5524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a:grpSpLocks/>
          </p:cNvGrpSpPr>
          <p:nvPr/>
        </p:nvGrpSpPr>
        <p:grpSpPr bwMode="auto">
          <a:xfrm>
            <a:off x="2837260" y="1914528"/>
            <a:ext cx="1818084" cy="507831"/>
            <a:chOff x="2258994" y="1409700"/>
            <a:chExt cx="2423697" cy="677336"/>
          </a:xfrm>
        </p:grpSpPr>
        <p:cxnSp>
          <p:nvCxnSpPr>
            <p:cNvPr id="79" name="Straight Arrow Connector 78"/>
            <p:cNvCxnSpPr/>
            <p:nvPr/>
          </p:nvCxnSpPr>
          <p:spPr>
            <a:xfrm>
              <a:off x="3501793" y="1905167"/>
              <a:ext cx="928529" cy="809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172" name="TextBox 87"/>
            <p:cNvSpPr txBox="1">
              <a:spLocks noChangeArrowheads="1"/>
            </p:cNvSpPr>
            <p:nvPr/>
          </p:nvSpPr>
          <p:spPr bwMode="auto">
            <a:xfrm>
              <a:off x="2258994" y="1409700"/>
              <a:ext cx="2423697" cy="677336"/>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Constraint Changed to </a:t>
              </a:r>
              <a:r>
                <a:rPr lang="en-US" sz="1350" i="1">
                  <a:latin typeface="Helvetica" pitchFamily="34" charset="0"/>
                  <a:cs typeface="Helvetica" pitchFamily="34" charset="0"/>
                </a:rPr>
                <a:t>T</a:t>
              </a:r>
              <a:r>
                <a:rPr lang="en-US" sz="1350">
                  <a:latin typeface="Helvetica" pitchFamily="34" charset="0"/>
                  <a:cs typeface="Helvetica" pitchFamily="34" charset="0"/>
                </a:rPr>
                <a:t> ≥ 600</a:t>
              </a:r>
            </a:p>
          </p:txBody>
        </p:sp>
      </p:grpSp>
      <p:grpSp>
        <p:nvGrpSpPr>
          <p:cNvPr id="27" name="Group 26"/>
          <p:cNvGrpSpPr>
            <a:grpSpLocks/>
          </p:cNvGrpSpPr>
          <p:nvPr/>
        </p:nvGrpSpPr>
        <p:grpSpPr bwMode="auto">
          <a:xfrm>
            <a:off x="4129086" y="4079083"/>
            <a:ext cx="1555590" cy="603647"/>
            <a:chOff x="3981450" y="4295357"/>
            <a:chExt cx="2073533" cy="805177"/>
          </a:xfrm>
        </p:grpSpPr>
        <p:cxnSp>
          <p:nvCxnSpPr>
            <p:cNvPr id="89" name="Straight Arrow Connector 88"/>
            <p:cNvCxnSpPr/>
            <p:nvPr/>
          </p:nvCxnSpPr>
          <p:spPr>
            <a:xfrm flipH="1">
              <a:off x="3981450" y="4609805"/>
              <a:ext cx="330106" cy="4907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170" name="TextBox 70"/>
            <p:cNvSpPr txBox="1">
              <a:spLocks noChangeArrowheads="1"/>
            </p:cNvSpPr>
            <p:nvPr/>
          </p:nvSpPr>
          <p:spPr bwMode="auto">
            <a:xfrm>
              <a:off x="4278932" y="4295357"/>
              <a:ext cx="1776051" cy="400266"/>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2</a:t>
              </a:r>
              <a:r>
                <a:rPr lang="en-US" sz="1350" i="1">
                  <a:latin typeface="Helvetica" pitchFamily="34" charset="0"/>
                  <a:cs typeface="Helvetica" pitchFamily="34" charset="0"/>
                </a:rPr>
                <a:t>T</a:t>
              </a:r>
              <a:r>
                <a:rPr lang="en-US" sz="1350">
                  <a:latin typeface="Helvetica" pitchFamily="34" charset="0"/>
                  <a:cs typeface="Helvetica" pitchFamily="34" charset="0"/>
                </a:rPr>
                <a:t> + </a:t>
              </a:r>
              <a:r>
                <a:rPr lang="en-US" sz="1350" i="1">
                  <a:latin typeface="Helvetica" pitchFamily="34" charset="0"/>
                  <a:cs typeface="Helvetica" pitchFamily="34" charset="0"/>
                </a:rPr>
                <a:t>C</a:t>
              </a:r>
              <a:r>
                <a:rPr lang="en-US" sz="1350">
                  <a:latin typeface="Helvetica" pitchFamily="34" charset="0"/>
                  <a:cs typeface="Helvetica" pitchFamily="34" charset="0"/>
                </a:rPr>
                <a:t> ≤ 1,000</a:t>
              </a:r>
            </a:p>
          </p:txBody>
        </p:sp>
      </p:grpSp>
      <p:grpSp>
        <p:nvGrpSpPr>
          <p:cNvPr id="24" name="Group 23"/>
          <p:cNvGrpSpPr>
            <a:grpSpLocks/>
          </p:cNvGrpSpPr>
          <p:nvPr/>
        </p:nvGrpSpPr>
        <p:grpSpPr bwMode="auto">
          <a:xfrm>
            <a:off x="3340895" y="2990848"/>
            <a:ext cx="1688306" cy="577081"/>
            <a:chOff x="2930270" y="2845434"/>
            <a:chExt cx="2251330" cy="768479"/>
          </a:xfrm>
        </p:grpSpPr>
        <p:sp>
          <p:nvSpPr>
            <p:cNvPr id="49167" name="TextBox 31"/>
            <p:cNvSpPr txBox="1">
              <a:spLocks noChangeArrowheads="1"/>
            </p:cNvSpPr>
            <p:nvPr/>
          </p:nvSpPr>
          <p:spPr bwMode="auto">
            <a:xfrm>
              <a:off x="2930270" y="2845434"/>
              <a:ext cx="1412163" cy="768479"/>
            </a:xfrm>
            <a:prstGeom prst="rect">
              <a:avLst/>
            </a:prstGeom>
            <a:noFill/>
            <a:ln w="9525">
              <a:noFill/>
              <a:miter lim="800000"/>
              <a:headEnd/>
              <a:tailEnd/>
            </a:ln>
          </p:spPr>
          <p:txBody>
            <a:bodyPr>
              <a:spAutoFit/>
            </a:bodyPr>
            <a:lstStyle/>
            <a:p>
              <a:r>
                <a:rPr lang="en-US" sz="1050">
                  <a:latin typeface="Helvetica" pitchFamily="34" charset="0"/>
                  <a:cs typeface="Helvetica" pitchFamily="34" charset="0"/>
                </a:rPr>
                <a:t>Two Regions Do Not Overlap</a:t>
              </a:r>
            </a:p>
          </p:txBody>
        </p:sp>
        <p:cxnSp>
          <p:nvCxnSpPr>
            <p:cNvPr id="44" name="Straight Arrow Connector 43"/>
            <p:cNvCxnSpPr/>
            <p:nvPr/>
          </p:nvCxnSpPr>
          <p:spPr>
            <a:xfrm>
              <a:off x="4316315" y="3048380"/>
              <a:ext cx="86528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a:grpSpLocks/>
          </p:cNvGrpSpPr>
          <p:nvPr/>
        </p:nvGrpSpPr>
        <p:grpSpPr bwMode="auto">
          <a:xfrm>
            <a:off x="3643312" y="3390900"/>
            <a:ext cx="1721536" cy="506016"/>
            <a:chOff x="3334219" y="3377684"/>
            <a:chExt cx="2295599" cy="675100"/>
          </a:xfrm>
        </p:grpSpPr>
        <p:cxnSp>
          <p:nvCxnSpPr>
            <p:cNvPr id="48" name="Straight Arrow Connector 47"/>
            <p:cNvCxnSpPr/>
            <p:nvPr/>
          </p:nvCxnSpPr>
          <p:spPr>
            <a:xfrm flipH="1">
              <a:off x="3334219" y="3561946"/>
              <a:ext cx="330231" cy="4908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166" name="TextBox 49"/>
            <p:cNvSpPr txBox="1">
              <a:spLocks noChangeArrowheads="1"/>
            </p:cNvSpPr>
            <p:nvPr/>
          </p:nvSpPr>
          <p:spPr bwMode="auto">
            <a:xfrm>
              <a:off x="3724843" y="3377684"/>
              <a:ext cx="1904975" cy="400354"/>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3</a:t>
              </a:r>
              <a:r>
                <a:rPr lang="en-US" sz="1350" i="1">
                  <a:latin typeface="Helvetica" pitchFamily="34" charset="0"/>
                  <a:cs typeface="Helvetica" pitchFamily="34" charset="0"/>
                </a:rPr>
                <a:t>T</a:t>
              </a:r>
              <a:r>
                <a:rPr lang="en-US" sz="1350">
                  <a:latin typeface="Helvetica" pitchFamily="34" charset="0"/>
                  <a:cs typeface="Helvetica" pitchFamily="34" charset="0"/>
                </a:rPr>
                <a:t> + 4</a:t>
              </a:r>
              <a:r>
                <a:rPr lang="en-US" sz="1350" i="1">
                  <a:latin typeface="Helvetica" pitchFamily="34" charset="0"/>
                  <a:cs typeface="Helvetica" pitchFamily="34" charset="0"/>
                </a:rPr>
                <a:t>C</a:t>
              </a:r>
              <a:r>
                <a:rPr lang="en-US" sz="1350">
                  <a:latin typeface="Helvetica" pitchFamily="34" charset="0"/>
                  <a:cs typeface="Helvetica" pitchFamily="34" charset="0"/>
                </a:rPr>
                <a:t> ≤ 2,400</a:t>
              </a:r>
            </a:p>
          </p:txBody>
        </p:sp>
      </p:grpSp>
    </p:spTree>
    <p:extLst>
      <p:ext uri="{BB962C8B-B14F-4D97-AF65-F5344CB8AC3E}">
        <p14:creationId xmlns:p14="http://schemas.microsoft.com/office/powerpoint/2010/main" val="84047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Some Applications</a:t>
            </a:r>
          </a:p>
        </p:txBody>
      </p:sp>
      <p:sp>
        <p:nvSpPr>
          <p:cNvPr id="3" name="Content Placeholder 2"/>
          <p:cNvSpPr>
            <a:spLocks noGrp="1"/>
          </p:cNvSpPr>
          <p:nvPr>
            <p:ph idx="1"/>
          </p:nvPr>
        </p:nvSpPr>
        <p:spPr>
          <a:xfrm>
            <a:off x="628650" y="1600200"/>
            <a:ext cx="7886700" cy="4759643"/>
          </a:xfrm>
        </p:spPr>
        <p:txBody>
          <a:bodyPr/>
          <a:lstStyle/>
          <a:p>
            <a:r>
              <a:rPr lang="en-US" dirty="0"/>
              <a:t>Manufacturing</a:t>
            </a:r>
          </a:p>
          <a:p>
            <a:pPr lvl="1"/>
            <a:r>
              <a:rPr lang="en-US" dirty="0"/>
              <a:t>Factory planning</a:t>
            </a:r>
          </a:p>
          <a:p>
            <a:pPr lvl="1"/>
            <a:r>
              <a:rPr lang="en-US" dirty="0"/>
              <a:t>Refinery planning</a:t>
            </a:r>
          </a:p>
          <a:p>
            <a:r>
              <a:rPr lang="en-US" dirty="0"/>
              <a:t>Financial Management</a:t>
            </a:r>
          </a:p>
          <a:p>
            <a:pPr lvl="1"/>
            <a:r>
              <a:rPr lang="en-US" dirty="0"/>
              <a:t>Portfolio selection</a:t>
            </a:r>
          </a:p>
          <a:p>
            <a:r>
              <a:rPr lang="en-US" dirty="0"/>
              <a:t>Human Resources</a:t>
            </a:r>
          </a:p>
          <a:p>
            <a:pPr lvl="1"/>
            <a:r>
              <a:rPr lang="en-US" dirty="0"/>
              <a:t>Scheduling</a:t>
            </a:r>
          </a:p>
          <a:p>
            <a:r>
              <a:rPr lang="en-US" dirty="0"/>
              <a:t>Transportation</a:t>
            </a:r>
          </a:p>
          <a:p>
            <a:pPr lvl="1"/>
            <a:r>
              <a:rPr lang="en-US" dirty="0"/>
              <a:t>Vehicle routing</a:t>
            </a:r>
          </a:p>
        </p:txBody>
      </p:sp>
    </p:spTree>
    <p:extLst>
      <p:ext uri="{BB962C8B-B14F-4D97-AF65-F5344CB8AC3E}">
        <p14:creationId xmlns:p14="http://schemas.microsoft.com/office/powerpoint/2010/main" val="230231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solidFill>
                  <a:srgbClr val="0071B1"/>
                </a:solidFill>
                <a:latin typeface="Helvetica" pitchFamily="34" charset="0"/>
                <a:cs typeface="Helvetica" pitchFamily="34" charset="0"/>
              </a:rPr>
              <a:t>Special Situations</a:t>
            </a:r>
          </a:p>
        </p:txBody>
      </p:sp>
      <p:sp>
        <p:nvSpPr>
          <p:cNvPr id="3" name="Content Placeholder 2"/>
          <p:cNvSpPr>
            <a:spLocks noGrp="1"/>
          </p:cNvSpPr>
          <p:nvPr>
            <p:ph idx="1"/>
          </p:nvPr>
        </p:nvSpPr>
        <p:spPr>
          <a:xfrm>
            <a:off x="941832" y="1984248"/>
            <a:ext cx="7156419" cy="3127248"/>
          </a:xfrm>
        </p:spPr>
        <p:txBody>
          <a:bodyPr rtlCol="0">
            <a:normAutofit/>
          </a:bodyPr>
          <a:lstStyle/>
          <a:p>
            <a:pPr>
              <a:spcBef>
                <a:spcPts val="0"/>
              </a:spcBef>
              <a:buFont typeface="Arial"/>
              <a:buChar char="•"/>
              <a:defRPr/>
            </a:pPr>
            <a:r>
              <a:rPr lang="en-US" sz="3200" dirty="0"/>
              <a:t>Alternate Optimal Solutions</a:t>
            </a:r>
          </a:p>
          <a:p>
            <a:pPr lvl="1">
              <a:spcBef>
                <a:spcPts val="0"/>
              </a:spcBef>
              <a:buFont typeface="Arial"/>
              <a:buChar char="•"/>
              <a:defRPr/>
            </a:pPr>
            <a:r>
              <a:rPr lang="en-US" sz="2800" dirty="0"/>
              <a:t>More than one solution satisfies all the constraints</a:t>
            </a:r>
          </a:p>
          <a:p>
            <a:pPr lvl="1">
              <a:spcBef>
                <a:spcPts val="0"/>
              </a:spcBef>
              <a:buFont typeface="Arial"/>
              <a:buChar char="•"/>
              <a:defRPr/>
            </a:pPr>
            <a:r>
              <a:rPr lang="en-US" sz="2800" dirty="0"/>
              <a:t>Changed objective in Flair Furniture problem</a:t>
            </a:r>
          </a:p>
        </p:txBody>
      </p:sp>
      <p:sp>
        <p:nvSpPr>
          <p:cNvPr id="4" name="TextBox 3"/>
          <p:cNvSpPr txBox="1">
            <a:spLocks noChangeArrowheads="1"/>
          </p:cNvSpPr>
          <p:nvPr/>
        </p:nvSpPr>
        <p:spPr bwMode="auto">
          <a:xfrm>
            <a:off x="1678153" y="4986994"/>
            <a:ext cx="6279283" cy="584775"/>
          </a:xfrm>
          <a:prstGeom prst="rect">
            <a:avLst/>
          </a:prstGeom>
          <a:noFill/>
          <a:ln w="9525">
            <a:noFill/>
            <a:miter lim="800000"/>
            <a:headEnd/>
            <a:tailEnd/>
          </a:ln>
        </p:spPr>
        <p:txBody>
          <a:bodyPr wrap="none">
            <a:spAutoFit/>
          </a:bodyPr>
          <a:lstStyle/>
          <a:p>
            <a:pPr>
              <a:spcAft>
                <a:spcPts val="450"/>
              </a:spcAft>
            </a:pPr>
            <a:r>
              <a:rPr lang="en-US" sz="3200" dirty="0">
                <a:latin typeface="Helvetica" pitchFamily="34" charset="0"/>
                <a:cs typeface="Helvetica" pitchFamily="34" charset="0"/>
              </a:rPr>
              <a:t>$7</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$5</a:t>
            </a:r>
            <a:r>
              <a:rPr lang="en-US" sz="3200" i="1" dirty="0">
                <a:latin typeface="Times New Roman" pitchFamily="18" charset="0"/>
                <a:cs typeface="Times New Roman" pitchFamily="18" charset="0"/>
              </a:rPr>
              <a:t>C</a:t>
            </a:r>
            <a:r>
              <a:rPr lang="en-US" sz="3200" dirty="0">
                <a:latin typeface="Times New Roman" pitchFamily="18" charset="0"/>
                <a:cs typeface="Times New Roman" pitchFamily="18" charset="0"/>
              </a:rPr>
              <a:t> </a:t>
            </a:r>
            <a:r>
              <a:rPr lang="en-US" sz="3200" dirty="0">
                <a:latin typeface="Helvetica" pitchFamily="34" charset="0"/>
                <a:cs typeface="Helvetica" pitchFamily="34" charset="0"/>
              </a:rPr>
              <a:t>  becomes   $6</a:t>
            </a:r>
            <a:r>
              <a:rPr lang="en-US" sz="3200" i="1" dirty="0">
                <a:latin typeface="Times New Roman" pitchFamily="18" charset="0"/>
                <a:cs typeface="Times New Roman" pitchFamily="18" charset="0"/>
              </a:rPr>
              <a:t>T</a:t>
            </a:r>
            <a:r>
              <a:rPr lang="en-US" sz="3200" dirty="0">
                <a:latin typeface="Helvetica" pitchFamily="34" charset="0"/>
                <a:cs typeface="Helvetica" pitchFamily="34" charset="0"/>
              </a:rPr>
              <a:t> + $3</a:t>
            </a:r>
            <a:r>
              <a:rPr lang="en-US" sz="3200" i="1" dirty="0">
                <a:latin typeface="Times New Roman" pitchFamily="18" charset="0"/>
                <a:cs typeface="Times New Roman" pitchFamily="18" charset="0"/>
              </a:rPr>
              <a:t>C</a:t>
            </a:r>
          </a:p>
        </p:txBody>
      </p:sp>
    </p:spTree>
    <p:extLst>
      <p:ext uri="{BB962C8B-B14F-4D97-AF65-F5344CB8AC3E}">
        <p14:creationId xmlns:p14="http://schemas.microsoft.com/office/powerpoint/2010/main" val="2366832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p:cNvGrpSpPr>
          <p:nvPr/>
        </p:nvGrpSpPr>
        <p:grpSpPr bwMode="auto">
          <a:xfrm>
            <a:off x="3057525" y="2944416"/>
            <a:ext cx="1837955" cy="2566239"/>
            <a:chOff x="2552106" y="2782786"/>
            <a:chExt cx="2450617" cy="3421431"/>
          </a:xfrm>
        </p:grpSpPr>
        <p:sp>
          <p:nvSpPr>
            <p:cNvPr id="27" name="Freeform 26"/>
            <p:cNvSpPr/>
            <p:nvPr/>
          </p:nvSpPr>
          <p:spPr>
            <a:xfrm>
              <a:off x="2714032" y="3236782"/>
              <a:ext cx="2049472" cy="2503325"/>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1441450">
                  <a:moveTo>
                    <a:pt x="0" y="1441450"/>
                  </a:moveTo>
                  <a:lnTo>
                    <a:pt x="12700" y="0"/>
                  </a:lnTo>
                  <a:lnTo>
                    <a:pt x="342900" y="0"/>
                  </a:lnTo>
                  <a:lnTo>
                    <a:pt x="812800" y="304800"/>
                  </a:lnTo>
                  <a:lnTo>
                    <a:pt x="1435100" y="1435100"/>
                  </a:lnTo>
                </a:path>
              </a:pathLst>
            </a:custGeom>
            <a:solidFill>
              <a:schemeClr val="accent3"/>
            </a:solidFill>
            <a:ln w="76200" cmpd="sng">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28" name="Freeform 27"/>
            <p:cNvSpPr/>
            <p:nvPr/>
          </p:nvSpPr>
          <p:spPr>
            <a:xfrm>
              <a:off x="2725145" y="3224082"/>
              <a:ext cx="2038359" cy="2498563"/>
            </a:xfrm>
            <a:custGeom>
              <a:avLst/>
              <a:gdLst>
                <a:gd name="connsiteX0" fmla="*/ 0 w 1435100"/>
                <a:gd name="connsiteY0" fmla="*/ 1441450 h 1441450"/>
                <a:gd name="connsiteX1" fmla="*/ 12700 w 1435100"/>
                <a:gd name="connsiteY1" fmla="*/ 0 h 1441450"/>
                <a:gd name="connsiteX2" fmla="*/ 342900 w 1435100"/>
                <a:gd name="connsiteY2" fmla="*/ 0 h 1441450"/>
                <a:gd name="connsiteX3" fmla="*/ 812800 w 1435100"/>
                <a:gd name="connsiteY3" fmla="*/ 304800 h 1441450"/>
                <a:gd name="connsiteX4" fmla="*/ 1435100 w 1435100"/>
                <a:gd name="connsiteY4" fmla="*/ 1435100 h 1441450"/>
                <a:gd name="connsiteX0" fmla="*/ 8467 w 1422400"/>
                <a:gd name="connsiteY0" fmla="*/ 1441450 h 1441450"/>
                <a:gd name="connsiteX1" fmla="*/ 0 w 1422400"/>
                <a:gd name="connsiteY1" fmla="*/ 0 h 1441450"/>
                <a:gd name="connsiteX2" fmla="*/ 330200 w 1422400"/>
                <a:gd name="connsiteY2" fmla="*/ 0 h 1441450"/>
                <a:gd name="connsiteX3" fmla="*/ 800100 w 1422400"/>
                <a:gd name="connsiteY3" fmla="*/ 304800 h 1441450"/>
                <a:gd name="connsiteX4" fmla="*/ 1422400 w 1422400"/>
                <a:gd name="connsiteY4" fmla="*/ 1435100 h 1441450"/>
                <a:gd name="connsiteX0" fmla="*/ 512 w 1427145"/>
                <a:gd name="connsiteY0" fmla="*/ 1449917 h 1449917"/>
                <a:gd name="connsiteX1" fmla="*/ 4745 w 1427145"/>
                <a:gd name="connsiteY1" fmla="*/ 0 h 1449917"/>
                <a:gd name="connsiteX2" fmla="*/ 334945 w 1427145"/>
                <a:gd name="connsiteY2" fmla="*/ 0 h 1449917"/>
                <a:gd name="connsiteX3" fmla="*/ 804845 w 1427145"/>
                <a:gd name="connsiteY3" fmla="*/ 304800 h 1449917"/>
                <a:gd name="connsiteX4" fmla="*/ 1427145 w 1427145"/>
                <a:gd name="connsiteY4" fmla="*/ 1435100 h 1449917"/>
                <a:gd name="connsiteX0" fmla="*/ 9106 w 1435739"/>
                <a:gd name="connsiteY0" fmla="*/ 1449917 h 1449917"/>
                <a:gd name="connsiteX1" fmla="*/ 0 w 1435739"/>
                <a:gd name="connsiteY1" fmla="*/ 0 h 1449917"/>
                <a:gd name="connsiteX2" fmla="*/ 343539 w 1435739"/>
                <a:gd name="connsiteY2" fmla="*/ 0 h 1449917"/>
                <a:gd name="connsiteX3" fmla="*/ 813439 w 1435739"/>
                <a:gd name="connsiteY3" fmla="*/ 304800 h 1449917"/>
                <a:gd name="connsiteX4" fmla="*/ 1435739 w 1435739"/>
                <a:gd name="connsiteY4" fmla="*/ 1435100 h 1449917"/>
                <a:gd name="connsiteX0" fmla="*/ 841 w 1427474"/>
                <a:gd name="connsiteY0" fmla="*/ 1457324 h 1457324"/>
                <a:gd name="connsiteX1" fmla="*/ 627 w 1427474"/>
                <a:gd name="connsiteY1" fmla="*/ 0 h 1457324"/>
                <a:gd name="connsiteX2" fmla="*/ 335274 w 1427474"/>
                <a:gd name="connsiteY2" fmla="*/ 7407 h 1457324"/>
                <a:gd name="connsiteX3" fmla="*/ 805174 w 1427474"/>
                <a:gd name="connsiteY3" fmla="*/ 312207 h 1457324"/>
                <a:gd name="connsiteX4" fmla="*/ 1427474 w 1427474"/>
                <a:gd name="connsiteY4" fmla="*/ 1442507 h 145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474" h="1457324">
                  <a:moveTo>
                    <a:pt x="841" y="1457324"/>
                  </a:moveTo>
                  <a:cubicBezTo>
                    <a:pt x="-1981" y="976841"/>
                    <a:pt x="3449" y="480483"/>
                    <a:pt x="627" y="0"/>
                  </a:cubicBezTo>
                  <a:lnTo>
                    <a:pt x="335274" y="7407"/>
                  </a:lnTo>
                  <a:lnTo>
                    <a:pt x="805174" y="312207"/>
                  </a:lnTo>
                  <a:lnTo>
                    <a:pt x="1427474" y="1442507"/>
                  </a:lnTo>
                </a:path>
              </a:pathLst>
            </a:custGeom>
            <a:no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60" name="Oval 59"/>
            <p:cNvSpPr/>
            <p:nvPr/>
          </p:nvSpPr>
          <p:spPr>
            <a:xfrm>
              <a:off x="2655294" y="5662324"/>
              <a:ext cx="117475" cy="11905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61" name="Oval 60"/>
            <p:cNvSpPr/>
            <p:nvPr/>
          </p:nvSpPr>
          <p:spPr>
            <a:xfrm>
              <a:off x="4707940" y="5681373"/>
              <a:ext cx="117475" cy="11905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51230" name="Group 79"/>
            <p:cNvGrpSpPr>
              <a:grpSpLocks/>
            </p:cNvGrpSpPr>
            <p:nvPr/>
          </p:nvGrpSpPr>
          <p:grpSpPr bwMode="auto">
            <a:xfrm>
              <a:off x="2552106" y="5794390"/>
              <a:ext cx="374463" cy="400083"/>
              <a:chOff x="-504211" y="3156352"/>
              <a:chExt cx="374463" cy="400083"/>
            </a:xfrm>
          </p:grpSpPr>
          <p:sp>
            <p:nvSpPr>
              <p:cNvPr id="81" name="Oval 80"/>
              <p:cNvSpPr/>
              <p:nvPr/>
            </p:nvSpPr>
            <p:spPr>
              <a:xfrm>
                <a:off x="-494686" y="3208425"/>
                <a:ext cx="287339" cy="287318"/>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51249" name="TextBox 81"/>
              <p:cNvSpPr txBox="1">
                <a:spLocks noChangeArrowheads="1"/>
              </p:cNvSpPr>
              <p:nvPr/>
            </p:nvSpPr>
            <p:spPr bwMode="auto">
              <a:xfrm>
                <a:off x="-504211" y="3156352"/>
                <a:ext cx="374463"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1</a:t>
                </a:r>
              </a:p>
            </p:txBody>
          </p:sp>
        </p:grpSp>
        <p:grpSp>
          <p:nvGrpSpPr>
            <p:cNvPr id="51231" name="Group 19"/>
            <p:cNvGrpSpPr>
              <a:grpSpLocks/>
            </p:cNvGrpSpPr>
            <p:nvPr/>
          </p:nvGrpSpPr>
          <p:grpSpPr bwMode="auto">
            <a:xfrm>
              <a:off x="2556542" y="2782786"/>
              <a:ext cx="1384633" cy="1325143"/>
              <a:chOff x="2556542" y="2782786"/>
              <a:chExt cx="1384633" cy="1325143"/>
            </a:xfrm>
          </p:grpSpPr>
          <p:sp>
            <p:nvSpPr>
              <p:cNvPr id="55" name="Oval 54"/>
              <p:cNvSpPr/>
              <p:nvPr/>
            </p:nvSpPr>
            <p:spPr>
              <a:xfrm>
                <a:off x="3149009" y="3155824"/>
                <a:ext cx="119064" cy="11905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59" name="Oval 58"/>
              <p:cNvSpPr/>
              <p:nvPr/>
            </p:nvSpPr>
            <p:spPr>
              <a:xfrm>
                <a:off x="2666406" y="3155824"/>
                <a:ext cx="119064" cy="11905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76" name="Oval 75"/>
              <p:cNvSpPr/>
              <p:nvPr/>
            </p:nvSpPr>
            <p:spPr>
              <a:xfrm>
                <a:off x="3822111" y="3693952"/>
                <a:ext cx="119064" cy="11905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nvGrpSpPr>
              <p:cNvPr id="51239" name="Group 82"/>
              <p:cNvGrpSpPr>
                <a:grpSpLocks/>
              </p:cNvGrpSpPr>
              <p:nvPr/>
            </p:nvGrpSpPr>
            <p:grpSpPr bwMode="auto">
              <a:xfrm>
                <a:off x="2556542" y="2782786"/>
                <a:ext cx="374462" cy="400083"/>
                <a:chOff x="-351811" y="3308752"/>
                <a:chExt cx="374462" cy="400083"/>
              </a:xfrm>
            </p:grpSpPr>
            <p:sp>
              <p:nvSpPr>
                <p:cNvPr id="84" name="Oval 83"/>
                <p:cNvSpPr/>
                <p:nvPr/>
              </p:nvSpPr>
              <p:spPr>
                <a:xfrm>
                  <a:off x="-341959" y="3361136"/>
                  <a:ext cx="287338" cy="287319"/>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51247" name="TextBox 84"/>
                <p:cNvSpPr txBox="1">
                  <a:spLocks noChangeArrowheads="1"/>
                </p:cNvSpPr>
                <p:nvPr/>
              </p:nvSpPr>
              <p:spPr bwMode="auto">
                <a:xfrm>
                  <a:off x="-351811" y="3308752"/>
                  <a:ext cx="374462"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2</a:t>
                  </a:r>
                </a:p>
              </p:txBody>
            </p:sp>
          </p:grpSp>
          <p:grpSp>
            <p:nvGrpSpPr>
              <p:cNvPr id="51240" name="Group 85"/>
              <p:cNvGrpSpPr>
                <a:grpSpLocks/>
              </p:cNvGrpSpPr>
              <p:nvPr/>
            </p:nvGrpSpPr>
            <p:grpSpPr bwMode="auto">
              <a:xfrm>
                <a:off x="2967364" y="2792969"/>
                <a:ext cx="374463" cy="400084"/>
                <a:chOff x="-199411" y="3461152"/>
                <a:chExt cx="374463" cy="400084"/>
              </a:xfrm>
            </p:grpSpPr>
            <p:sp>
              <p:nvSpPr>
                <p:cNvPr id="87" name="Oval 86"/>
                <p:cNvSpPr/>
                <p:nvPr/>
              </p:nvSpPr>
              <p:spPr>
                <a:xfrm>
                  <a:off x="-189217" y="3512877"/>
                  <a:ext cx="287339" cy="287319"/>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51245" name="TextBox 89"/>
                <p:cNvSpPr txBox="1">
                  <a:spLocks noChangeArrowheads="1"/>
                </p:cNvSpPr>
                <p:nvPr/>
              </p:nvSpPr>
              <p:spPr bwMode="auto">
                <a:xfrm>
                  <a:off x="-199411" y="3461152"/>
                  <a:ext cx="374463" cy="400084"/>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3</a:t>
                  </a:r>
                </a:p>
              </p:txBody>
            </p:sp>
          </p:grpSp>
          <p:grpSp>
            <p:nvGrpSpPr>
              <p:cNvPr id="51241" name="Group 90"/>
              <p:cNvGrpSpPr>
                <a:grpSpLocks/>
              </p:cNvGrpSpPr>
              <p:nvPr/>
            </p:nvGrpSpPr>
            <p:grpSpPr bwMode="auto">
              <a:xfrm>
                <a:off x="3534977" y="3707845"/>
                <a:ext cx="374463" cy="400084"/>
                <a:chOff x="-47011" y="3613552"/>
                <a:chExt cx="374463" cy="400084"/>
              </a:xfrm>
            </p:grpSpPr>
            <p:sp>
              <p:nvSpPr>
                <p:cNvPr id="92" name="Oval 91"/>
                <p:cNvSpPr/>
                <p:nvPr/>
              </p:nvSpPr>
              <p:spPr>
                <a:xfrm>
                  <a:off x="-37690" y="3659980"/>
                  <a:ext cx="287338" cy="292081"/>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51243" name="TextBox 92"/>
                <p:cNvSpPr txBox="1">
                  <a:spLocks noChangeArrowheads="1"/>
                </p:cNvSpPr>
                <p:nvPr/>
              </p:nvSpPr>
              <p:spPr bwMode="auto">
                <a:xfrm>
                  <a:off x="-47011" y="3613552"/>
                  <a:ext cx="374463" cy="400084"/>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4</a:t>
                  </a:r>
                </a:p>
              </p:txBody>
            </p:sp>
          </p:grpSp>
        </p:grpSp>
        <p:grpSp>
          <p:nvGrpSpPr>
            <p:cNvPr id="51232" name="Group 93"/>
            <p:cNvGrpSpPr>
              <a:grpSpLocks/>
            </p:cNvGrpSpPr>
            <p:nvPr/>
          </p:nvGrpSpPr>
          <p:grpSpPr bwMode="auto">
            <a:xfrm>
              <a:off x="4628260" y="5804134"/>
              <a:ext cx="374463" cy="400083"/>
              <a:chOff x="105389" y="3765952"/>
              <a:chExt cx="374463" cy="400083"/>
            </a:xfrm>
          </p:grpSpPr>
          <p:sp>
            <p:nvSpPr>
              <p:cNvPr id="95" name="Oval 94"/>
              <p:cNvSpPr/>
              <p:nvPr/>
            </p:nvSpPr>
            <p:spPr>
              <a:xfrm>
                <a:off x="115219" y="3817805"/>
                <a:ext cx="287339" cy="287318"/>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51235" name="TextBox 95"/>
              <p:cNvSpPr txBox="1">
                <a:spLocks noChangeArrowheads="1"/>
              </p:cNvSpPr>
              <p:nvPr/>
            </p:nvSpPr>
            <p:spPr bwMode="auto">
              <a:xfrm>
                <a:off x="105389" y="3765952"/>
                <a:ext cx="374463"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5</a:t>
                </a:r>
              </a:p>
            </p:txBody>
          </p:sp>
        </p:grpSp>
        <p:sp>
          <p:nvSpPr>
            <p:cNvPr id="51233" name="TextBox 16"/>
            <p:cNvSpPr txBox="1">
              <a:spLocks noChangeArrowheads="1"/>
            </p:cNvSpPr>
            <p:nvPr/>
          </p:nvSpPr>
          <p:spPr bwMode="auto">
            <a:xfrm>
              <a:off x="2920637" y="4731433"/>
              <a:ext cx="1384301" cy="677064"/>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Feasible Region</a:t>
              </a:r>
            </a:p>
          </p:txBody>
        </p:sp>
      </p:grpSp>
      <p:sp>
        <p:nvSpPr>
          <p:cNvPr id="51202" name="Title 1"/>
          <p:cNvSpPr>
            <a:spLocks noGrp="1"/>
          </p:cNvSpPr>
          <p:nvPr>
            <p:ph type="title"/>
          </p:nvPr>
        </p:nvSpPr>
        <p:spPr>
          <a:noFill/>
        </p:spPr>
        <p:txBody>
          <a:bodyPr/>
          <a:lstStyle/>
          <a:p>
            <a:pPr eaLnBrk="1" hangingPunct="1"/>
            <a:r>
              <a:rPr lang="en-US">
                <a:solidFill>
                  <a:schemeClr val="tx2"/>
                </a:solidFill>
                <a:latin typeface="Helvetica" pitchFamily="34" charset="0"/>
                <a:cs typeface="Helvetica" pitchFamily="34" charset="0"/>
              </a:rPr>
              <a:t>Special Situations</a:t>
            </a:r>
          </a:p>
        </p:txBody>
      </p:sp>
      <p:sp>
        <p:nvSpPr>
          <p:cNvPr id="29" name="TextBox 28"/>
          <p:cNvSpPr txBox="1">
            <a:spLocks noChangeArrowheads="1"/>
          </p:cNvSpPr>
          <p:nvPr/>
        </p:nvSpPr>
        <p:spPr bwMode="auto">
          <a:xfrm>
            <a:off x="6336508" y="5386388"/>
            <a:ext cx="960519" cy="276999"/>
          </a:xfrm>
          <a:prstGeom prst="rect">
            <a:avLst/>
          </a:prstGeom>
          <a:noFill/>
          <a:ln w="9525">
            <a:noFill/>
            <a:miter lim="800000"/>
            <a:headEnd/>
            <a:tailEnd/>
          </a:ln>
        </p:spPr>
        <p:txBody>
          <a:bodyPr wrap="none">
            <a:spAutoFit/>
          </a:bodyPr>
          <a:lstStyle/>
          <a:p>
            <a:r>
              <a:rPr lang="en-US" sz="1200">
                <a:solidFill>
                  <a:srgbClr val="132A2C"/>
                </a:solidFill>
                <a:latin typeface="Helvetica" pitchFamily="34" charset="0"/>
                <a:cs typeface="Helvetica" pitchFamily="34" charset="0"/>
              </a:rPr>
              <a:t>Figure 2.12</a:t>
            </a:r>
          </a:p>
        </p:txBody>
      </p:sp>
      <p:grpSp>
        <p:nvGrpSpPr>
          <p:cNvPr id="33" name="Group 32"/>
          <p:cNvGrpSpPr>
            <a:grpSpLocks/>
          </p:cNvGrpSpPr>
          <p:nvPr/>
        </p:nvGrpSpPr>
        <p:grpSpPr bwMode="auto">
          <a:xfrm>
            <a:off x="2015815" y="1553766"/>
            <a:ext cx="5705389" cy="4387281"/>
            <a:chOff x="1163678" y="928841"/>
            <a:chExt cx="7606508" cy="5849232"/>
          </a:xfrm>
        </p:grpSpPr>
        <p:sp>
          <p:nvSpPr>
            <p:cNvPr id="51221" name="TextBox 33"/>
            <p:cNvSpPr txBox="1">
              <a:spLocks noChangeArrowheads="1"/>
            </p:cNvSpPr>
            <p:nvPr/>
          </p:nvSpPr>
          <p:spPr bwMode="auto">
            <a:xfrm>
              <a:off x="1998756" y="5564186"/>
              <a:ext cx="6771430" cy="553952"/>
            </a:xfrm>
            <a:prstGeom prst="rect">
              <a:avLst/>
            </a:prstGeom>
            <a:noFill/>
            <a:ln w="9525">
              <a:noFill/>
              <a:miter lim="800000"/>
              <a:headEnd/>
              <a:tailEnd/>
            </a:ln>
          </p:spPr>
          <p:txBody>
            <a:bodyPr>
              <a:spAutoFit/>
            </a:bodyPr>
            <a:lstStyle/>
            <a:p>
              <a:pPr>
                <a:tabLst>
                  <a:tab pos="466725" algn="ctr"/>
                  <a:tab pos="876300" algn="ctr"/>
                  <a:tab pos="1276350" algn="ctr"/>
                  <a:tab pos="1685925" algn="ctr"/>
                  <a:tab pos="2085975" algn="ctr"/>
                  <a:tab pos="2486025" algn="ctr"/>
                  <a:tab pos="2895600" algn="ctr"/>
                  <a:tab pos="3295650" algn="ctr"/>
                  <a:tab pos="3695700" algn="ctr"/>
                  <a:tab pos="4105275" algn="ctr"/>
                  <a:tab pos="4505325" algn="ctr"/>
                </a:tabLst>
              </a:pPr>
              <a:r>
                <a:rPr lang="en-US" sz="750">
                  <a:latin typeface="Helvetica" pitchFamily="34" charset="0"/>
                  <a:cs typeface="Helvetica" pitchFamily="34" charset="0"/>
                </a:rPr>
                <a:t>	|	|	|	|	|	|	|	|	|	|</a:t>
              </a:r>
            </a:p>
            <a:p>
              <a:pPr>
                <a:tabLst>
                  <a:tab pos="466725" algn="ctr"/>
                  <a:tab pos="876300" algn="ctr"/>
                  <a:tab pos="1276350" algn="ctr"/>
                  <a:tab pos="1685925" algn="ctr"/>
                  <a:tab pos="2085975" algn="ctr"/>
                  <a:tab pos="2486025" algn="ctr"/>
                  <a:tab pos="2895600" algn="ctr"/>
                  <a:tab pos="3295650" algn="ctr"/>
                  <a:tab pos="3695700" algn="ctr"/>
                  <a:tab pos="4105275" algn="ctr"/>
                  <a:tab pos="4505325" algn="ctr"/>
                </a:tabLst>
              </a:pPr>
              <a:r>
                <a:rPr lang="en-US" sz="1350">
                  <a:latin typeface="Helvetica" pitchFamily="34" charset="0"/>
                  <a:cs typeface="Helvetica" pitchFamily="34" charset="0"/>
                </a:rPr>
                <a:t>0		200		400		600		800		1,000</a:t>
              </a:r>
            </a:p>
          </p:txBody>
        </p:sp>
        <p:sp>
          <p:nvSpPr>
            <p:cNvPr id="51222" name="TextBox 34"/>
            <p:cNvSpPr txBox="1">
              <a:spLocks noChangeArrowheads="1"/>
            </p:cNvSpPr>
            <p:nvPr/>
          </p:nvSpPr>
          <p:spPr bwMode="auto">
            <a:xfrm>
              <a:off x="1595255" y="928841"/>
              <a:ext cx="823229" cy="5108675"/>
            </a:xfrm>
            <a:prstGeom prst="rect">
              <a:avLst/>
            </a:prstGeom>
            <a:noFill/>
            <a:ln w="9525">
              <a:noFill/>
              <a:miter lim="800000"/>
              <a:headEnd/>
              <a:tailEnd/>
            </a:ln>
          </p:spPr>
          <p:txBody>
            <a:bodyPr wrap="none">
              <a:spAutoFit/>
            </a:bodyPr>
            <a:lstStyle/>
            <a:p>
              <a:pPr algn="r">
                <a:lnSpc>
                  <a:spcPct val="200000"/>
                </a:lnSpc>
              </a:pPr>
              <a:r>
                <a:rPr lang="en-US" sz="1350">
                  <a:latin typeface="Helvetica" pitchFamily="34" charset="0"/>
                  <a:cs typeface="Helvetica" pitchFamily="34" charset="0"/>
                </a:rPr>
                <a:t>800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600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400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200 –</a:t>
              </a:r>
            </a:p>
            <a:p>
              <a:pPr algn="r">
                <a:lnSpc>
                  <a:spcPct val="200000"/>
                </a:lnSpc>
              </a:pPr>
              <a:r>
                <a:rPr lang="en-US" sz="1350">
                  <a:latin typeface="Helvetica" pitchFamily="34" charset="0"/>
                  <a:cs typeface="Helvetica" pitchFamily="34" charset="0"/>
                </a:rPr>
                <a:t>–</a:t>
              </a:r>
            </a:p>
            <a:p>
              <a:pPr algn="r">
                <a:lnSpc>
                  <a:spcPct val="200000"/>
                </a:lnSpc>
              </a:pPr>
              <a:r>
                <a:rPr lang="en-US" sz="1350">
                  <a:latin typeface="Helvetica" pitchFamily="34" charset="0"/>
                  <a:cs typeface="Helvetica" pitchFamily="34" charset="0"/>
                </a:rPr>
                <a:t>0 –</a:t>
              </a:r>
            </a:p>
          </p:txBody>
        </p:sp>
        <p:sp>
          <p:nvSpPr>
            <p:cNvPr id="36" name="Freeform 35"/>
            <p:cNvSpPr/>
            <p:nvPr/>
          </p:nvSpPr>
          <p:spPr>
            <a:xfrm>
              <a:off x="2177884" y="1105039"/>
              <a:ext cx="5797034" cy="4635123"/>
            </a:xfrm>
            <a:custGeom>
              <a:avLst/>
              <a:gdLst>
                <a:gd name="connsiteX0" fmla="*/ 0 w 4402667"/>
                <a:gd name="connsiteY0" fmla="*/ 0 h 3753556"/>
                <a:gd name="connsiteX1" fmla="*/ 14112 w 4402667"/>
                <a:gd name="connsiteY1" fmla="*/ 3753556 h 3753556"/>
                <a:gd name="connsiteX2" fmla="*/ 4402667 w 4402667"/>
                <a:gd name="connsiteY2" fmla="*/ 3753556 h 3753556"/>
              </a:gdLst>
              <a:ahLst/>
              <a:cxnLst>
                <a:cxn ang="0">
                  <a:pos x="connsiteX0" y="connsiteY0"/>
                </a:cxn>
                <a:cxn ang="0">
                  <a:pos x="connsiteX1" y="connsiteY1"/>
                </a:cxn>
                <a:cxn ang="0">
                  <a:pos x="connsiteX2" y="connsiteY2"/>
                </a:cxn>
              </a:cxnLst>
              <a:rect l="l" t="t" r="r" b="b"/>
              <a:pathLst>
                <a:path w="4402667" h="3753556">
                  <a:moveTo>
                    <a:pt x="0" y="0"/>
                  </a:moveTo>
                  <a:lnTo>
                    <a:pt x="14112" y="3753556"/>
                  </a:lnTo>
                  <a:lnTo>
                    <a:pt x="4402667" y="3753556"/>
                  </a:lnTo>
                </a:path>
              </a:pathLst>
            </a:custGeom>
            <a:ln w="38100">
              <a:solidFill>
                <a:schemeClr val="tx1"/>
              </a:solidFill>
              <a:headEnd type="triangle" w="sm" len="med"/>
              <a:tailEnd type="triangle"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sp>
          <p:nvSpPr>
            <p:cNvPr id="51224" name="TextBox 36"/>
            <p:cNvSpPr txBox="1">
              <a:spLocks noChangeArrowheads="1"/>
            </p:cNvSpPr>
            <p:nvPr/>
          </p:nvSpPr>
          <p:spPr bwMode="auto">
            <a:xfrm rot="16200000">
              <a:off x="325154" y="2944438"/>
              <a:ext cx="2354096" cy="677048"/>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Number of Chairs (</a:t>
              </a:r>
              <a:r>
                <a:rPr lang="en-US" sz="1350" i="1">
                  <a:latin typeface="Helvetica" pitchFamily="34" charset="0"/>
                  <a:cs typeface="Helvetica" pitchFamily="34" charset="0"/>
                </a:rPr>
                <a:t>C</a:t>
              </a:r>
              <a:r>
                <a:rPr lang="en-US" sz="1350">
                  <a:latin typeface="Helvetica" pitchFamily="34" charset="0"/>
                  <a:cs typeface="Helvetica" pitchFamily="34" charset="0"/>
                </a:rPr>
                <a:t>)</a:t>
              </a:r>
            </a:p>
          </p:txBody>
        </p:sp>
        <p:sp>
          <p:nvSpPr>
            <p:cNvPr id="51225" name="TextBox 37"/>
            <p:cNvSpPr txBox="1">
              <a:spLocks noChangeArrowheads="1"/>
            </p:cNvSpPr>
            <p:nvPr/>
          </p:nvSpPr>
          <p:spPr bwMode="auto">
            <a:xfrm>
              <a:off x="3864226" y="6101020"/>
              <a:ext cx="2292213" cy="677053"/>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Number of Tables(</a:t>
              </a:r>
              <a:r>
                <a:rPr lang="en-US" sz="1350" i="1">
                  <a:latin typeface="Helvetica" pitchFamily="34" charset="0"/>
                  <a:cs typeface="Helvetica" pitchFamily="34" charset="0"/>
                </a:rPr>
                <a:t>T</a:t>
              </a:r>
              <a:r>
                <a:rPr lang="en-US" sz="1350">
                  <a:latin typeface="Helvetica" pitchFamily="34" charset="0"/>
                  <a:cs typeface="Helvetica" pitchFamily="34" charset="0"/>
                </a:rPr>
                <a:t>)</a:t>
              </a:r>
            </a:p>
          </p:txBody>
        </p:sp>
      </p:grpSp>
      <p:cxnSp>
        <p:nvCxnSpPr>
          <p:cNvPr id="53" name="Straight Connector 52"/>
          <p:cNvCxnSpPr/>
          <p:nvPr/>
        </p:nvCxnSpPr>
        <p:spPr>
          <a:xfrm>
            <a:off x="2782491" y="2245520"/>
            <a:ext cx="1375172" cy="2903935"/>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grpSp>
        <p:nvGrpSpPr>
          <p:cNvPr id="62" name="Group 61"/>
          <p:cNvGrpSpPr>
            <a:grpSpLocks/>
          </p:cNvGrpSpPr>
          <p:nvPr/>
        </p:nvGrpSpPr>
        <p:grpSpPr bwMode="auto">
          <a:xfrm>
            <a:off x="3505200" y="2981326"/>
            <a:ext cx="3752850" cy="754856"/>
            <a:chOff x="3683000" y="3813679"/>
            <a:chExt cx="5003800" cy="1007079"/>
          </a:xfrm>
        </p:grpSpPr>
        <p:cxnSp>
          <p:nvCxnSpPr>
            <p:cNvPr id="63" name="Straight Arrow Connector 62"/>
            <p:cNvCxnSpPr/>
            <p:nvPr/>
          </p:nvCxnSpPr>
          <p:spPr>
            <a:xfrm flipH="1">
              <a:off x="3683000" y="4099600"/>
              <a:ext cx="1470025" cy="7211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220" name="TextBox 63"/>
            <p:cNvSpPr txBox="1">
              <a:spLocks noChangeArrowheads="1"/>
            </p:cNvSpPr>
            <p:nvPr/>
          </p:nvSpPr>
          <p:spPr bwMode="auto">
            <a:xfrm>
              <a:off x="5084896" y="3813679"/>
              <a:ext cx="3601904" cy="400350"/>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$6</a:t>
              </a:r>
              <a:r>
                <a:rPr lang="en-US" sz="1350" i="1">
                  <a:latin typeface="Helvetica" pitchFamily="34" charset="0"/>
                  <a:cs typeface="Helvetica" pitchFamily="34" charset="0"/>
                </a:rPr>
                <a:t>T</a:t>
              </a:r>
              <a:r>
                <a:rPr lang="en-US" sz="1350">
                  <a:latin typeface="Helvetica" pitchFamily="34" charset="0"/>
                  <a:cs typeface="Helvetica" pitchFamily="34" charset="0"/>
                </a:rPr>
                <a:t> + $5</a:t>
              </a:r>
              <a:r>
                <a:rPr lang="en-US" sz="1350" i="1">
                  <a:latin typeface="Helvetica" pitchFamily="34" charset="0"/>
                  <a:cs typeface="Helvetica" pitchFamily="34" charset="0"/>
                </a:rPr>
                <a:t>C</a:t>
              </a:r>
              <a:r>
                <a:rPr lang="en-US" sz="1350">
                  <a:latin typeface="Helvetica" pitchFamily="34" charset="0"/>
                  <a:cs typeface="Helvetica" pitchFamily="34" charset="0"/>
                </a:rPr>
                <a:t> = $2,100</a:t>
              </a:r>
            </a:p>
          </p:txBody>
        </p:sp>
      </p:grpSp>
      <p:grpSp>
        <p:nvGrpSpPr>
          <p:cNvPr id="65" name="Group 64"/>
          <p:cNvGrpSpPr>
            <a:grpSpLocks/>
          </p:cNvGrpSpPr>
          <p:nvPr/>
        </p:nvGrpSpPr>
        <p:grpSpPr bwMode="auto">
          <a:xfrm>
            <a:off x="3137298" y="2507457"/>
            <a:ext cx="4570317" cy="359569"/>
            <a:chOff x="3319851" y="2200647"/>
            <a:chExt cx="6092674" cy="479053"/>
          </a:xfrm>
        </p:grpSpPr>
        <p:cxnSp>
          <p:nvCxnSpPr>
            <p:cNvPr id="66" name="Straight Arrow Connector 65"/>
            <p:cNvCxnSpPr/>
            <p:nvPr/>
          </p:nvCxnSpPr>
          <p:spPr>
            <a:xfrm flipH="1">
              <a:off x="3319851" y="2432242"/>
              <a:ext cx="901540" cy="2474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218" name="TextBox 66"/>
            <p:cNvSpPr txBox="1">
              <a:spLocks noChangeArrowheads="1"/>
            </p:cNvSpPr>
            <p:nvPr/>
          </p:nvSpPr>
          <p:spPr bwMode="auto">
            <a:xfrm>
              <a:off x="4165866" y="2200647"/>
              <a:ext cx="5246659" cy="39979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Level Profit Line Is Parallel to Painting Constraint</a:t>
              </a:r>
            </a:p>
          </p:txBody>
        </p:sp>
      </p:grpSp>
      <p:grpSp>
        <p:nvGrpSpPr>
          <p:cNvPr id="68" name="Group 67"/>
          <p:cNvGrpSpPr>
            <a:grpSpLocks/>
          </p:cNvGrpSpPr>
          <p:nvPr/>
        </p:nvGrpSpPr>
        <p:grpSpPr bwMode="auto">
          <a:xfrm>
            <a:off x="3448050" y="1841898"/>
            <a:ext cx="3524252" cy="507831"/>
            <a:chOff x="2565400" y="1361895"/>
            <a:chExt cx="4699002" cy="677338"/>
          </a:xfrm>
        </p:grpSpPr>
        <p:cxnSp>
          <p:nvCxnSpPr>
            <p:cNvPr id="69" name="Straight Arrow Connector 68"/>
            <p:cNvCxnSpPr/>
            <p:nvPr/>
          </p:nvCxnSpPr>
          <p:spPr>
            <a:xfrm flipH="1">
              <a:off x="2565400" y="1582632"/>
              <a:ext cx="355600" cy="2683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216" name="TextBox 69"/>
            <p:cNvSpPr txBox="1">
              <a:spLocks noChangeArrowheads="1"/>
            </p:cNvSpPr>
            <p:nvPr/>
          </p:nvSpPr>
          <p:spPr bwMode="auto">
            <a:xfrm>
              <a:off x="2869587" y="1361895"/>
              <a:ext cx="4394815" cy="677338"/>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Level Profit Line for Maximum Profit Overlaps Painting Constraint</a:t>
              </a:r>
            </a:p>
          </p:txBody>
        </p:sp>
      </p:grpSp>
      <p:cxnSp>
        <p:nvCxnSpPr>
          <p:cNvPr id="97" name="Straight Connector 96"/>
          <p:cNvCxnSpPr/>
          <p:nvPr/>
        </p:nvCxnSpPr>
        <p:spPr>
          <a:xfrm>
            <a:off x="3143250" y="1685926"/>
            <a:ext cx="1582341" cy="3445669"/>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grpSp>
        <p:nvGrpSpPr>
          <p:cNvPr id="19" name="Group 18"/>
          <p:cNvGrpSpPr>
            <a:grpSpLocks/>
          </p:cNvGrpSpPr>
          <p:nvPr/>
        </p:nvGrpSpPr>
        <p:grpSpPr bwMode="auto">
          <a:xfrm>
            <a:off x="4405314" y="3729040"/>
            <a:ext cx="3126581" cy="715581"/>
            <a:chOff x="4349750" y="3829489"/>
            <a:chExt cx="4168382" cy="953493"/>
          </a:xfrm>
        </p:grpSpPr>
        <p:cxnSp>
          <p:nvCxnSpPr>
            <p:cNvPr id="74" name="Straight Arrow Connector 73"/>
            <p:cNvCxnSpPr/>
            <p:nvPr/>
          </p:nvCxnSpPr>
          <p:spPr>
            <a:xfrm flipH="1">
              <a:off x="4349750" y="4273703"/>
              <a:ext cx="582558" cy="4791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212" name="TextBox 74"/>
            <p:cNvSpPr txBox="1">
              <a:spLocks noChangeArrowheads="1"/>
            </p:cNvSpPr>
            <p:nvPr/>
          </p:nvSpPr>
          <p:spPr bwMode="auto">
            <a:xfrm>
              <a:off x="4925036" y="3829489"/>
              <a:ext cx="3593096" cy="953493"/>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Optimal Solution Consists of All Points Between Corner </a:t>
              </a:r>
              <a:br>
                <a:rPr lang="en-US" sz="1350">
                  <a:latin typeface="Helvetica" pitchFamily="34" charset="0"/>
                  <a:cs typeface="Helvetica" pitchFamily="34" charset="0"/>
                </a:rPr>
              </a:br>
              <a:r>
                <a:rPr lang="en-US" sz="1350">
                  <a:latin typeface="Helvetica" pitchFamily="34" charset="0"/>
                  <a:cs typeface="Helvetica" pitchFamily="34" charset="0"/>
                </a:rPr>
                <a:t>Points  4  and   5</a:t>
              </a:r>
            </a:p>
          </p:txBody>
        </p:sp>
        <p:sp>
          <p:nvSpPr>
            <p:cNvPr id="18" name="Oval 17"/>
            <p:cNvSpPr/>
            <p:nvPr/>
          </p:nvSpPr>
          <p:spPr>
            <a:xfrm>
              <a:off x="5702172" y="4433937"/>
              <a:ext cx="293660" cy="293498"/>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98" name="Oval 97"/>
            <p:cNvSpPr/>
            <p:nvPr/>
          </p:nvSpPr>
          <p:spPr>
            <a:xfrm>
              <a:off x="6514896" y="4433937"/>
              <a:ext cx="293660" cy="293498"/>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grpSp>
    </p:spTree>
    <p:extLst>
      <p:ext uri="{BB962C8B-B14F-4D97-AF65-F5344CB8AC3E}">
        <p14:creationId xmlns:p14="http://schemas.microsoft.com/office/powerpoint/2010/main" val="2071030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solidFill>
                  <a:srgbClr val="0071B1"/>
                </a:solidFill>
                <a:latin typeface="Helvetica" pitchFamily="34" charset="0"/>
                <a:cs typeface="Helvetica" pitchFamily="34" charset="0"/>
              </a:rPr>
              <a:t>Special Situations</a:t>
            </a:r>
          </a:p>
        </p:txBody>
      </p:sp>
      <p:sp>
        <p:nvSpPr>
          <p:cNvPr id="3" name="Content Placeholder 2"/>
          <p:cNvSpPr>
            <a:spLocks noGrp="1"/>
          </p:cNvSpPr>
          <p:nvPr>
            <p:ph idx="1"/>
          </p:nvPr>
        </p:nvSpPr>
        <p:spPr>
          <a:xfrm>
            <a:off x="889254" y="1499140"/>
            <a:ext cx="7626096" cy="2816828"/>
          </a:xfrm>
        </p:spPr>
        <p:txBody>
          <a:bodyPr>
            <a:normAutofit lnSpcReduction="10000"/>
          </a:bodyPr>
          <a:lstStyle/>
          <a:p>
            <a:pPr eaLnBrk="1" hangingPunct="1"/>
            <a:r>
              <a:rPr lang="en-US" sz="3500" dirty="0">
                <a:latin typeface="Helvetica" pitchFamily="34" charset="0"/>
                <a:cs typeface="Helvetica" pitchFamily="34" charset="0"/>
              </a:rPr>
              <a:t>Unbounded Solution</a:t>
            </a:r>
          </a:p>
          <a:p>
            <a:pPr lvl="1" eaLnBrk="1" hangingPunct="1"/>
            <a:r>
              <a:rPr lang="en-US" sz="3300" dirty="0">
                <a:latin typeface="Helvetica" pitchFamily="34" charset="0"/>
                <a:cs typeface="Helvetica" pitchFamily="34" charset="0"/>
              </a:rPr>
              <a:t>May or may not have a finite solution</a:t>
            </a:r>
          </a:p>
          <a:p>
            <a:pPr lvl="1" eaLnBrk="1" hangingPunct="1"/>
            <a:r>
              <a:rPr lang="en-US" sz="3300" dirty="0">
                <a:latin typeface="Helvetica" pitchFamily="34" charset="0"/>
                <a:cs typeface="Helvetica" pitchFamily="34" charset="0"/>
              </a:rPr>
              <a:t>Usually improper formulation</a:t>
            </a:r>
          </a:p>
          <a:p>
            <a:pPr lvl="1" eaLnBrk="1" hangingPunct="1"/>
            <a:r>
              <a:rPr lang="en-US" sz="3300" dirty="0">
                <a:latin typeface="Helvetica" pitchFamily="34" charset="0"/>
                <a:cs typeface="Helvetica" pitchFamily="34" charset="0"/>
              </a:rPr>
              <a:t>Changed objective in Holiday Meal problem</a:t>
            </a:r>
          </a:p>
        </p:txBody>
      </p:sp>
      <p:sp>
        <p:nvSpPr>
          <p:cNvPr id="4" name="TextBox 3"/>
          <p:cNvSpPr txBox="1">
            <a:spLocks noChangeArrowheads="1"/>
          </p:cNvSpPr>
          <p:nvPr/>
        </p:nvSpPr>
        <p:spPr bwMode="auto">
          <a:xfrm>
            <a:off x="1197864" y="4690872"/>
            <a:ext cx="6283225" cy="1697901"/>
          </a:xfrm>
          <a:prstGeom prst="rect">
            <a:avLst/>
          </a:prstGeom>
          <a:noFill/>
          <a:ln w="9525">
            <a:noFill/>
            <a:miter lim="800000"/>
            <a:headEnd/>
            <a:tailEnd/>
          </a:ln>
        </p:spPr>
        <p:txBody>
          <a:bodyPr wrap="square">
            <a:spAutoFit/>
          </a:bodyPr>
          <a:lstStyle/>
          <a:p>
            <a:pPr algn="ctr">
              <a:spcAft>
                <a:spcPts val="450"/>
              </a:spcAft>
            </a:pPr>
            <a:r>
              <a:rPr lang="en-US" sz="3200" dirty="0">
                <a:latin typeface="Helvetica" pitchFamily="34" charset="0"/>
                <a:cs typeface="Helvetica" pitchFamily="34" charset="0"/>
              </a:rPr>
              <a:t>Minimize =  $0.10</a:t>
            </a:r>
            <a:r>
              <a:rPr lang="en-US" sz="3200" i="1" dirty="0">
                <a:latin typeface="Times New Roman" pitchFamily="18" charset="0"/>
                <a:cs typeface="Times New Roman" pitchFamily="18" charset="0"/>
              </a:rPr>
              <a:t>A</a:t>
            </a:r>
            <a:r>
              <a:rPr lang="en-US" sz="3200" dirty="0">
                <a:latin typeface="Helvetica" pitchFamily="34" charset="0"/>
                <a:cs typeface="Helvetica" pitchFamily="34" charset="0"/>
              </a:rPr>
              <a:t> + $0.15</a:t>
            </a:r>
            <a:r>
              <a:rPr lang="en-US" sz="3200" i="1" dirty="0">
                <a:latin typeface="Times New Roman" pitchFamily="18" charset="0"/>
                <a:cs typeface="Times New Roman" pitchFamily="18" charset="0"/>
              </a:rPr>
              <a:t>B</a:t>
            </a:r>
            <a:endParaRPr lang="en-US" sz="3200" dirty="0">
              <a:latin typeface="Helvetica" pitchFamily="34" charset="0"/>
              <a:cs typeface="Helvetica" pitchFamily="34" charset="0"/>
            </a:endParaRPr>
          </a:p>
          <a:p>
            <a:pPr algn="ctr">
              <a:spcAft>
                <a:spcPts val="450"/>
              </a:spcAft>
            </a:pPr>
            <a:r>
              <a:rPr lang="en-US" sz="3200" dirty="0">
                <a:latin typeface="Helvetica" pitchFamily="34" charset="0"/>
                <a:cs typeface="Helvetica" pitchFamily="34" charset="0"/>
              </a:rPr>
              <a:t>becomes</a:t>
            </a:r>
          </a:p>
          <a:p>
            <a:pPr algn="ctr">
              <a:spcAft>
                <a:spcPts val="450"/>
              </a:spcAft>
            </a:pPr>
            <a:r>
              <a:rPr lang="en-US" sz="3200" dirty="0">
                <a:latin typeface="Helvetica" pitchFamily="34" charset="0"/>
                <a:cs typeface="Helvetica" pitchFamily="34" charset="0"/>
              </a:rPr>
              <a:t>Maximize =  8</a:t>
            </a:r>
            <a:r>
              <a:rPr lang="en-US" sz="3200" i="1" dirty="0">
                <a:latin typeface="Times New Roman" pitchFamily="18" charset="0"/>
                <a:cs typeface="Times New Roman" pitchFamily="18" charset="0"/>
              </a:rPr>
              <a:t>A</a:t>
            </a:r>
            <a:r>
              <a:rPr lang="en-US" sz="3200" dirty="0">
                <a:latin typeface="Helvetica" pitchFamily="34" charset="0"/>
                <a:cs typeface="Helvetica" pitchFamily="34" charset="0"/>
              </a:rPr>
              <a:t> + 12</a:t>
            </a:r>
            <a:r>
              <a:rPr lang="en-US" sz="3200" i="1" dirty="0">
                <a:latin typeface="Times New Roman" pitchFamily="18" charset="0"/>
                <a:cs typeface="Times New Roman" pitchFamily="18" charset="0"/>
              </a:rPr>
              <a:t>B</a:t>
            </a:r>
          </a:p>
        </p:txBody>
      </p:sp>
    </p:spTree>
    <p:extLst>
      <p:ext uri="{BB962C8B-B14F-4D97-AF65-F5344CB8AC3E}">
        <p14:creationId xmlns:p14="http://schemas.microsoft.com/office/powerpoint/2010/main" val="3535730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a:grpSpLocks/>
          </p:cNvGrpSpPr>
          <p:nvPr/>
        </p:nvGrpSpPr>
        <p:grpSpPr bwMode="auto">
          <a:xfrm>
            <a:off x="4043362" y="1966912"/>
            <a:ext cx="2767013" cy="3138488"/>
            <a:chOff x="3867150" y="1479550"/>
            <a:chExt cx="3689350" cy="4184650"/>
          </a:xfrm>
        </p:grpSpPr>
        <p:grpSp>
          <p:nvGrpSpPr>
            <p:cNvPr id="53277" name="Group 12"/>
            <p:cNvGrpSpPr>
              <a:grpSpLocks/>
            </p:cNvGrpSpPr>
            <p:nvPr/>
          </p:nvGrpSpPr>
          <p:grpSpPr bwMode="auto">
            <a:xfrm>
              <a:off x="3867150" y="1479550"/>
              <a:ext cx="3689350" cy="4184650"/>
              <a:chOff x="3867150" y="1479550"/>
              <a:chExt cx="3689350" cy="4184650"/>
            </a:xfrm>
          </p:grpSpPr>
          <p:sp>
            <p:nvSpPr>
              <p:cNvPr id="51" name="Freeform 50"/>
              <p:cNvSpPr/>
              <p:nvPr/>
            </p:nvSpPr>
            <p:spPr>
              <a:xfrm>
                <a:off x="3867150" y="1479550"/>
                <a:ext cx="3689350" cy="4184650"/>
              </a:xfrm>
              <a:custGeom>
                <a:avLst/>
                <a:gdLst>
                  <a:gd name="connsiteX0" fmla="*/ 0 w 3695700"/>
                  <a:gd name="connsiteY0" fmla="*/ 25400 h 4203700"/>
                  <a:gd name="connsiteX1" fmla="*/ 12700 w 3695700"/>
                  <a:gd name="connsiteY1" fmla="*/ 2641600 h 4203700"/>
                  <a:gd name="connsiteX2" fmla="*/ 520700 w 3695700"/>
                  <a:gd name="connsiteY2" fmla="*/ 3276600 h 4203700"/>
                  <a:gd name="connsiteX3" fmla="*/ 2692400 w 3695700"/>
                  <a:gd name="connsiteY3" fmla="*/ 4203700 h 4203700"/>
                  <a:gd name="connsiteX4" fmla="*/ 3683000 w 3695700"/>
                  <a:gd name="connsiteY4" fmla="*/ 4191000 h 4203700"/>
                  <a:gd name="connsiteX5" fmla="*/ 3695700 w 3695700"/>
                  <a:gd name="connsiteY5" fmla="*/ 0 h 4203700"/>
                  <a:gd name="connsiteX6" fmla="*/ 0 w 3695700"/>
                  <a:gd name="connsiteY6" fmla="*/ 25400 h 4203700"/>
                  <a:gd name="connsiteX0" fmla="*/ 0 w 3695700"/>
                  <a:gd name="connsiteY0" fmla="*/ 0 h 4178300"/>
                  <a:gd name="connsiteX1" fmla="*/ 12700 w 3695700"/>
                  <a:gd name="connsiteY1" fmla="*/ 2616200 h 4178300"/>
                  <a:gd name="connsiteX2" fmla="*/ 520700 w 3695700"/>
                  <a:gd name="connsiteY2" fmla="*/ 3251200 h 4178300"/>
                  <a:gd name="connsiteX3" fmla="*/ 2692400 w 3695700"/>
                  <a:gd name="connsiteY3" fmla="*/ 4178300 h 4178300"/>
                  <a:gd name="connsiteX4" fmla="*/ 3683000 w 3695700"/>
                  <a:gd name="connsiteY4" fmla="*/ 4165600 h 4178300"/>
                  <a:gd name="connsiteX5" fmla="*/ 3695700 w 3695700"/>
                  <a:gd name="connsiteY5" fmla="*/ 31750 h 4178300"/>
                  <a:gd name="connsiteX6" fmla="*/ 0 w 3695700"/>
                  <a:gd name="connsiteY6" fmla="*/ 0 h 4178300"/>
                  <a:gd name="connsiteX0" fmla="*/ 0 w 3695700"/>
                  <a:gd name="connsiteY0" fmla="*/ 6350 h 4184650"/>
                  <a:gd name="connsiteX1" fmla="*/ 12700 w 3695700"/>
                  <a:gd name="connsiteY1" fmla="*/ 2622550 h 4184650"/>
                  <a:gd name="connsiteX2" fmla="*/ 520700 w 3695700"/>
                  <a:gd name="connsiteY2" fmla="*/ 3257550 h 4184650"/>
                  <a:gd name="connsiteX3" fmla="*/ 2692400 w 3695700"/>
                  <a:gd name="connsiteY3" fmla="*/ 4184650 h 4184650"/>
                  <a:gd name="connsiteX4" fmla="*/ 3683000 w 3695700"/>
                  <a:gd name="connsiteY4" fmla="*/ 4171950 h 4184650"/>
                  <a:gd name="connsiteX5" fmla="*/ 3695700 w 3695700"/>
                  <a:gd name="connsiteY5" fmla="*/ 0 h 4184650"/>
                  <a:gd name="connsiteX6" fmla="*/ 0 w 3695700"/>
                  <a:gd name="connsiteY6" fmla="*/ 6350 h 4184650"/>
                  <a:gd name="connsiteX0" fmla="*/ 0 w 3684221"/>
                  <a:gd name="connsiteY0" fmla="*/ 0 h 4178300"/>
                  <a:gd name="connsiteX1" fmla="*/ 12700 w 3684221"/>
                  <a:gd name="connsiteY1" fmla="*/ 2616200 h 4178300"/>
                  <a:gd name="connsiteX2" fmla="*/ 520700 w 3684221"/>
                  <a:gd name="connsiteY2" fmla="*/ 3251200 h 4178300"/>
                  <a:gd name="connsiteX3" fmla="*/ 2692400 w 3684221"/>
                  <a:gd name="connsiteY3" fmla="*/ 4178300 h 4178300"/>
                  <a:gd name="connsiteX4" fmla="*/ 3683000 w 3684221"/>
                  <a:gd name="connsiteY4" fmla="*/ 4165600 h 4178300"/>
                  <a:gd name="connsiteX5" fmla="*/ 3683000 w 3684221"/>
                  <a:gd name="connsiteY5" fmla="*/ 0 h 4178300"/>
                  <a:gd name="connsiteX6" fmla="*/ 0 w 3684221"/>
                  <a:gd name="connsiteY6" fmla="*/ 0 h 4178300"/>
                  <a:gd name="connsiteX0" fmla="*/ 0 w 3689350"/>
                  <a:gd name="connsiteY0" fmla="*/ 6350 h 4184650"/>
                  <a:gd name="connsiteX1" fmla="*/ 12700 w 3689350"/>
                  <a:gd name="connsiteY1" fmla="*/ 2622550 h 4184650"/>
                  <a:gd name="connsiteX2" fmla="*/ 520700 w 3689350"/>
                  <a:gd name="connsiteY2" fmla="*/ 3257550 h 4184650"/>
                  <a:gd name="connsiteX3" fmla="*/ 2692400 w 3689350"/>
                  <a:gd name="connsiteY3" fmla="*/ 4184650 h 4184650"/>
                  <a:gd name="connsiteX4" fmla="*/ 3683000 w 3689350"/>
                  <a:gd name="connsiteY4" fmla="*/ 4171950 h 4184650"/>
                  <a:gd name="connsiteX5" fmla="*/ 3689350 w 3689350"/>
                  <a:gd name="connsiteY5" fmla="*/ 0 h 4184650"/>
                  <a:gd name="connsiteX6" fmla="*/ 0 w 3689350"/>
                  <a:gd name="connsiteY6" fmla="*/ 6350 h 4184650"/>
                  <a:gd name="connsiteX0" fmla="*/ 0 w 3689350"/>
                  <a:gd name="connsiteY0" fmla="*/ 6350 h 4184650"/>
                  <a:gd name="connsiteX1" fmla="*/ 12700 w 3689350"/>
                  <a:gd name="connsiteY1" fmla="*/ 2622550 h 4184650"/>
                  <a:gd name="connsiteX2" fmla="*/ 520700 w 3689350"/>
                  <a:gd name="connsiteY2" fmla="*/ 3257550 h 4184650"/>
                  <a:gd name="connsiteX3" fmla="*/ 2692400 w 3689350"/>
                  <a:gd name="connsiteY3" fmla="*/ 4184650 h 4184650"/>
                  <a:gd name="connsiteX4" fmla="*/ 3683000 w 3689350"/>
                  <a:gd name="connsiteY4" fmla="*/ 4171950 h 4184650"/>
                  <a:gd name="connsiteX5" fmla="*/ 3689350 w 3689350"/>
                  <a:gd name="connsiteY5" fmla="*/ 0 h 4184650"/>
                  <a:gd name="connsiteX6" fmla="*/ 0 w 3689350"/>
                  <a:gd name="connsiteY6" fmla="*/ 6350 h 418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350" h="4184650">
                    <a:moveTo>
                      <a:pt x="0" y="6350"/>
                    </a:moveTo>
                    <a:cubicBezTo>
                      <a:pt x="4233" y="878417"/>
                      <a:pt x="8467" y="1750483"/>
                      <a:pt x="12700" y="2622550"/>
                    </a:cubicBezTo>
                    <a:lnTo>
                      <a:pt x="520700" y="3257550"/>
                    </a:lnTo>
                    <a:lnTo>
                      <a:pt x="2692400" y="4184650"/>
                    </a:lnTo>
                    <a:lnTo>
                      <a:pt x="3683000" y="4171950"/>
                    </a:lnTo>
                    <a:cubicBezTo>
                      <a:pt x="3687233" y="2774950"/>
                      <a:pt x="3685117" y="1397000"/>
                      <a:pt x="3689350" y="0"/>
                    </a:cubicBezTo>
                    <a:lnTo>
                      <a:pt x="0" y="635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latin typeface="Helvetica"/>
                  <a:cs typeface="Helvetica"/>
                </a:endParaRPr>
              </a:p>
            </p:txBody>
          </p:sp>
          <p:sp>
            <p:nvSpPr>
              <p:cNvPr id="78" name="Freeform 77"/>
              <p:cNvSpPr/>
              <p:nvPr/>
            </p:nvSpPr>
            <p:spPr>
              <a:xfrm>
                <a:off x="3873500" y="1498600"/>
                <a:ext cx="2679700" cy="4165600"/>
              </a:xfrm>
              <a:custGeom>
                <a:avLst/>
                <a:gdLst>
                  <a:gd name="connsiteX0" fmla="*/ 2692400 w 2692400"/>
                  <a:gd name="connsiteY0" fmla="*/ 4165600 h 4165600"/>
                  <a:gd name="connsiteX1" fmla="*/ 533400 w 2692400"/>
                  <a:gd name="connsiteY1" fmla="*/ 3225800 h 4165600"/>
                  <a:gd name="connsiteX2" fmla="*/ 0 w 2692400"/>
                  <a:gd name="connsiteY2" fmla="*/ 2628900 h 4165600"/>
                  <a:gd name="connsiteX3" fmla="*/ 12700 w 2692400"/>
                  <a:gd name="connsiteY3" fmla="*/ 0 h 4165600"/>
                  <a:gd name="connsiteX0" fmla="*/ 2680470 w 2680470"/>
                  <a:gd name="connsiteY0" fmla="*/ 4165600 h 4165600"/>
                  <a:gd name="connsiteX1" fmla="*/ 521470 w 2680470"/>
                  <a:gd name="connsiteY1" fmla="*/ 3225800 h 4165600"/>
                  <a:gd name="connsiteX2" fmla="*/ 7120 w 2680470"/>
                  <a:gd name="connsiteY2" fmla="*/ 2641600 h 4165600"/>
                  <a:gd name="connsiteX3" fmla="*/ 770 w 2680470"/>
                  <a:gd name="connsiteY3" fmla="*/ 0 h 4165600"/>
                  <a:gd name="connsiteX0" fmla="*/ 2673350 w 2673350"/>
                  <a:gd name="connsiteY0" fmla="*/ 4165600 h 4165600"/>
                  <a:gd name="connsiteX1" fmla="*/ 514350 w 2673350"/>
                  <a:gd name="connsiteY1" fmla="*/ 3225800 h 4165600"/>
                  <a:gd name="connsiteX2" fmla="*/ 0 w 2673350"/>
                  <a:gd name="connsiteY2" fmla="*/ 2641600 h 4165600"/>
                  <a:gd name="connsiteX3" fmla="*/ 19050 w 2673350"/>
                  <a:gd name="connsiteY3" fmla="*/ 0 h 4165600"/>
                  <a:gd name="connsiteX0" fmla="*/ 2680469 w 2680469"/>
                  <a:gd name="connsiteY0" fmla="*/ 4165600 h 4165600"/>
                  <a:gd name="connsiteX1" fmla="*/ 521469 w 2680469"/>
                  <a:gd name="connsiteY1" fmla="*/ 3225800 h 4165600"/>
                  <a:gd name="connsiteX2" fmla="*/ 7119 w 2680469"/>
                  <a:gd name="connsiteY2" fmla="*/ 2641600 h 4165600"/>
                  <a:gd name="connsiteX3" fmla="*/ 769 w 2680469"/>
                  <a:gd name="connsiteY3" fmla="*/ 0 h 4165600"/>
                </a:gdLst>
                <a:ahLst/>
                <a:cxnLst>
                  <a:cxn ang="0">
                    <a:pos x="connsiteX0" y="connsiteY0"/>
                  </a:cxn>
                  <a:cxn ang="0">
                    <a:pos x="connsiteX1" y="connsiteY1"/>
                  </a:cxn>
                  <a:cxn ang="0">
                    <a:pos x="connsiteX2" y="connsiteY2"/>
                  </a:cxn>
                  <a:cxn ang="0">
                    <a:pos x="connsiteX3" y="connsiteY3"/>
                  </a:cxn>
                </a:cxnLst>
                <a:rect l="l" t="t" r="r" b="b"/>
                <a:pathLst>
                  <a:path w="2680469" h="4165600">
                    <a:moveTo>
                      <a:pt x="2680469" y="4165600"/>
                    </a:moveTo>
                    <a:lnTo>
                      <a:pt x="521469" y="3225800"/>
                    </a:lnTo>
                    <a:lnTo>
                      <a:pt x="7119" y="2641600"/>
                    </a:lnTo>
                    <a:cubicBezTo>
                      <a:pt x="11352" y="1765300"/>
                      <a:pt x="-3464" y="876300"/>
                      <a:pt x="769" y="0"/>
                    </a:cubicBezTo>
                  </a:path>
                </a:pathLst>
              </a:custGeom>
              <a:ln w="76200" cmpd="sng">
                <a:solidFill>
                  <a:schemeClr val="accent2"/>
                </a:solidFill>
                <a:headEnd type="none"/>
                <a:tailEnd type="arrow" w="med" len="sm"/>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grpSp>
        <p:sp>
          <p:nvSpPr>
            <p:cNvPr id="53278" name="TextBox 107"/>
            <p:cNvSpPr txBox="1">
              <a:spLocks noChangeArrowheads="1"/>
            </p:cNvSpPr>
            <p:nvPr/>
          </p:nvSpPr>
          <p:spPr bwMode="auto">
            <a:xfrm>
              <a:off x="5478519" y="2385085"/>
              <a:ext cx="1913344" cy="677108"/>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Unbounded</a:t>
              </a:r>
            </a:p>
            <a:p>
              <a:r>
                <a:rPr lang="en-US" sz="1350">
                  <a:latin typeface="Helvetica" pitchFamily="34" charset="0"/>
                  <a:cs typeface="Helvetica" pitchFamily="34" charset="0"/>
                </a:rPr>
                <a:t>Feasible Region</a:t>
              </a:r>
            </a:p>
          </p:txBody>
        </p:sp>
      </p:grpSp>
      <p:sp>
        <p:nvSpPr>
          <p:cNvPr id="53250" name="Title 1"/>
          <p:cNvSpPr>
            <a:spLocks noGrp="1"/>
          </p:cNvSpPr>
          <p:nvPr>
            <p:ph type="title"/>
          </p:nvPr>
        </p:nvSpPr>
        <p:spPr>
          <a:noFill/>
        </p:spPr>
        <p:txBody>
          <a:bodyPr/>
          <a:lstStyle/>
          <a:p>
            <a:pPr eaLnBrk="1" hangingPunct="1"/>
            <a:r>
              <a:rPr lang="en-US">
                <a:solidFill>
                  <a:schemeClr val="tx2"/>
                </a:solidFill>
                <a:latin typeface="Helvetica" pitchFamily="34" charset="0"/>
                <a:cs typeface="Helvetica" pitchFamily="34" charset="0"/>
              </a:rPr>
              <a:t>Special Situations</a:t>
            </a:r>
          </a:p>
        </p:txBody>
      </p:sp>
      <p:sp>
        <p:nvSpPr>
          <p:cNvPr id="52" name="TextBox 51"/>
          <p:cNvSpPr txBox="1">
            <a:spLocks noChangeArrowheads="1"/>
          </p:cNvSpPr>
          <p:nvPr/>
        </p:nvSpPr>
        <p:spPr bwMode="auto">
          <a:xfrm>
            <a:off x="6490099" y="5405439"/>
            <a:ext cx="960519" cy="276999"/>
          </a:xfrm>
          <a:prstGeom prst="rect">
            <a:avLst/>
          </a:prstGeom>
          <a:noFill/>
          <a:ln w="9525">
            <a:noFill/>
            <a:miter lim="800000"/>
            <a:headEnd/>
            <a:tailEnd/>
          </a:ln>
        </p:spPr>
        <p:txBody>
          <a:bodyPr wrap="none">
            <a:spAutoFit/>
          </a:bodyPr>
          <a:lstStyle/>
          <a:p>
            <a:r>
              <a:rPr lang="en-US" sz="1200">
                <a:solidFill>
                  <a:srgbClr val="132A2C"/>
                </a:solidFill>
                <a:latin typeface="Helvetica" pitchFamily="34" charset="0"/>
                <a:cs typeface="Helvetica" pitchFamily="34" charset="0"/>
              </a:rPr>
              <a:t>Figure 2.13</a:t>
            </a:r>
          </a:p>
        </p:txBody>
      </p:sp>
      <p:grpSp>
        <p:nvGrpSpPr>
          <p:cNvPr id="12" name="Group 11"/>
          <p:cNvGrpSpPr>
            <a:grpSpLocks/>
          </p:cNvGrpSpPr>
          <p:nvPr/>
        </p:nvGrpSpPr>
        <p:grpSpPr bwMode="auto">
          <a:xfrm>
            <a:off x="2264931" y="1905001"/>
            <a:ext cx="4564494" cy="3765220"/>
            <a:chOff x="1495851" y="1397000"/>
            <a:chExt cx="6086049" cy="5020338"/>
          </a:xfrm>
        </p:grpSpPr>
        <p:sp>
          <p:nvSpPr>
            <p:cNvPr id="53272" name="TextBox 53"/>
            <p:cNvSpPr txBox="1">
              <a:spLocks noChangeArrowheads="1"/>
            </p:cNvSpPr>
            <p:nvPr/>
          </p:nvSpPr>
          <p:spPr bwMode="auto">
            <a:xfrm rot="16200000">
              <a:off x="418624" y="3432143"/>
              <a:ext cx="2554568" cy="40011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Pounds of Brand B (</a:t>
              </a:r>
              <a:r>
                <a:rPr lang="en-US" sz="1350" i="1">
                  <a:latin typeface="Helvetica" pitchFamily="34" charset="0"/>
                  <a:cs typeface="Helvetica" pitchFamily="34" charset="0"/>
                </a:rPr>
                <a:t>B</a:t>
              </a:r>
              <a:r>
                <a:rPr lang="en-US" sz="1350">
                  <a:latin typeface="Helvetica" pitchFamily="34" charset="0"/>
                  <a:cs typeface="Helvetica" pitchFamily="34" charset="0"/>
                </a:rPr>
                <a:t>)</a:t>
              </a:r>
            </a:p>
          </p:txBody>
        </p:sp>
        <p:sp>
          <p:nvSpPr>
            <p:cNvPr id="53273" name="TextBox 55"/>
            <p:cNvSpPr txBox="1">
              <a:spLocks noChangeArrowheads="1"/>
            </p:cNvSpPr>
            <p:nvPr/>
          </p:nvSpPr>
          <p:spPr bwMode="auto">
            <a:xfrm>
              <a:off x="4012983" y="6017225"/>
              <a:ext cx="2529092" cy="40011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Pounds of Brand A (</a:t>
              </a:r>
              <a:r>
                <a:rPr lang="en-US" sz="1350" i="1">
                  <a:latin typeface="Helvetica" pitchFamily="34" charset="0"/>
                  <a:cs typeface="Helvetica" pitchFamily="34" charset="0"/>
                </a:rPr>
                <a:t>A</a:t>
              </a:r>
              <a:r>
                <a:rPr lang="en-US" sz="1350">
                  <a:latin typeface="Helvetica" pitchFamily="34" charset="0"/>
                  <a:cs typeface="Helvetica" pitchFamily="34" charset="0"/>
                </a:rPr>
                <a:t>)</a:t>
              </a:r>
            </a:p>
          </p:txBody>
        </p:sp>
        <p:sp>
          <p:nvSpPr>
            <p:cNvPr id="53274" name="TextBox 56"/>
            <p:cNvSpPr txBox="1">
              <a:spLocks noChangeArrowheads="1"/>
            </p:cNvSpPr>
            <p:nvPr/>
          </p:nvSpPr>
          <p:spPr bwMode="auto">
            <a:xfrm>
              <a:off x="2044435" y="1515533"/>
              <a:ext cx="695071" cy="4388932"/>
            </a:xfrm>
            <a:prstGeom prst="rect">
              <a:avLst/>
            </a:prstGeom>
            <a:noFill/>
            <a:ln w="9525">
              <a:noFill/>
              <a:miter lim="800000"/>
              <a:headEnd/>
              <a:tailEnd/>
            </a:ln>
          </p:spPr>
          <p:txBody>
            <a:bodyPr wrap="none">
              <a:spAutoFit/>
            </a:bodyPr>
            <a:lstStyle/>
            <a:p>
              <a:pPr algn="r">
                <a:lnSpc>
                  <a:spcPct val="140000"/>
                </a:lnSpc>
              </a:pPr>
              <a:r>
                <a:rPr lang="en-US" sz="1350">
                  <a:latin typeface="Helvetica" pitchFamily="34" charset="0"/>
                  <a:cs typeface="Helvetica" pitchFamily="34" charset="0"/>
                </a:rPr>
                <a:t>10 –</a:t>
              </a:r>
            </a:p>
            <a:p>
              <a:pPr algn="r">
                <a:lnSpc>
                  <a:spcPct val="140000"/>
                </a:lnSpc>
              </a:pPr>
              <a:r>
                <a:rPr lang="en-US" sz="1350">
                  <a:latin typeface="Helvetica" pitchFamily="34" charset="0"/>
                  <a:cs typeface="Helvetica" pitchFamily="34" charset="0"/>
                </a:rPr>
                <a:t>9 –</a:t>
              </a:r>
            </a:p>
            <a:p>
              <a:pPr algn="r">
                <a:lnSpc>
                  <a:spcPct val="140000"/>
                </a:lnSpc>
              </a:pPr>
              <a:r>
                <a:rPr lang="en-US" sz="1350">
                  <a:latin typeface="Helvetica" pitchFamily="34" charset="0"/>
                  <a:cs typeface="Helvetica" pitchFamily="34" charset="0"/>
                </a:rPr>
                <a:t>8 –</a:t>
              </a:r>
            </a:p>
            <a:p>
              <a:pPr algn="r">
                <a:lnSpc>
                  <a:spcPct val="140000"/>
                </a:lnSpc>
              </a:pPr>
              <a:r>
                <a:rPr lang="en-US" sz="1350">
                  <a:latin typeface="Helvetica" pitchFamily="34" charset="0"/>
                  <a:cs typeface="Helvetica" pitchFamily="34" charset="0"/>
                </a:rPr>
                <a:t>7 –</a:t>
              </a:r>
            </a:p>
            <a:p>
              <a:pPr algn="r">
                <a:lnSpc>
                  <a:spcPct val="140000"/>
                </a:lnSpc>
              </a:pPr>
              <a:r>
                <a:rPr lang="en-US" sz="1350">
                  <a:latin typeface="Helvetica" pitchFamily="34" charset="0"/>
                  <a:cs typeface="Helvetica" pitchFamily="34" charset="0"/>
                </a:rPr>
                <a:t>6 –</a:t>
              </a:r>
            </a:p>
            <a:p>
              <a:pPr algn="r">
                <a:lnSpc>
                  <a:spcPct val="140000"/>
                </a:lnSpc>
              </a:pPr>
              <a:r>
                <a:rPr lang="en-US" sz="1350">
                  <a:latin typeface="Helvetica" pitchFamily="34" charset="0"/>
                  <a:cs typeface="Helvetica" pitchFamily="34" charset="0"/>
                </a:rPr>
                <a:t>5 –</a:t>
              </a:r>
            </a:p>
            <a:p>
              <a:pPr algn="r">
                <a:lnSpc>
                  <a:spcPct val="140000"/>
                </a:lnSpc>
              </a:pPr>
              <a:r>
                <a:rPr lang="en-US" sz="1350">
                  <a:latin typeface="Helvetica" pitchFamily="34" charset="0"/>
                  <a:cs typeface="Helvetica" pitchFamily="34" charset="0"/>
                </a:rPr>
                <a:t>4 –</a:t>
              </a:r>
            </a:p>
            <a:p>
              <a:pPr algn="r">
                <a:lnSpc>
                  <a:spcPct val="140000"/>
                </a:lnSpc>
              </a:pPr>
              <a:r>
                <a:rPr lang="en-US" sz="1350">
                  <a:latin typeface="Helvetica" pitchFamily="34" charset="0"/>
                  <a:cs typeface="Helvetica" pitchFamily="34" charset="0"/>
                </a:rPr>
                <a:t>3 –</a:t>
              </a:r>
            </a:p>
            <a:p>
              <a:pPr algn="r">
                <a:lnSpc>
                  <a:spcPct val="140000"/>
                </a:lnSpc>
              </a:pPr>
              <a:r>
                <a:rPr lang="en-US" sz="1350">
                  <a:latin typeface="Helvetica" pitchFamily="34" charset="0"/>
                  <a:cs typeface="Helvetica" pitchFamily="34" charset="0"/>
                </a:rPr>
                <a:t>2 –</a:t>
              </a:r>
            </a:p>
            <a:p>
              <a:pPr algn="r">
                <a:lnSpc>
                  <a:spcPct val="140000"/>
                </a:lnSpc>
              </a:pPr>
              <a:r>
                <a:rPr lang="en-US" sz="1350">
                  <a:latin typeface="Helvetica" pitchFamily="34" charset="0"/>
                  <a:cs typeface="Helvetica" pitchFamily="34" charset="0"/>
                </a:rPr>
                <a:t>1 –</a:t>
              </a:r>
            </a:p>
            <a:p>
              <a:pPr algn="r">
                <a:lnSpc>
                  <a:spcPct val="140000"/>
                </a:lnSpc>
              </a:pPr>
              <a:r>
                <a:rPr lang="en-US" sz="1350">
                  <a:latin typeface="Helvetica" pitchFamily="34" charset="0"/>
                  <a:cs typeface="Helvetica" pitchFamily="34" charset="0"/>
                </a:rPr>
                <a:t>0 –</a:t>
              </a:r>
            </a:p>
          </p:txBody>
        </p:sp>
        <p:sp>
          <p:nvSpPr>
            <p:cNvPr id="53275" name="TextBox 57"/>
            <p:cNvSpPr txBox="1">
              <a:spLocks noChangeArrowheads="1"/>
            </p:cNvSpPr>
            <p:nvPr/>
          </p:nvSpPr>
          <p:spPr bwMode="auto">
            <a:xfrm>
              <a:off x="2003972" y="5484848"/>
              <a:ext cx="5577928" cy="554002"/>
            </a:xfrm>
            <a:prstGeom prst="rect">
              <a:avLst/>
            </a:prstGeom>
            <a:noFill/>
            <a:ln w="9525">
              <a:noFill/>
              <a:miter lim="800000"/>
              <a:headEnd/>
              <a:tailEnd/>
            </a:ln>
          </p:spPr>
          <p:txBody>
            <a:bodyPr>
              <a:spAutoFit/>
            </a:bodyPr>
            <a:lstStyle/>
            <a:p>
              <a:pPr>
                <a:tabLst>
                  <a:tab pos="333375" algn="ctr"/>
                  <a:tab pos="676275" algn="ctr"/>
                  <a:tab pos="1009650" algn="ctr"/>
                  <a:tab pos="1343025" algn="ctr"/>
                  <a:tab pos="1685925" algn="ctr"/>
                  <a:tab pos="2019300" algn="ctr"/>
                  <a:tab pos="2352675" algn="ctr"/>
                  <a:tab pos="2695575" algn="ctr"/>
                  <a:tab pos="3028950" algn="ctr"/>
                  <a:tab pos="3362325" algn="ctr"/>
                  <a:tab pos="3695700" algn="ctr"/>
                </a:tabLst>
              </a:pPr>
              <a:r>
                <a:rPr lang="en-US" sz="750">
                  <a:latin typeface="Helvetica" pitchFamily="34" charset="0"/>
                  <a:cs typeface="Helvetica" pitchFamily="34" charset="0"/>
                </a:rPr>
                <a:t>	|	|	|	|	|	|	|	|	|	|	|</a:t>
              </a:r>
            </a:p>
            <a:p>
              <a:pPr>
                <a:tabLst>
                  <a:tab pos="333375" algn="ctr"/>
                  <a:tab pos="676275" algn="ctr"/>
                  <a:tab pos="1009650" algn="ctr"/>
                  <a:tab pos="1343025" algn="ctr"/>
                  <a:tab pos="1685925" algn="ctr"/>
                  <a:tab pos="2019300" algn="ctr"/>
                  <a:tab pos="2352675" algn="ctr"/>
                  <a:tab pos="2695575" algn="ctr"/>
                  <a:tab pos="3028950" algn="ctr"/>
                  <a:tab pos="3362325" algn="ctr"/>
                  <a:tab pos="3695700" algn="ctr"/>
                </a:tabLst>
              </a:pPr>
              <a:r>
                <a:rPr lang="en-US" sz="1350">
                  <a:latin typeface="Helvetica" pitchFamily="34" charset="0"/>
                  <a:cs typeface="Helvetica" pitchFamily="34" charset="0"/>
                </a:rPr>
                <a:t>	0	1	2	3	4	5	6	7	8	9	10</a:t>
              </a:r>
            </a:p>
          </p:txBody>
        </p:sp>
        <p:sp>
          <p:nvSpPr>
            <p:cNvPr id="71" name="Freeform 70"/>
            <p:cNvSpPr/>
            <p:nvPr/>
          </p:nvSpPr>
          <p:spPr>
            <a:xfrm>
              <a:off x="2527253" y="1397000"/>
              <a:ext cx="5054647" cy="4267238"/>
            </a:xfrm>
            <a:custGeom>
              <a:avLst/>
              <a:gdLst>
                <a:gd name="connsiteX0" fmla="*/ 0 w 4406900"/>
                <a:gd name="connsiteY0" fmla="*/ 0 h 4267200"/>
                <a:gd name="connsiteX1" fmla="*/ 0 w 4406900"/>
                <a:gd name="connsiteY1" fmla="*/ 4267200 h 4267200"/>
                <a:gd name="connsiteX2" fmla="*/ 4406900 w 4406900"/>
                <a:gd name="connsiteY2" fmla="*/ 4267200 h 4267200"/>
              </a:gdLst>
              <a:ahLst/>
              <a:cxnLst>
                <a:cxn ang="0">
                  <a:pos x="connsiteX0" y="connsiteY0"/>
                </a:cxn>
                <a:cxn ang="0">
                  <a:pos x="connsiteX1" y="connsiteY1"/>
                </a:cxn>
                <a:cxn ang="0">
                  <a:pos x="connsiteX2" y="connsiteY2"/>
                </a:cxn>
              </a:cxnLst>
              <a:rect l="l" t="t" r="r" b="b"/>
              <a:pathLst>
                <a:path w="4406900" h="4267200">
                  <a:moveTo>
                    <a:pt x="0" y="0"/>
                  </a:moveTo>
                  <a:lnTo>
                    <a:pt x="0" y="4267200"/>
                  </a:lnTo>
                  <a:lnTo>
                    <a:pt x="4406900" y="4267200"/>
                  </a:lnTo>
                </a:path>
              </a:pathLst>
            </a:cu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dirty="0">
                <a:latin typeface="Helvetica"/>
                <a:cs typeface="Helvetica"/>
              </a:endParaRPr>
            </a:p>
          </p:txBody>
        </p:sp>
      </p:grpSp>
      <p:grpSp>
        <p:nvGrpSpPr>
          <p:cNvPr id="112" name="Group 111"/>
          <p:cNvGrpSpPr>
            <a:grpSpLocks/>
          </p:cNvGrpSpPr>
          <p:nvPr/>
        </p:nvGrpSpPr>
        <p:grpSpPr bwMode="auto">
          <a:xfrm>
            <a:off x="4105277" y="2224090"/>
            <a:ext cx="1669081" cy="300082"/>
            <a:chOff x="3948933" y="1821934"/>
            <a:chExt cx="2226522" cy="401230"/>
          </a:xfrm>
        </p:grpSpPr>
        <p:sp>
          <p:nvSpPr>
            <p:cNvPr id="53270" name="TextBox 112"/>
            <p:cNvSpPr txBox="1">
              <a:spLocks noChangeArrowheads="1"/>
            </p:cNvSpPr>
            <p:nvPr/>
          </p:nvSpPr>
          <p:spPr bwMode="auto">
            <a:xfrm>
              <a:off x="4415144" y="1821934"/>
              <a:ext cx="1760311" cy="401230"/>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Iron Constraint</a:t>
              </a:r>
            </a:p>
          </p:txBody>
        </p:sp>
        <p:cxnSp>
          <p:nvCxnSpPr>
            <p:cNvPr id="114" name="Straight Arrow Connector 113"/>
            <p:cNvCxnSpPr>
              <a:stCxn id="53270" idx="1"/>
            </p:cNvCxnSpPr>
            <p:nvPr/>
          </p:nvCxnSpPr>
          <p:spPr>
            <a:xfrm flipH="1">
              <a:off x="3948933" y="2022549"/>
              <a:ext cx="466210" cy="16871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a:grpSpLocks/>
          </p:cNvGrpSpPr>
          <p:nvPr/>
        </p:nvGrpSpPr>
        <p:grpSpPr bwMode="auto">
          <a:xfrm>
            <a:off x="3398044" y="4557717"/>
            <a:ext cx="1569660" cy="446928"/>
            <a:chOff x="3006212" y="4933950"/>
            <a:chExt cx="2093114" cy="595865"/>
          </a:xfrm>
        </p:grpSpPr>
        <p:sp>
          <p:nvSpPr>
            <p:cNvPr id="53268" name="TextBox 119"/>
            <p:cNvSpPr txBox="1">
              <a:spLocks noChangeArrowheads="1"/>
            </p:cNvSpPr>
            <p:nvPr/>
          </p:nvSpPr>
          <p:spPr bwMode="auto">
            <a:xfrm>
              <a:off x="3006212" y="5129732"/>
              <a:ext cx="2093114" cy="400083"/>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Protein Constraint</a:t>
              </a:r>
            </a:p>
          </p:txBody>
        </p:sp>
        <p:cxnSp>
          <p:nvCxnSpPr>
            <p:cNvPr id="121" name="Straight Arrow Connector 120"/>
            <p:cNvCxnSpPr/>
            <p:nvPr/>
          </p:nvCxnSpPr>
          <p:spPr>
            <a:xfrm flipV="1">
              <a:off x="4414482" y="4933950"/>
              <a:ext cx="347701" cy="2111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a:grpSpLocks/>
          </p:cNvGrpSpPr>
          <p:nvPr/>
        </p:nvGrpSpPr>
        <p:grpSpPr bwMode="auto">
          <a:xfrm>
            <a:off x="3198020" y="4231485"/>
            <a:ext cx="1059656" cy="715581"/>
            <a:chOff x="2739505" y="4498766"/>
            <a:chExt cx="1413395" cy="954430"/>
          </a:xfrm>
        </p:grpSpPr>
        <p:sp>
          <p:nvSpPr>
            <p:cNvPr id="53266" name="TextBox 122"/>
            <p:cNvSpPr txBox="1">
              <a:spLocks noChangeArrowheads="1"/>
            </p:cNvSpPr>
            <p:nvPr/>
          </p:nvSpPr>
          <p:spPr bwMode="auto">
            <a:xfrm>
              <a:off x="2739505" y="4498766"/>
              <a:ext cx="1254460" cy="954430"/>
            </a:xfrm>
            <a:prstGeom prst="rect">
              <a:avLst/>
            </a:prstGeom>
            <a:noFill/>
            <a:ln w="9525">
              <a:noFill/>
              <a:miter lim="800000"/>
              <a:headEnd/>
              <a:tailEnd/>
            </a:ln>
          </p:spPr>
          <p:txBody>
            <a:bodyPr>
              <a:spAutoFit/>
            </a:bodyPr>
            <a:lstStyle/>
            <a:p>
              <a:r>
                <a:rPr lang="en-US" sz="1350">
                  <a:latin typeface="Helvetica" pitchFamily="34" charset="0"/>
                  <a:cs typeface="Helvetica" pitchFamily="34" charset="0"/>
                </a:rPr>
                <a:t>Vitamin Constraint</a:t>
              </a:r>
            </a:p>
          </p:txBody>
        </p:sp>
        <p:cxnSp>
          <p:nvCxnSpPr>
            <p:cNvPr id="124" name="Straight Arrow Connector 123"/>
            <p:cNvCxnSpPr/>
            <p:nvPr/>
          </p:nvCxnSpPr>
          <p:spPr>
            <a:xfrm flipV="1">
              <a:off x="3949625" y="4498766"/>
              <a:ext cx="203275" cy="38112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a:grpSpLocks/>
          </p:cNvGrpSpPr>
          <p:nvPr/>
        </p:nvGrpSpPr>
        <p:grpSpPr bwMode="auto">
          <a:xfrm>
            <a:off x="3048000" y="2709863"/>
            <a:ext cx="3862388" cy="2219325"/>
            <a:chOff x="2540000" y="2470150"/>
            <a:chExt cx="5149850" cy="2959100"/>
          </a:xfrm>
        </p:grpSpPr>
        <p:cxnSp>
          <p:nvCxnSpPr>
            <p:cNvPr id="118" name="Straight Connector 117"/>
            <p:cNvCxnSpPr/>
            <p:nvPr/>
          </p:nvCxnSpPr>
          <p:spPr>
            <a:xfrm>
              <a:off x="2540000" y="2470150"/>
              <a:ext cx="5149850" cy="2959100"/>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53265" name="TextBox 8"/>
            <p:cNvSpPr txBox="1">
              <a:spLocks noChangeArrowheads="1"/>
            </p:cNvSpPr>
            <p:nvPr/>
          </p:nvSpPr>
          <p:spPr bwMode="auto">
            <a:xfrm rot="1774033">
              <a:off x="4497170" y="3731627"/>
              <a:ext cx="1913344"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8</a:t>
              </a:r>
              <a:r>
                <a:rPr lang="en-US" sz="1350" i="1">
                  <a:latin typeface="Helvetica" pitchFamily="34" charset="0"/>
                  <a:cs typeface="Helvetica" pitchFamily="34" charset="0"/>
                </a:rPr>
                <a:t>A</a:t>
              </a:r>
              <a:r>
                <a:rPr lang="en-US" sz="1350">
                  <a:latin typeface="Helvetica" pitchFamily="34" charset="0"/>
                  <a:cs typeface="Helvetica" pitchFamily="34" charset="0"/>
                </a:rPr>
                <a:t> + 12</a:t>
              </a:r>
              <a:r>
                <a:rPr lang="en-US" sz="1350" i="1">
                  <a:latin typeface="Helvetica" pitchFamily="34" charset="0"/>
                  <a:cs typeface="Helvetica" pitchFamily="34" charset="0"/>
                </a:rPr>
                <a:t>B</a:t>
              </a:r>
              <a:r>
                <a:rPr lang="en-US" sz="1350">
                  <a:latin typeface="Helvetica" pitchFamily="34" charset="0"/>
                  <a:cs typeface="Helvetica" pitchFamily="34" charset="0"/>
                </a:rPr>
                <a:t>  = 100</a:t>
              </a:r>
            </a:p>
          </p:txBody>
        </p:sp>
      </p:grpSp>
      <p:grpSp>
        <p:nvGrpSpPr>
          <p:cNvPr id="16" name="Group 15"/>
          <p:cNvGrpSpPr>
            <a:grpSpLocks/>
          </p:cNvGrpSpPr>
          <p:nvPr/>
        </p:nvGrpSpPr>
        <p:grpSpPr bwMode="auto">
          <a:xfrm>
            <a:off x="3048000" y="3171825"/>
            <a:ext cx="3357563" cy="1933575"/>
            <a:chOff x="2540000" y="3086100"/>
            <a:chExt cx="4476750" cy="2578100"/>
          </a:xfrm>
        </p:grpSpPr>
        <p:cxnSp>
          <p:nvCxnSpPr>
            <p:cNvPr id="72" name="Straight Connector 71"/>
            <p:cNvCxnSpPr/>
            <p:nvPr/>
          </p:nvCxnSpPr>
          <p:spPr>
            <a:xfrm>
              <a:off x="2540000" y="3086100"/>
              <a:ext cx="4476750" cy="2578100"/>
            </a:xfrm>
            <a:prstGeom prst="line">
              <a:avLst/>
            </a:prstGeom>
            <a:ln w="38100" cmpd="sng">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53263" name="TextBox 124"/>
            <p:cNvSpPr txBox="1">
              <a:spLocks noChangeArrowheads="1"/>
            </p:cNvSpPr>
            <p:nvPr/>
          </p:nvSpPr>
          <p:spPr bwMode="auto">
            <a:xfrm rot="1774033">
              <a:off x="4370621" y="4239833"/>
              <a:ext cx="1785104" cy="400109"/>
            </a:xfrm>
            <a:prstGeom prst="rect">
              <a:avLst/>
            </a:prstGeom>
            <a:noFill/>
            <a:ln w="9525">
              <a:noFill/>
              <a:miter lim="800000"/>
              <a:headEnd/>
              <a:tailEnd/>
            </a:ln>
          </p:spPr>
          <p:txBody>
            <a:bodyPr wrap="none">
              <a:spAutoFit/>
            </a:bodyPr>
            <a:lstStyle/>
            <a:p>
              <a:r>
                <a:rPr lang="en-US" sz="1350">
                  <a:latin typeface="Helvetica" pitchFamily="34" charset="0"/>
                  <a:cs typeface="Helvetica" pitchFamily="34" charset="0"/>
                </a:rPr>
                <a:t>8</a:t>
              </a:r>
              <a:r>
                <a:rPr lang="en-US" sz="1350" i="1">
                  <a:latin typeface="Helvetica" pitchFamily="34" charset="0"/>
                  <a:cs typeface="Helvetica" pitchFamily="34" charset="0"/>
                </a:rPr>
                <a:t>A</a:t>
              </a:r>
              <a:r>
                <a:rPr lang="en-US" sz="1350">
                  <a:latin typeface="Helvetica" pitchFamily="34" charset="0"/>
                  <a:cs typeface="Helvetica" pitchFamily="34" charset="0"/>
                </a:rPr>
                <a:t> + 12</a:t>
              </a:r>
              <a:r>
                <a:rPr lang="en-US" sz="1350" i="1">
                  <a:latin typeface="Helvetica" pitchFamily="34" charset="0"/>
                  <a:cs typeface="Helvetica" pitchFamily="34" charset="0"/>
                </a:rPr>
                <a:t>B</a:t>
              </a:r>
              <a:r>
                <a:rPr lang="en-US" sz="1350">
                  <a:latin typeface="Helvetica" pitchFamily="34" charset="0"/>
                  <a:cs typeface="Helvetica" pitchFamily="34" charset="0"/>
                </a:rPr>
                <a:t>  = 80</a:t>
              </a:r>
            </a:p>
          </p:txBody>
        </p:sp>
      </p:grpSp>
      <p:grpSp>
        <p:nvGrpSpPr>
          <p:cNvPr id="23" name="Group 22"/>
          <p:cNvGrpSpPr>
            <a:grpSpLocks/>
          </p:cNvGrpSpPr>
          <p:nvPr/>
        </p:nvGrpSpPr>
        <p:grpSpPr bwMode="auto">
          <a:xfrm>
            <a:off x="4124325" y="2538414"/>
            <a:ext cx="2855169" cy="2165747"/>
            <a:chOff x="3975100" y="2241550"/>
            <a:chExt cx="3806891" cy="2888182"/>
          </a:xfrm>
        </p:grpSpPr>
        <p:sp>
          <p:nvSpPr>
            <p:cNvPr id="53259" name="TextBox 7"/>
            <p:cNvSpPr txBox="1">
              <a:spLocks noChangeArrowheads="1"/>
            </p:cNvSpPr>
            <p:nvPr/>
          </p:nvSpPr>
          <p:spPr bwMode="auto">
            <a:xfrm rot="1788157">
              <a:off x="4064733" y="3273035"/>
              <a:ext cx="3717258" cy="677230"/>
            </a:xfrm>
            <a:prstGeom prst="rect">
              <a:avLst/>
            </a:prstGeom>
            <a:noFill/>
            <a:ln w="9525">
              <a:noFill/>
              <a:miter lim="800000"/>
              <a:headEnd/>
              <a:tailEnd/>
            </a:ln>
          </p:spPr>
          <p:txBody>
            <a:bodyPr wrap="none">
              <a:spAutoFit/>
            </a:bodyPr>
            <a:lstStyle/>
            <a:p>
              <a:pPr algn="ctr"/>
              <a:r>
                <a:rPr lang="en-US" sz="1350">
                  <a:latin typeface="Helvetica" pitchFamily="34" charset="0"/>
                  <a:cs typeface="Helvetica" pitchFamily="34" charset="0"/>
                </a:rPr>
                <a:t>Direction of Increasing Value</a:t>
              </a:r>
            </a:p>
            <a:p>
              <a:pPr algn="ctr"/>
              <a:r>
                <a:rPr lang="en-US" sz="1350">
                  <a:latin typeface="Helvetica" pitchFamily="34" charset="0"/>
                  <a:cs typeface="Helvetica" pitchFamily="34" charset="0"/>
                </a:rPr>
                <a:t>Value Can Be Increased to Infinity</a:t>
              </a:r>
            </a:p>
          </p:txBody>
        </p:sp>
        <p:cxnSp>
          <p:nvCxnSpPr>
            <p:cNvPr id="11" name="Straight Arrow Connector 10"/>
            <p:cNvCxnSpPr/>
            <p:nvPr/>
          </p:nvCxnSpPr>
          <p:spPr>
            <a:xfrm flipV="1">
              <a:off x="7200900" y="4064328"/>
              <a:ext cx="565150" cy="1065404"/>
            </a:xfrm>
            <a:prstGeom prst="straightConnector1">
              <a:avLst/>
            </a:prstGeom>
            <a:ln w="76200" cmpd="sng">
              <a:solidFill>
                <a:schemeClr val="accent2"/>
              </a:solidFill>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3975100" y="2241550"/>
              <a:ext cx="565150" cy="1065404"/>
            </a:xfrm>
            <a:prstGeom prst="straightConnector1">
              <a:avLst/>
            </a:prstGeom>
            <a:ln w="76200" cmpd="sng">
              <a:solidFill>
                <a:schemeClr val="accent2"/>
              </a:solidFill>
              <a:tailEnd type="arrow" w="med"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86318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a:solidFill>
                  <a:srgbClr val="0071B1"/>
                </a:solidFill>
                <a:latin typeface="Helvetica" pitchFamily="34" charset="0"/>
                <a:cs typeface="Helvetica" pitchFamily="34" charset="0"/>
              </a:rPr>
              <a:t>Using Excel’s Solver</a:t>
            </a:r>
          </a:p>
        </p:txBody>
      </p:sp>
      <p:sp>
        <p:nvSpPr>
          <p:cNvPr id="3" name="Content Placeholder 2"/>
          <p:cNvSpPr>
            <a:spLocks noGrp="1"/>
          </p:cNvSpPr>
          <p:nvPr>
            <p:ph idx="1"/>
          </p:nvPr>
        </p:nvSpPr>
        <p:spPr>
          <a:xfrm>
            <a:off x="969264" y="2057400"/>
            <a:ext cx="7287768" cy="2981325"/>
          </a:xfrm>
        </p:spPr>
        <p:txBody>
          <a:bodyPr>
            <a:normAutofit/>
          </a:bodyPr>
          <a:lstStyle/>
          <a:p>
            <a:pPr eaLnBrk="1" hangingPunct="1"/>
            <a:r>
              <a:rPr lang="en-US" sz="3200" dirty="0">
                <a:latin typeface="Helvetica" pitchFamily="34" charset="0"/>
                <a:cs typeface="Helvetica" pitchFamily="34" charset="0"/>
              </a:rPr>
              <a:t>Excel’s built-in LP solution tool for LP</a:t>
            </a:r>
          </a:p>
          <a:p>
            <a:pPr eaLnBrk="1" hangingPunct="1"/>
            <a:r>
              <a:rPr lang="en-US" sz="3200" dirty="0">
                <a:latin typeface="Helvetica" pitchFamily="34" charset="0"/>
                <a:cs typeface="Helvetica" pitchFamily="34" charset="0"/>
              </a:rPr>
              <a:t>Commonly available and easy access</a:t>
            </a:r>
          </a:p>
          <a:p>
            <a:pPr eaLnBrk="1" hangingPunct="1"/>
            <a:r>
              <a:rPr lang="en-US" sz="3200" dirty="0">
                <a:latin typeface="Helvetica" pitchFamily="34" charset="0"/>
                <a:cs typeface="Helvetica" pitchFamily="34" charset="0"/>
              </a:rPr>
              <a:t>Familiar software</a:t>
            </a:r>
          </a:p>
        </p:txBody>
      </p:sp>
    </p:spTree>
    <p:extLst>
      <p:ext uri="{BB962C8B-B14F-4D97-AF65-F5344CB8AC3E}">
        <p14:creationId xmlns:p14="http://schemas.microsoft.com/office/powerpoint/2010/main" val="214095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5" name="Picture 4"/>
          <p:cNvPicPr>
            <a:picLocks noChangeAspect="1"/>
          </p:cNvPicPr>
          <p:nvPr/>
        </p:nvPicPr>
        <p:blipFill>
          <a:blip r:embed="rId2"/>
          <a:srcRect/>
          <a:stretch>
            <a:fillRect/>
          </a:stretch>
        </p:blipFill>
        <p:spPr bwMode="auto">
          <a:xfrm>
            <a:off x="777240" y="1482173"/>
            <a:ext cx="7589520" cy="4451838"/>
          </a:xfrm>
          <a:prstGeom prst="rect">
            <a:avLst/>
          </a:prstGeom>
          <a:noFill/>
          <a:ln w="9525">
            <a:noFill/>
            <a:miter lim="800000"/>
            <a:headEnd/>
            <a:tailEnd/>
          </a:ln>
        </p:spPr>
      </p:pic>
    </p:spTree>
    <p:extLst>
      <p:ext uri="{BB962C8B-B14F-4D97-AF65-F5344CB8AC3E}">
        <p14:creationId xmlns:p14="http://schemas.microsoft.com/office/powerpoint/2010/main" val="1244088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3" name="Picture 2"/>
          <p:cNvPicPr>
            <a:picLocks noChangeAspect="1"/>
          </p:cNvPicPr>
          <p:nvPr/>
        </p:nvPicPr>
        <p:blipFill>
          <a:blip r:embed="rId2"/>
          <a:srcRect/>
          <a:stretch>
            <a:fillRect/>
          </a:stretch>
        </p:blipFill>
        <p:spPr bwMode="auto">
          <a:xfrm>
            <a:off x="603432" y="1911096"/>
            <a:ext cx="8048650" cy="1792223"/>
          </a:xfrm>
          <a:prstGeom prst="rect">
            <a:avLst/>
          </a:prstGeom>
          <a:noFill/>
          <a:ln w="9525">
            <a:noFill/>
            <a:miter lim="800000"/>
            <a:headEnd/>
            <a:tailEnd/>
          </a:ln>
        </p:spPr>
      </p:pic>
    </p:spTree>
    <p:extLst>
      <p:ext uri="{BB962C8B-B14F-4D97-AF65-F5344CB8AC3E}">
        <p14:creationId xmlns:p14="http://schemas.microsoft.com/office/powerpoint/2010/main" val="1832264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4" name="Picture 3"/>
          <p:cNvPicPr>
            <a:picLocks noChangeAspect="1"/>
          </p:cNvPicPr>
          <p:nvPr/>
        </p:nvPicPr>
        <p:blipFill>
          <a:blip r:embed="rId2"/>
          <a:srcRect/>
          <a:stretch>
            <a:fillRect/>
          </a:stretch>
        </p:blipFill>
        <p:spPr bwMode="auto">
          <a:xfrm>
            <a:off x="987552" y="1690689"/>
            <a:ext cx="7671816" cy="4669938"/>
          </a:xfrm>
          <a:prstGeom prst="rect">
            <a:avLst/>
          </a:prstGeom>
          <a:noFill/>
          <a:ln w="9525">
            <a:noFill/>
            <a:miter lim="800000"/>
            <a:headEnd/>
            <a:tailEnd/>
          </a:ln>
        </p:spPr>
      </p:pic>
    </p:spTree>
    <p:extLst>
      <p:ext uri="{BB962C8B-B14F-4D97-AF65-F5344CB8AC3E}">
        <p14:creationId xmlns:p14="http://schemas.microsoft.com/office/powerpoint/2010/main" val="4182499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5" name="Picture 4"/>
          <p:cNvPicPr>
            <a:picLocks noChangeAspect="1"/>
          </p:cNvPicPr>
          <p:nvPr/>
        </p:nvPicPr>
        <p:blipFill>
          <a:blip r:embed="rId2"/>
          <a:srcRect/>
          <a:stretch>
            <a:fillRect/>
          </a:stretch>
        </p:blipFill>
        <p:spPr bwMode="auto">
          <a:xfrm>
            <a:off x="907542" y="1690689"/>
            <a:ext cx="7607808" cy="4121442"/>
          </a:xfrm>
          <a:prstGeom prst="rect">
            <a:avLst/>
          </a:prstGeom>
          <a:noFill/>
          <a:ln w="9525">
            <a:noFill/>
            <a:miter lim="800000"/>
            <a:headEnd/>
            <a:tailEnd/>
          </a:ln>
        </p:spPr>
      </p:pic>
    </p:spTree>
    <p:extLst>
      <p:ext uri="{BB962C8B-B14F-4D97-AF65-F5344CB8AC3E}">
        <p14:creationId xmlns:p14="http://schemas.microsoft.com/office/powerpoint/2010/main" val="2582135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sp>
        <p:nvSpPr>
          <p:cNvPr id="6" name="TextBox 5"/>
          <p:cNvSpPr txBox="1">
            <a:spLocks noChangeArrowheads="1"/>
          </p:cNvSpPr>
          <p:nvPr/>
        </p:nvSpPr>
        <p:spPr bwMode="auto">
          <a:xfrm>
            <a:off x="5934076" y="5395913"/>
            <a:ext cx="1335622" cy="276999"/>
          </a:xfrm>
          <a:prstGeom prst="rect">
            <a:avLst/>
          </a:prstGeom>
          <a:noFill/>
          <a:ln w="9525">
            <a:noFill/>
            <a:miter lim="800000"/>
            <a:headEnd/>
            <a:tailEnd/>
          </a:ln>
        </p:spPr>
        <p:txBody>
          <a:bodyPr wrap="none">
            <a:spAutoFit/>
          </a:bodyPr>
          <a:lstStyle/>
          <a:p>
            <a:r>
              <a:rPr lang="en-US" sz="1200">
                <a:solidFill>
                  <a:srgbClr val="132A2C"/>
                </a:solidFill>
                <a:latin typeface="Helvetica" pitchFamily="34" charset="0"/>
                <a:cs typeface="Helvetica" pitchFamily="34" charset="0"/>
              </a:rPr>
              <a:t>Screenshot 2-1D</a:t>
            </a:r>
          </a:p>
        </p:txBody>
      </p:sp>
      <p:pic>
        <p:nvPicPr>
          <p:cNvPr id="3" name="Picture 2"/>
          <p:cNvPicPr>
            <a:picLocks noChangeAspect="1"/>
          </p:cNvPicPr>
          <p:nvPr/>
        </p:nvPicPr>
        <p:blipFill>
          <a:blip r:embed="rId2"/>
          <a:srcRect/>
          <a:stretch>
            <a:fillRect/>
          </a:stretch>
        </p:blipFill>
        <p:spPr bwMode="auto">
          <a:xfrm>
            <a:off x="2202658" y="1609725"/>
            <a:ext cx="4556522" cy="4086225"/>
          </a:xfrm>
          <a:prstGeom prst="rect">
            <a:avLst/>
          </a:prstGeom>
          <a:noFill/>
          <a:ln w="9525">
            <a:noFill/>
            <a:miter lim="800000"/>
            <a:headEnd/>
            <a:tailEnd/>
          </a:ln>
        </p:spPr>
      </p:pic>
    </p:spTree>
    <p:extLst>
      <p:ext uri="{BB962C8B-B14F-4D97-AF65-F5344CB8AC3E}">
        <p14:creationId xmlns:p14="http://schemas.microsoft.com/office/powerpoint/2010/main" val="331453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marL="201216"/>
            <a:r>
              <a:rPr lang="en-US" dirty="0">
                <a:latin typeface="+mn-lt"/>
                <a:cs typeface="Helvetica" pitchFamily="34" charset="0"/>
              </a:rPr>
              <a:t>Developing a LP Model</a:t>
            </a:r>
          </a:p>
        </p:txBody>
      </p:sp>
      <p:sp>
        <p:nvSpPr>
          <p:cNvPr id="3" name="Content Placeholder 2"/>
          <p:cNvSpPr>
            <a:spLocks noGrp="1"/>
          </p:cNvSpPr>
          <p:nvPr>
            <p:ph idx="1"/>
          </p:nvPr>
        </p:nvSpPr>
        <p:spPr>
          <a:xfrm>
            <a:off x="1033273" y="1876425"/>
            <a:ext cx="6361702" cy="3810000"/>
          </a:xfrm>
        </p:spPr>
        <p:txBody>
          <a:bodyPr>
            <a:normAutofit fontScale="92500" lnSpcReduction="20000"/>
          </a:bodyPr>
          <a:lstStyle/>
          <a:p>
            <a:pPr eaLnBrk="1" hangingPunct="1">
              <a:lnSpc>
                <a:spcPct val="90000"/>
              </a:lnSpc>
            </a:pPr>
            <a:r>
              <a:rPr lang="en-US" sz="3500" dirty="0">
                <a:latin typeface="Helvetica" pitchFamily="34" charset="0"/>
                <a:cs typeface="Helvetica" pitchFamily="34" charset="0"/>
              </a:rPr>
              <a:t>Three distinct steps</a:t>
            </a:r>
          </a:p>
          <a:p>
            <a:pPr marL="0" indent="0" eaLnBrk="1" hangingPunct="1">
              <a:lnSpc>
                <a:spcPct val="90000"/>
              </a:lnSpc>
              <a:buNone/>
            </a:pPr>
            <a:endParaRPr lang="en-US" dirty="0">
              <a:latin typeface="Helvetica" pitchFamily="34" charset="0"/>
              <a:cs typeface="Helvetica" pitchFamily="34" charset="0"/>
            </a:endParaRPr>
          </a:p>
          <a:p>
            <a:pPr marL="728663" lvl="1" indent="-385763">
              <a:buSzPct val="100000"/>
              <a:buFont typeface="Calibri" pitchFamily="34" charset="0"/>
              <a:buAutoNum type="arabicPeriod"/>
            </a:pPr>
            <a:r>
              <a:rPr lang="en-US" sz="3200" b="1" dirty="0">
                <a:solidFill>
                  <a:srgbClr val="99622C"/>
                </a:solidFill>
                <a:latin typeface="Helvetica" pitchFamily="34" charset="0"/>
                <a:cs typeface="Helvetica" pitchFamily="34" charset="0"/>
              </a:rPr>
              <a:t>Formulation</a:t>
            </a:r>
            <a:endParaRPr lang="en-US" sz="3200" dirty="0">
              <a:latin typeface="Helvetica" pitchFamily="34" charset="0"/>
              <a:cs typeface="Helvetica" pitchFamily="34" charset="0"/>
            </a:endParaRPr>
          </a:p>
          <a:p>
            <a:pPr marL="1257300" lvl="2" indent="-457200">
              <a:buSzPct val="100000"/>
            </a:pPr>
            <a:r>
              <a:rPr lang="en-US" sz="3200" dirty="0">
                <a:latin typeface="Helvetica" pitchFamily="34" charset="0"/>
                <a:cs typeface="Helvetica" pitchFamily="34" charset="0"/>
              </a:rPr>
              <a:t>mathematical expressions</a:t>
            </a:r>
          </a:p>
          <a:p>
            <a:pPr marL="800100" lvl="2" indent="0">
              <a:buSzPct val="100000"/>
              <a:buNone/>
            </a:pPr>
            <a:endParaRPr lang="en-US" sz="3200" dirty="0">
              <a:latin typeface="Helvetica" pitchFamily="34" charset="0"/>
              <a:cs typeface="Helvetica" pitchFamily="34" charset="0"/>
            </a:endParaRPr>
          </a:p>
          <a:p>
            <a:pPr marL="728663" lvl="1" indent="-385763">
              <a:buSzPct val="100000"/>
              <a:buFont typeface="Calibri" pitchFamily="34" charset="0"/>
              <a:buAutoNum type="arabicPeriod"/>
            </a:pPr>
            <a:r>
              <a:rPr lang="en-US" sz="3200" b="1" dirty="0">
                <a:solidFill>
                  <a:srgbClr val="99622C"/>
                </a:solidFill>
                <a:latin typeface="Helvetica" pitchFamily="34" charset="0"/>
                <a:cs typeface="Helvetica" pitchFamily="34" charset="0"/>
              </a:rPr>
              <a:t>Solution</a:t>
            </a:r>
            <a:endParaRPr lang="en-US" sz="3200" dirty="0">
              <a:solidFill>
                <a:srgbClr val="99622C"/>
              </a:solidFill>
              <a:latin typeface="Helvetica" pitchFamily="34" charset="0"/>
              <a:cs typeface="Helvetica" pitchFamily="34" charset="0"/>
            </a:endParaRPr>
          </a:p>
          <a:p>
            <a:pPr marL="1257300" lvl="2" indent="-457200">
              <a:buSzPct val="100000"/>
            </a:pPr>
            <a:r>
              <a:rPr lang="en-US" sz="3200" dirty="0">
                <a:latin typeface="Helvetica" pitchFamily="34" charset="0"/>
                <a:cs typeface="Helvetica" pitchFamily="34" charset="0"/>
              </a:rPr>
              <a:t>optimal (or best) solution</a:t>
            </a:r>
          </a:p>
          <a:p>
            <a:pPr marL="800100" lvl="2" indent="0">
              <a:buSzPct val="100000"/>
              <a:buNone/>
            </a:pPr>
            <a:r>
              <a:rPr lang="en-US" sz="3200" dirty="0">
                <a:latin typeface="Helvetica" pitchFamily="34" charset="0"/>
                <a:cs typeface="Helvetica" pitchFamily="34" charset="0"/>
              </a:rPr>
              <a:t> </a:t>
            </a:r>
          </a:p>
          <a:p>
            <a:pPr marL="728663" lvl="1" indent="-385763">
              <a:buSzPct val="100000"/>
              <a:buFont typeface="Calibri" pitchFamily="34" charset="0"/>
              <a:buAutoNum type="arabicPeriod"/>
            </a:pPr>
            <a:r>
              <a:rPr lang="en-US" sz="3200" b="1" dirty="0">
                <a:solidFill>
                  <a:srgbClr val="99622C"/>
                </a:solidFill>
                <a:latin typeface="Helvetica" pitchFamily="34" charset="0"/>
                <a:cs typeface="Helvetica" pitchFamily="34" charset="0"/>
              </a:rPr>
              <a:t>Interpretation</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3640100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3" name="Picture 2"/>
          <p:cNvPicPr>
            <a:picLocks noChangeAspect="1"/>
          </p:cNvPicPr>
          <p:nvPr/>
        </p:nvPicPr>
        <p:blipFill>
          <a:blip r:embed="rId2"/>
          <a:srcRect/>
          <a:stretch>
            <a:fillRect/>
          </a:stretch>
        </p:blipFill>
        <p:spPr bwMode="auto">
          <a:xfrm>
            <a:off x="1143000" y="1426131"/>
            <a:ext cx="6414015" cy="4935958"/>
          </a:xfrm>
          <a:prstGeom prst="rect">
            <a:avLst/>
          </a:prstGeom>
          <a:noFill/>
          <a:ln w="9525">
            <a:noFill/>
            <a:miter lim="800000"/>
            <a:headEnd/>
            <a:tailEnd/>
          </a:ln>
        </p:spPr>
      </p:pic>
    </p:spTree>
    <p:extLst>
      <p:ext uri="{BB962C8B-B14F-4D97-AF65-F5344CB8AC3E}">
        <p14:creationId xmlns:p14="http://schemas.microsoft.com/office/powerpoint/2010/main" val="384513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3" name="Picture 2"/>
          <p:cNvPicPr>
            <a:picLocks noChangeAspect="1"/>
          </p:cNvPicPr>
          <p:nvPr/>
        </p:nvPicPr>
        <p:blipFill>
          <a:blip r:embed="rId2"/>
          <a:srcRect/>
          <a:stretch>
            <a:fillRect/>
          </a:stretch>
        </p:blipFill>
        <p:spPr bwMode="auto">
          <a:xfrm>
            <a:off x="1312164" y="1510284"/>
            <a:ext cx="6519672" cy="4685386"/>
          </a:xfrm>
          <a:prstGeom prst="rect">
            <a:avLst/>
          </a:prstGeom>
          <a:noFill/>
          <a:ln w="9525">
            <a:noFill/>
            <a:miter lim="800000"/>
            <a:headEnd/>
            <a:tailEnd/>
          </a:ln>
        </p:spPr>
      </p:pic>
    </p:spTree>
    <p:extLst>
      <p:ext uri="{BB962C8B-B14F-4D97-AF65-F5344CB8AC3E}">
        <p14:creationId xmlns:p14="http://schemas.microsoft.com/office/powerpoint/2010/main" val="809459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3" name="Picture 2"/>
          <p:cNvPicPr>
            <a:picLocks noChangeAspect="1"/>
          </p:cNvPicPr>
          <p:nvPr/>
        </p:nvPicPr>
        <p:blipFill>
          <a:blip r:embed="rId2"/>
          <a:srcRect/>
          <a:stretch>
            <a:fillRect/>
          </a:stretch>
        </p:blipFill>
        <p:spPr bwMode="auto">
          <a:xfrm>
            <a:off x="1453897" y="1350943"/>
            <a:ext cx="5416010" cy="5003495"/>
          </a:xfrm>
          <a:prstGeom prst="rect">
            <a:avLst/>
          </a:prstGeom>
          <a:noFill/>
          <a:ln w="9525">
            <a:noFill/>
            <a:miter lim="800000"/>
            <a:headEnd/>
            <a:tailEnd/>
          </a:ln>
        </p:spPr>
      </p:pic>
    </p:spTree>
    <p:extLst>
      <p:ext uri="{BB962C8B-B14F-4D97-AF65-F5344CB8AC3E}">
        <p14:creationId xmlns:p14="http://schemas.microsoft.com/office/powerpoint/2010/main" val="2510055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5" name="Picture 4"/>
          <p:cNvPicPr>
            <a:picLocks noChangeAspect="1"/>
          </p:cNvPicPr>
          <p:nvPr/>
        </p:nvPicPr>
        <p:blipFill>
          <a:blip r:embed="rId2"/>
          <a:srcRect/>
          <a:stretch>
            <a:fillRect/>
          </a:stretch>
        </p:blipFill>
        <p:spPr bwMode="auto">
          <a:xfrm>
            <a:off x="854523" y="1472185"/>
            <a:ext cx="7660827" cy="4657292"/>
          </a:xfrm>
          <a:prstGeom prst="rect">
            <a:avLst/>
          </a:prstGeom>
          <a:noFill/>
          <a:ln w="9525">
            <a:noFill/>
            <a:miter lim="800000"/>
            <a:headEnd/>
            <a:tailEnd/>
          </a:ln>
        </p:spPr>
      </p:pic>
    </p:spTree>
    <p:extLst>
      <p:ext uri="{BB962C8B-B14F-4D97-AF65-F5344CB8AC3E}">
        <p14:creationId xmlns:p14="http://schemas.microsoft.com/office/powerpoint/2010/main" val="2291658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a:latin typeface="Helvetica" pitchFamily="34" charset="0"/>
                <a:cs typeface="Helvetica" pitchFamily="34" charset="0"/>
              </a:rPr>
              <a:t>Using Solver</a:t>
            </a:r>
          </a:p>
        </p:txBody>
      </p:sp>
      <p:pic>
        <p:nvPicPr>
          <p:cNvPr id="3" name="Picture 2"/>
          <p:cNvPicPr>
            <a:picLocks noChangeAspect="1"/>
          </p:cNvPicPr>
          <p:nvPr/>
        </p:nvPicPr>
        <p:blipFill>
          <a:blip r:embed="rId2"/>
          <a:srcRect/>
          <a:stretch>
            <a:fillRect/>
          </a:stretch>
        </p:blipFill>
        <p:spPr bwMode="auto">
          <a:xfrm>
            <a:off x="1609344" y="1386431"/>
            <a:ext cx="5641847" cy="5084410"/>
          </a:xfrm>
          <a:prstGeom prst="rect">
            <a:avLst/>
          </a:prstGeom>
          <a:noFill/>
          <a:ln w="9525">
            <a:noFill/>
            <a:miter lim="800000"/>
            <a:headEnd/>
            <a:tailEnd/>
          </a:ln>
        </p:spPr>
      </p:pic>
    </p:spTree>
    <p:extLst>
      <p:ext uri="{BB962C8B-B14F-4D97-AF65-F5344CB8AC3E}">
        <p14:creationId xmlns:p14="http://schemas.microsoft.com/office/powerpoint/2010/main" val="362192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Key Components</a:t>
            </a:r>
          </a:p>
        </p:txBody>
      </p:sp>
      <p:sp>
        <p:nvSpPr>
          <p:cNvPr id="3" name="Content Placeholder 2"/>
          <p:cNvSpPr>
            <a:spLocks noGrp="1"/>
          </p:cNvSpPr>
          <p:nvPr>
            <p:ph idx="1"/>
          </p:nvPr>
        </p:nvSpPr>
        <p:spPr/>
        <p:txBody>
          <a:bodyPr/>
          <a:lstStyle/>
          <a:p>
            <a:r>
              <a:rPr lang="en-CA" sz="3600" dirty="0"/>
              <a:t>Maximize or minimize some quantity – max profit, min cost</a:t>
            </a:r>
          </a:p>
          <a:p>
            <a:r>
              <a:rPr lang="en-CA" sz="3600" dirty="0"/>
              <a:t>Include restrictions or constraints</a:t>
            </a:r>
          </a:p>
          <a:p>
            <a:r>
              <a:rPr lang="en-CA" sz="3600" dirty="0"/>
              <a:t>Objective and constraints expressed as linear equations </a:t>
            </a:r>
            <a:r>
              <a:rPr lang="en-US" sz="3600" dirty="0">
                <a:latin typeface="Helvetica" pitchFamily="34" charset="0"/>
                <a:cs typeface="Helvetica" pitchFamily="34" charset="0"/>
              </a:rPr>
              <a:t>(=, ≤, ≥)</a:t>
            </a:r>
          </a:p>
          <a:p>
            <a:pPr marL="0" indent="0">
              <a:buNone/>
            </a:pPr>
            <a:endParaRPr lang="en-CA" dirty="0"/>
          </a:p>
        </p:txBody>
      </p:sp>
    </p:spTree>
    <p:extLst>
      <p:ext uri="{BB962C8B-B14F-4D97-AF65-F5344CB8AC3E}">
        <p14:creationId xmlns:p14="http://schemas.microsoft.com/office/powerpoint/2010/main" val="88711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latin typeface="+mn-lt"/>
                <a:cs typeface="Helvetica" pitchFamily="34" charset="0"/>
              </a:rPr>
              <a:t>LP Characteristics</a:t>
            </a:r>
          </a:p>
        </p:txBody>
      </p:sp>
      <p:sp>
        <p:nvSpPr>
          <p:cNvPr id="3" name="Content Placeholder 2"/>
          <p:cNvSpPr>
            <a:spLocks noGrp="1"/>
          </p:cNvSpPr>
          <p:nvPr>
            <p:ph idx="1"/>
          </p:nvPr>
        </p:nvSpPr>
        <p:spPr>
          <a:xfrm>
            <a:off x="628650" y="1453896"/>
            <a:ext cx="7886700" cy="4723067"/>
          </a:xfrm>
        </p:spPr>
        <p:txBody>
          <a:bodyPr/>
          <a:lstStyle/>
          <a:p>
            <a:pPr eaLnBrk="1" hangingPunct="1"/>
            <a:r>
              <a:rPr lang="en-US" dirty="0">
                <a:latin typeface="Helvetica" pitchFamily="34" charset="0"/>
                <a:cs typeface="Helvetica" pitchFamily="34" charset="0"/>
              </a:rPr>
              <a:t>Feasible Region – </a:t>
            </a:r>
          </a:p>
          <a:p>
            <a:pPr lvl="1"/>
            <a:r>
              <a:rPr lang="en-US" dirty="0">
                <a:latin typeface="Helvetica" pitchFamily="34" charset="0"/>
                <a:cs typeface="Helvetica" pitchFamily="34" charset="0"/>
              </a:rPr>
              <a:t>Set of points that satisfies all constraints</a:t>
            </a:r>
          </a:p>
          <a:p>
            <a:pPr eaLnBrk="1" hangingPunct="1"/>
            <a:endParaRPr lang="en-US" dirty="0">
              <a:latin typeface="Helvetica" pitchFamily="34" charset="0"/>
              <a:cs typeface="Helvetica" pitchFamily="34" charset="0"/>
            </a:endParaRPr>
          </a:p>
          <a:p>
            <a:pPr eaLnBrk="1" hangingPunct="1"/>
            <a:r>
              <a:rPr lang="en-US" dirty="0">
                <a:latin typeface="Helvetica" pitchFamily="34" charset="0"/>
                <a:cs typeface="Helvetica" pitchFamily="34" charset="0"/>
              </a:rPr>
              <a:t>Corner Point Property – </a:t>
            </a:r>
          </a:p>
          <a:p>
            <a:pPr lvl="1"/>
            <a:r>
              <a:rPr lang="en-US" dirty="0">
                <a:latin typeface="Helvetica" pitchFamily="34" charset="0"/>
                <a:cs typeface="Helvetica" pitchFamily="34" charset="0"/>
              </a:rPr>
              <a:t>Optimal, unique solution must lie at one or more corner points</a:t>
            </a:r>
          </a:p>
          <a:p>
            <a:pPr marL="457200" lvl="1" indent="0">
              <a:buNone/>
            </a:pPr>
            <a:endParaRPr lang="en-US" dirty="0">
              <a:latin typeface="Helvetica" pitchFamily="34" charset="0"/>
              <a:cs typeface="Helvetica" pitchFamily="34" charset="0"/>
            </a:endParaRPr>
          </a:p>
          <a:p>
            <a:pPr eaLnBrk="1" hangingPunct="1"/>
            <a:r>
              <a:rPr lang="en-US" dirty="0">
                <a:latin typeface="Helvetica" pitchFamily="34" charset="0"/>
                <a:cs typeface="Helvetica" pitchFamily="34" charset="0"/>
              </a:rPr>
              <a:t>Optimal Solution – </a:t>
            </a:r>
          </a:p>
          <a:p>
            <a:pPr lvl="1"/>
            <a:r>
              <a:rPr lang="en-US" dirty="0">
                <a:latin typeface="Helvetica" pitchFamily="34" charset="0"/>
                <a:cs typeface="Helvetica" pitchFamily="34" charset="0"/>
              </a:rPr>
              <a:t>Corner point with best objective function value</a:t>
            </a:r>
          </a:p>
        </p:txBody>
      </p:sp>
    </p:spTree>
    <p:extLst>
      <p:ext uri="{BB962C8B-B14F-4D97-AF65-F5344CB8AC3E}">
        <p14:creationId xmlns:p14="http://schemas.microsoft.com/office/powerpoint/2010/main" val="192918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latin typeface="+mn-lt"/>
                <a:cs typeface="Helvetica" pitchFamily="34" charset="0"/>
              </a:rPr>
              <a:t>Decision Variables</a:t>
            </a:r>
          </a:p>
        </p:txBody>
      </p:sp>
      <p:sp>
        <p:nvSpPr>
          <p:cNvPr id="3" name="Content Placeholder 2"/>
          <p:cNvSpPr>
            <a:spLocks noGrp="1"/>
          </p:cNvSpPr>
          <p:nvPr>
            <p:ph idx="1"/>
          </p:nvPr>
        </p:nvSpPr>
        <p:spPr/>
        <p:txBody>
          <a:bodyPr>
            <a:normAutofit/>
          </a:bodyPr>
          <a:lstStyle/>
          <a:p>
            <a:pPr eaLnBrk="1" hangingPunct="1"/>
            <a:r>
              <a:rPr lang="en-US" sz="3200" dirty="0">
                <a:latin typeface="Helvetica" pitchFamily="34" charset="0"/>
                <a:cs typeface="Helvetica" pitchFamily="34" charset="0"/>
              </a:rPr>
              <a:t>What we are solving for</a:t>
            </a:r>
          </a:p>
          <a:p>
            <a:pPr marL="0" indent="0" eaLnBrk="1" hangingPunct="1">
              <a:buNone/>
            </a:pPr>
            <a:endParaRPr lang="en-US" sz="3200" dirty="0">
              <a:latin typeface="Helvetica" pitchFamily="34" charset="0"/>
              <a:cs typeface="Helvetica" pitchFamily="34" charset="0"/>
            </a:endParaRPr>
          </a:p>
          <a:p>
            <a:pPr eaLnBrk="1" hangingPunct="1"/>
            <a:r>
              <a:rPr lang="en-US" sz="3200" dirty="0">
                <a:latin typeface="Helvetica" pitchFamily="34" charset="0"/>
                <a:cs typeface="Helvetica" pitchFamily="34" charset="0"/>
              </a:rPr>
              <a:t>Decision variables can be in different units of measurement</a:t>
            </a:r>
          </a:p>
        </p:txBody>
      </p:sp>
    </p:spTree>
    <p:extLst>
      <p:ext uri="{BB962C8B-B14F-4D97-AF65-F5344CB8AC3E}">
        <p14:creationId xmlns:p14="http://schemas.microsoft.com/office/powerpoint/2010/main" val="273881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a:latin typeface="+mn-lt"/>
                <a:cs typeface="Helvetica" pitchFamily="34" charset="0"/>
              </a:rPr>
              <a:t>The Objective Function</a:t>
            </a:r>
          </a:p>
        </p:txBody>
      </p:sp>
      <p:sp>
        <p:nvSpPr>
          <p:cNvPr id="3" name="Content Placeholder 2"/>
          <p:cNvSpPr>
            <a:spLocks noGrp="1"/>
          </p:cNvSpPr>
          <p:nvPr>
            <p:ph idx="1"/>
          </p:nvPr>
        </p:nvSpPr>
        <p:spPr>
          <a:xfrm>
            <a:off x="932688" y="1783080"/>
            <a:ext cx="7582662" cy="3941063"/>
          </a:xfrm>
        </p:spPr>
        <p:txBody>
          <a:bodyPr>
            <a:normAutofit/>
          </a:bodyPr>
          <a:lstStyle/>
          <a:p>
            <a:pPr eaLnBrk="1" hangingPunct="1"/>
            <a:r>
              <a:rPr lang="en-US" sz="3200" dirty="0">
                <a:latin typeface="Helvetica" pitchFamily="34" charset="0"/>
                <a:cs typeface="Helvetica" pitchFamily="34" charset="0"/>
              </a:rPr>
              <a:t>States goal of a problem</a:t>
            </a:r>
          </a:p>
          <a:p>
            <a:pPr lvl="1"/>
            <a:r>
              <a:rPr lang="en-US" sz="2800" dirty="0">
                <a:latin typeface="Helvetica" pitchFamily="34" charset="0"/>
                <a:cs typeface="Helvetica" pitchFamily="34" charset="0"/>
              </a:rPr>
              <a:t>maximize profit or minimize cost</a:t>
            </a:r>
          </a:p>
          <a:p>
            <a:pPr marL="0" indent="0" eaLnBrk="1" hangingPunct="1">
              <a:buNone/>
            </a:pPr>
            <a:endParaRPr lang="en-US" sz="3200" dirty="0">
              <a:latin typeface="Helvetica" pitchFamily="34" charset="0"/>
              <a:cs typeface="Helvetica" pitchFamily="34" charset="0"/>
            </a:endParaRPr>
          </a:p>
          <a:p>
            <a:pPr eaLnBrk="1" hangingPunct="1"/>
            <a:r>
              <a:rPr lang="en-US" sz="3200" dirty="0">
                <a:latin typeface="Helvetica" pitchFamily="34" charset="0"/>
                <a:cs typeface="Helvetica" pitchFamily="34" charset="0"/>
              </a:rPr>
              <a:t>Single function</a:t>
            </a:r>
            <a:r>
              <a:rPr lang="en-US" sz="2800" dirty="0">
                <a:latin typeface="Helvetica" pitchFamily="34" charset="0"/>
                <a:cs typeface="Helvetica" pitchFamily="34" charset="0"/>
              </a:rPr>
              <a:t> </a:t>
            </a:r>
          </a:p>
        </p:txBody>
      </p:sp>
    </p:spTree>
    <p:extLst>
      <p:ext uri="{BB962C8B-B14F-4D97-AF65-F5344CB8AC3E}">
        <p14:creationId xmlns:p14="http://schemas.microsoft.com/office/powerpoint/2010/main" val="11890671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1995</Words>
  <Application>Microsoft Office PowerPoint</Application>
  <PresentationFormat>On-screen Show (4:3)</PresentationFormat>
  <Paragraphs>455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Helvetica</vt:lpstr>
      <vt:lpstr>Times New Roman</vt:lpstr>
      <vt:lpstr>Office Theme</vt:lpstr>
      <vt:lpstr>Linear Programming Models: Graphical and Computer Methods</vt:lpstr>
      <vt:lpstr>Objectives</vt:lpstr>
      <vt:lpstr>Introduction</vt:lpstr>
      <vt:lpstr>Some Applications</vt:lpstr>
      <vt:lpstr>Developing a LP Model</vt:lpstr>
      <vt:lpstr>Key Components</vt:lpstr>
      <vt:lpstr>LP Characteristics</vt:lpstr>
      <vt:lpstr>Decision Variables</vt:lpstr>
      <vt:lpstr>The Objective Function</vt:lpstr>
      <vt:lpstr>Constraints</vt:lpstr>
      <vt:lpstr>Our Action Plan (We will solve the following problems together)</vt:lpstr>
      <vt:lpstr>Guidelines</vt:lpstr>
      <vt:lpstr>Guidelines</vt:lpstr>
      <vt:lpstr>Example – Electrotech Corporation</vt:lpstr>
      <vt:lpstr>Cost Minimization – American Auto</vt:lpstr>
      <vt:lpstr>Detailed Solutions to Text Problems</vt:lpstr>
      <vt:lpstr>Example - Flair Furniture Company</vt:lpstr>
      <vt:lpstr>The Objective Function</vt:lpstr>
      <vt:lpstr>Constraints</vt:lpstr>
      <vt:lpstr>Constraints</vt:lpstr>
      <vt:lpstr>Nonnegativity and Integers</vt:lpstr>
      <vt:lpstr>Guidelines</vt:lpstr>
      <vt:lpstr>Guidelines</vt:lpstr>
      <vt:lpstr>Graphical Solution</vt:lpstr>
      <vt:lpstr>Graphical Representation</vt:lpstr>
      <vt:lpstr>Graphical Representation</vt:lpstr>
      <vt:lpstr>Graphical Representation</vt:lpstr>
      <vt:lpstr>Graphical Representation</vt:lpstr>
      <vt:lpstr>Using Level Lines</vt:lpstr>
      <vt:lpstr>Using Level Lines</vt:lpstr>
      <vt:lpstr>Using All Corner Points</vt:lpstr>
      <vt:lpstr>Minimization (Cost) Problem</vt:lpstr>
      <vt:lpstr>Minimization Problem</vt:lpstr>
      <vt:lpstr>Minimization Problem</vt:lpstr>
      <vt:lpstr>Calculating a Solution</vt:lpstr>
      <vt:lpstr>Special Situations</vt:lpstr>
      <vt:lpstr>Special Situations</vt:lpstr>
      <vt:lpstr>Special Situations</vt:lpstr>
      <vt:lpstr>Special Situations</vt:lpstr>
      <vt:lpstr>Special Situations</vt:lpstr>
      <vt:lpstr>Special Situations</vt:lpstr>
      <vt:lpstr>Special Situations</vt:lpstr>
      <vt:lpstr>Special Situations</vt:lpstr>
      <vt:lpstr>Using Excel’s Solver</vt:lpstr>
      <vt:lpstr>Using Solver</vt:lpstr>
      <vt:lpstr>Using Solver</vt:lpstr>
      <vt:lpstr>Using Solver</vt:lpstr>
      <vt:lpstr>Using Solver</vt:lpstr>
      <vt:lpstr>Using Solver</vt:lpstr>
      <vt:lpstr>Using Solver</vt:lpstr>
      <vt:lpstr>Using Solver</vt:lpstr>
      <vt:lpstr>Using Solver</vt:lpstr>
      <vt:lpstr>Using Solver</vt:lpstr>
      <vt:lpstr>Using Solver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 Models: Graphical and Computer Methods</dc:title>
  <dc:creator>Allan</dc:creator>
  <cp:lastModifiedBy>Allan</cp:lastModifiedBy>
  <cp:revision>45</cp:revision>
  <cp:lastPrinted>2017-10-02T15:05:23Z</cp:lastPrinted>
  <dcterms:created xsi:type="dcterms:W3CDTF">2015-08-08T23:03:40Z</dcterms:created>
  <dcterms:modified xsi:type="dcterms:W3CDTF">2020-06-20T17:48:01Z</dcterms:modified>
</cp:coreProperties>
</file>