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925F-31FD-4297-A105-E3A4E0B0CFF1}" type="datetimeFigureOut">
              <a:rPr lang="en-CA" smtClean="0"/>
              <a:t>2020-06-20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17A-CAA2-4F33-9D1F-670594FCD0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350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925F-31FD-4297-A105-E3A4E0B0CFF1}" type="datetimeFigureOut">
              <a:rPr lang="en-CA" smtClean="0"/>
              <a:t>2020-06-20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17A-CAA2-4F33-9D1F-670594FCD0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708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925F-31FD-4297-A105-E3A4E0B0CFF1}" type="datetimeFigureOut">
              <a:rPr lang="en-CA" smtClean="0"/>
              <a:t>2020-06-20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17A-CAA2-4F33-9D1F-670594FCD0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477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925F-31FD-4297-A105-E3A4E0B0CFF1}" type="datetimeFigureOut">
              <a:rPr lang="en-CA" smtClean="0"/>
              <a:t>2020-06-20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17A-CAA2-4F33-9D1F-670594FCD0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607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925F-31FD-4297-A105-E3A4E0B0CFF1}" type="datetimeFigureOut">
              <a:rPr lang="en-CA" smtClean="0"/>
              <a:t>2020-06-20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17A-CAA2-4F33-9D1F-670594FCD0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18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925F-31FD-4297-A105-E3A4E0B0CFF1}" type="datetimeFigureOut">
              <a:rPr lang="en-CA" smtClean="0"/>
              <a:t>2020-06-20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17A-CAA2-4F33-9D1F-670594FCD0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097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925F-31FD-4297-A105-E3A4E0B0CFF1}" type="datetimeFigureOut">
              <a:rPr lang="en-CA" smtClean="0"/>
              <a:t>2020-06-20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17A-CAA2-4F33-9D1F-670594FCD0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537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925F-31FD-4297-A105-E3A4E0B0CFF1}" type="datetimeFigureOut">
              <a:rPr lang="en-CA" smtClean="0"/>
              <a:t>2020-06-20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17A-CAA2-4F33-9D1F-670594FCD0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803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925F-31FD-4297-A105-E3A4E0B0CFF1}" type="datetimeFigureOut">
              <a:rPr lang="en-CA" smtClean="0"/>
              <a:t>2020-06-20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17A-CAA2-4F33-9D1F-670594FCD0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568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925F-31FD-4297-A105-E3A4E0B0CFF1}" type="datetimeFigureOut">
              <a:rPr lang="en-CA" smtClean="0"/>
              <a:t>2020-06-20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17A-CAA2-4F33-9D1F-670594FCD0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314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925F-31FD-4297-A105-E3A4E0B0CFF1}" type="datetimeFigureOut">
              <a:rPr lang="en-CA" smtClean="0"/>
              <a:t>2020-06-20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17A-CAA2-4F33-9D1F-670594FCD0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078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E925F-31FD-4297-A105-E3A4E0B0CFF1}" type="datetimeFigureOut">
              <a:rPr lang="en-CA" smtClean="0"/>
              <a:t>2020-06-20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E417A-CAA2-4F33-9D1F-670594FCD0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720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Linear Programming Modeling Applications with Computer Analyses in Excel plus Integer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Linear Programming Part 2</a:t>
            </a:r>
          </a:p>
          <a:p>
            <a:r>
              <a:rPr lang="en-CA" dirty="0"/>
              <a:t>Unit 8 (</a:t>
            </a:r>
            <a:r>
              <a:rPr lang="en-CA" dirty="0" err="1"/>
              <a:t>cont</a:t>
            </a:r>
            <a:r>
              <a:rPr lang="en-C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2554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accent2"/>
                </a:solidFill>
                <a:latin typeface="Helvetica" pitchFamily="34" charset="0"/>
                <a:cs typeface="Helvetica" pitchFamily="34" charset="0"/>
              </a:rPr>
              <a:t>Marketing Research Problem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433513" y="1903811"/>
            <a:ext cx="6249591" cy="3421606"/>
            <a:chOff x="386927" y="1395365"/>
            <a:chExt cx="8333000" cy="4562402"/>
          </a:xfrm>
        </p:grpSpPr>
        <p:sp>
          <p:nvSpPr>
            <p:cNvPr id="35843" name="TextBox 5"/>
            <p:cNvSpPr txBox="1">
              <a:spLocks noChangeArrowheads="1"/>
            </p:cNvSpPr>
            <p:nvPr/>
          </p:nvSpPr>
          <p:spPr bwMode="auto">
            <a:xfrm>
              <a:off x="386927" y="1395365"/>
              <a:ext cx="2372932" cy="430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500">
                  <a:latin typeface="Helvetica" pitchFamily="34" charset="0"/>
                  <a:cs typeface="Helvetica" pitchFamily="34" charset="0"/>
                </a:rPr>
                <a:t>Objective Function</a:t>
              </a:r>
            </a:p>
          </p:txBody>
        </p:sp>
        <p:sp>
          <p:nvSpPr>
            <p:cNvPr id="35844" name="TextBox 6"/>
            <p:cNvSpPr txBox="1">
              <a:spLocks noChangeArrowheads="1"/>
            </p:cNvSpPr>
            <p:nvPr/>
          </p:nvSpPr>
          <p:spPr bwMode="auto">
            <a:xfrm>
              <a:off x="593458" y="1955170"/>
              <a:ext cx="7273972" cy="738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619375" indent="-2619375"/>
              <a:r>
                <a:rPr lang="en-US" sz="1500">
                  <a:latin typeface="Helvetica" pitchFamily="34" charset="0"/>
                  <a:cs typeface="Helvetica" pitchFamily="34" charset="0"/>
                </a:rPr>
                <a:t>Minimize total interview cost =	$7.50</a:t>
              </a:r>
              <a:r>
                <a:rPr lang="en-US" sz="1500" i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5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500">
                  <a:latin typeface="Helvetica" pitchFamily="34" charset="0"/>
                  <a:cs typeface="Helvetica" pitchFamily="34" charset="0"/>
                </a:rPr>
                <a:t> + $6.80</a:t>
              </a:r>
              <a:r>
                <a:rPr lang="en-US" sz="1500" i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5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500">
                  <a:latin typeface="Helvetica" pitchFamily="34" charset="0"/>
                  <a:cs typeface="Helvetica" pitchFamily="34" charset="0"/>
                </a:rPr>
                <a:t> + $5.50</a:t>
              </a:r>
              <a:r>
                <a:rPr lang="en-US" sz="1500" i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50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500">
                  <a:latin typeface="Helvetica" pitchFamily="34" charset="0"/>
                  <a:cs typeface="Helvetica" pitchFamily="34" charset="0"/>
                </a:rPr>
                <a:t> </a:t>
              </a:r>
              <a:br>
                <a:rPr lang="en-US" sz="1500">
                  <a:latin typeface="Helvetica" pitchFamily="34" charset="0"/>
                  <a:cs typeface="Helvetica" pitchFamily="34" charset="0"/>
                </a:rPr>
              </a:br>
              <a:r>
                <a:rPr lang="en-US" sz="1500">
                  <a:latin typeface="Helvetica" pitchFamily="34" charset="0"/>
                  <a:cs typeface="Helvetica" pitchFamily="34" charset="0"/>
                </a:rPr>
                <a:t>+ $6.90</a:t>
              </a:r>
              <a:r>
                <a:rPr lang="en-US" sz="150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5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500">
                  <a:latin typeface="Helvetica" pitchFamily="34" charset="0"/>
                  <a:cs typeface="Helvetica" pitchFamily="34" charset="0"/>
                </a:rPr>
                <a:t> + $7.25</a:t>
              </a:r>
              <a:r>
                <a:rPr lang="en-US" sz="150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5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500">
                  <a:latin typeface="Helvetica" pitchFamily="34" charset="0"/>
                  <a:cs typeface="Helvetica" pitchFamily="34" charset="0"/>
                </a:rPr>
                <a:t> + $6.10</a:t>
              </a:r>
              <a:r>
                <a:rPr lang="en-US" sz="150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500" baseline="-2500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5845" name="TextBox 7"/>
            <p:cNvSpPr txBox="1">
              <a:spLocks noChangeArrowheads="1"/>
            </p:cNvSpPr>
            <p:nvPr/>
          </p:nvSpPr>
          <p:spPr bwMode="auto">
            <a:xfrm>
              <a:off x="386927" y="2822751"/>
              <a:ext cx="1344846" cy="430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500">
                  <a:latin typeface="Helvetica" pitchFamily="34" charset="0"/>
                  <a:cs typeface="Helvetica" pitchFamily="34" charset="0"/>
                </a:rPr>
                <a:t>subject to</a:t>
              </a:r>
            </a:p>
          </p:txBody>
        </p:sp>
        <p:sp>
          <p:nvSpPr>
            <p:cNvPr id="35846" name="TextBox 8"/>
            <p:cNvSpPr txBox="1">
              <a:spLocks noChangeArrowheads="1"/>
            </p:cNvSpPr>
            <p:nvPr/>
          </p:nvSpPr>
          <p:spPr bwMode="auto">
            <a:xfrm>
              <a:off x="593458" y="3382556"/>
              <a:ext cx="8126469" cy="2575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58354">
                <a:spcAft>
                  <a:spcPts val="450"/>
                </a:spcAft>
                <a:tabLst>
                  <a:tab pos="2085975" algn="l"/>
                  <a:tab pos="2695575" algn="r"/>
                  <a:tab pos="3495675" algn="l"/>
                </a:tabLst>
              </a:pP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 +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 +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 +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 +</a:t>
              </a:r>
              <a:r>
                <a:rPr lang="en-US" sz="1350" i="1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350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350" i="1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+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	≥	2,300	(total number surveyed)</a:t>
              </a:r>
            </a:p>
            <a:p>
              <a:pPr defTabSz="158354">
                <a:spcAft>
                  <a:spcPts val="450"/>
                </a:spcAft>
                <a:tabLst>
                  <a:tab pos="2085975" algn="l"/>
                  <a:tab pos="2695575" algn="r"/>
                  <a:tab pos="3495675" algn="l"/>
                </a:tabLst>
              </a:pP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 +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	≥	1,000	(persons 30 years or younger)</a:t>
              </a:r>
            </a:p>
            <a:p>
              <a:pPr defTabSz="158354">
                <a:spcAft>
                  <a:spcPts val="450"/>
                </a:spcAft>
                <a:tabLst>
                  <a:tab pos="2085975" algn="l"/>
                  <a:tab pos="2695575" algn="r"/>
                  <a:tab pos="3495675" algn="l"/>
                </a:tabLst>
              </a:pP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 +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	≥	600	(persons 31–50 in age)</a:t>
              </a:r>
            </a:p>
            <a:p>
              <a:pPr defTabSz="158354">
                <a:spcAft>
                  <a:spcPts val="450"/>
                </a:spcAft>
                <a:tabLst>
                  <a:tab pos="2085975" algn="l"/>
                  <a:tab pos="2695575" algn="r"/>
                  <a:tab pos="3495675" algn="l"/>
                </a:tabLst>
              </a:pP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+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 B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i="1">
                  <a:latin typeface="Helvetica" pitchFamily="34" charset="0"/>
                  <a:cs typeface="Helvetica" pitchFamily="34" charset="0"/>
                </a:rPr>
                <a:t>+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 B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 ≥ 0.15(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 +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i="1">
                  <a:latin typeface="Helvetica" pitchFamily="34" charset="0"/>
                  <a:cs typeface="Helvetica" pitchFamily="34" charset="0"/>
                </a:rPr>
                <a:t>+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 B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+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 +</a:t>
              </a:r>
              <a:r>
                <a:rPr lang="en-US" sz="1350" i="1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350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350" i="1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+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)	(border states)</a:t>
              </a:r>
            </a:p>
            <a:p>
              <a:pPr defTabSz="158354">
                <a:spcAft>
                  <a:spcPts val="450"/>
                </a:spcAft>
                <a:tabLst>
                  <a:tab pos="2085975" algn="l"/>
                  <a:tab pos="2695575" algn="r"/>
                  <a:tab pos="3495675" algn="l"/>
                </a:tabLst>
              </a:pP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	≥  0.5(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 +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)	(≤ 30 years, not border state)</a:t>
              </a:r>
            </a:p>
            <a:p>
              <a:pPr defTabSz="158354">
                <a:spcAft>
                  <a:spcPts val="450"/>
                </a:spcAft>
                <a:tabLst>
                  <a:tab pos="2085975" algn="l"/>
                  <a:tab pos="2695575" algn="r"/>
                  <a:tab pos="3495675" algn="l"/>
                </a:tabLst>
              </a:pP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350" baseline="-25000">
                  <a:latin typeface="Helvetica" pitchFamily="34" charset="0"/>
                  <a:cs typeface="Helvetica" pitchFamily="34" charset="0"/>
                </a:rPr>
                <a:t>3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	≤  0.2(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 +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)	(51+ years and border state)</a:t>
              </a:r>
            </a:p>
            <a:p>
              <a:pPr defTabSz="158354">
                <a:spcAft>
                  <a:spcPts val="450"/>
                </a:spcAft>
                <a:tabLst>
                  <a:tab pos="2085975" algn="l"/>
                  <a:tab pos="2695575" algn="r"/>
                  <a:tab pos="3495675" algn="l"/>
                </a:tabLst>
              </a:pP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350" baseline="-25000">
                  <a:latin typeface="Helvetica" pitchFamily="34" charset="0"/>
                  <a:cs typeface="Helvetica" pitchFamily="34" charset="0"/>
                </a:rPr>
                <a:t>1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,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350" baseline="-25000">
                  <a:latin typeface="Helvetica" pitchFamily="34" charset="0"/>
                  <a:cs typeface="Helvetica" pitchFamily="34" charset="0"/>
                </a:rPr>
                <a:t>2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,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350" baseline="-25000">
                  <a:latin typeface="Helvetica" pitchFamily="34" charset="0"/>
                  <a:cs typeface="Helvetica" pitchFamily="34" charset="0"/>
                </a:rPr>
                <a:t>3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,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350" baseline="-25000">
                  <a:latin typeface="Helvetica" pitchFamily="34" charset="0"/>
                  <a:cs typeface="Helvetica" pitchFamily="34" charset="0"/>
                </a:rPr>
                <a:t>1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,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,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	≥	0	(nonnegativity)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0491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99622C"/>
                </a:solidFill>
                <a:latin typeface="Helvetica" pitchFamily="34" charset="0"/>
                <a:cs typeface="Helvetica" pitchFamily="34" charset="0"/>
              </a:rPr>
              <a:t>Marketing Research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787" y="2057400"/>
            <a:ext cx="5654279" cy="590550"/>
          </a:xfrm>
        </p:spPr>
        <p:txBody>
          <a:bodyPr/>
          <a:lstStyle/>
          <a:p>
            <a:pPr eaLnBrk="1" hangingPunct="1"/>
            <a:r>
              <a:rPr lang="en-US">
                <a:latin typeface="Helvetica" pitchFamily="34" charset="0"/>
                <a:cs typeface="Helvetica" pitchFamily="34" charset="0"/>
              </a:rPr>
              <a:t>Cost data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757362" y="2894411"/>
            <a:ext cx="5616179" cy="1402948"/>
            <a:chOff x="927100" y="4749800"/>
            <a:chExt cx="7488164" cy="1869622"/>
          </a:xfrm>
        </p:grpSpPr>
        <p:sp>
          <p:nvSpPr>
            <p:cNvPr id="8" name="Rectangle 7"/>
            <p:cNvSpPr/>
            <p:nvPr/>
          </p:nvSpPr>
          <p:spPr>
            <a:xfrm>
              <a:off x="927100" y="4749800"/>
              <a:ext cx="7483401" cy="639429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36869" name="TextBox 4"/>
            <p:cNvSpPr txBox="1">
              <a:spLocks noChangeArrowheads="1"/>
            </p:cNvSpPr>
            <p:nvPr/>
          </p:nvSpPr>
          <p:spPr bwMode="auto">
            <a:xfrm>
              <a:off x="927100" y="4749800"/>
              <a:ext cx="7483401" cy="186962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tabLst>
                  <a:tab pos="3771900" algn="ctr"/>
                </a:tabLst>
              </a:pPr>
              <a:r>
                <a:rPr lang="en-US" sz="1350">
                  <a:latin typeface="Helvetica" pitchFamily="34" charset="0"/>
                  <a:cs typeface="Helvetica" pitchFamily="34" charset="0"/>
                </a:rPr>
                <a:t>	COST PER PERSON SURVEYED</a:t>
              </a:r>
            </a:p>
            <a:p>
              <a:pPr>
                <a:spcAft>
                  <a:spcPts val="450"/>
                </a:spcAft>
                <a:tabLst>
                  <a:tab pos="3771900" algn="ctr"/>
                </a:tabLst>
              </a:pPr>
              <a:r>
                <a:rPr lang="en-US" sz="1350">
                  <a:latin typeface="Helvetica" pitchFamily="34" charset="0"/>
                  <a:cs typeface="Helvetica" pitchFamily="34" charset="0"/>
                </a:rPr>
                <a:t>REGION                                  AGE ≤ 30	AGE 31–50	AGE ≥ 51</a:t>
              </a:r>
            </a:p>
            <a:p>
              <a:pPr>
                <a:tabLst>
                  <a:tab pos="3771900" algn="ctr"/>
                </a:tabLst>
              </a:pPr>
              <a:r>
                <a:rPr lang="en-US" sz="1350">
                  <a:latin typeface="Helvetica" pitchFamily="34" charset="0"/>
                  <a:cs typeface="Helvetica" pitchFamily="34" charset="0"/>
                </a:rPr>
                <a:t>State bordering Mexico              $7.50	$6.80		    $5.50</a:t>
              </a:r>
            </a:p>
            <a:p>
              <a:pPr>
                <a:tabLst>
                  <a:tab pos="3771900" algn="ctr"/>
                </a:tabLst>
              </a:pPr>
              <a:r>
                <a:rPr lang="en-US" sz="1350">
                  <a:latin typeface="Helvetica" pitchFamily="34" charset="0"/>
                  <a:cs typeface="Helvetica" pitchFamily="34" charset="0"/>
                </a:rPr>
                <a:t>State not bordering Mexico        $6.90	$7.25		    $6.10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931863" y="5389229"/>
              <a:ext cx="7483401" cy="7934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3909345"/>
      </p:ext>
    </p:extLst>
  </p:cSld>
  <p:clrMapOvr>
    <a:masterClrMapping/>
  </p:clrMapOvr>
  <p:transition spd="slow"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</a:rPr>
              <a:t>Solving the Problem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1736" y="1928169"/>
            <a:ext cx="549949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6692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pitchFamily="34" charset="0"/>
                <a:cs typeface="Helvetica" pitchFamily="34" charset="0"/>
              </a:rPr>
              <a:t>Employee Staffing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787" y="1866900"/>
            <a:ext cx="5654279" cy="942975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450"/>
              </a:spcAft>
            </a:pPr>
            <a:r>
              <a:rPr lang="en-US" b="1">
                <a:solidFill>
                  <a:srgbClr val="99622C"/>
                </a:solidFill>
                <a:latin typeface="Helvetica" pitchFamily="34" charset="0"/>
                <a:cs typeface="Helvetica" pitchFamily="34" charset="0"/>
              </a:rPr>
              <a:t>Labor Planning Problem</a:t>
            </a:r>
            <a:endParaRPr lang="en-US" b="1">
              <a:latin typeface="Helvetica" pitchFamily="34" charset="0"/>
              <a:cs typeface="Helvetica" pitchFamily="34" charset="0"/>
            </a:endParaRPr>
          </a:p>
          <a:p>
            <a:pPr>
              <a:spcAft>
                <a:spcPts val="450"/>
              </a:spcAft>
            </a:pPr>
            <a:r>
              <a:rPr lang="en-US">
                <a:latin typeface="Helvetica" pitchFamily="34" charset="0"/>
                <a:cs typeface="Helvetica" pitchFamily="34" charset="0"/>
              </a:rPr>
              <a:t>Hong Kong Bank staffing requirements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066925" y="2933701"/>
            <a:ext cx="5000625" cy="2682786"/>
            <a:chOff x="1231900" y="2311401"/>
            <a:chExt cx="6667500" cy="3576700"/>
          </a:xfrm>
        </p:grpSpPr>
        <p:sp>
          <p:nvSpPr>
            <p:cNvPr id="10" name="Rectangle 9"/>
            <p:cNvSpPr/>
            <p:nvPr/>
          </p:nvSpPr>
          <p:spPr>
            <a:xfrm>
              <a:off x="1231900" y="2311401"/>
              <a:ext cx="6667500" cy="4571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500"/>
            </a:p>
          </p:txBody>
        </p:sp>
        <p:sp>
          <p:nvSpPr>
            <p:cNvPr id="44037" name="TextBox 3"/>
            <p:cNvSpPr txBox="1">
              <a:spLocks noChangeArrowheads="1"/>
            </p:cNvSpPr>
            <p:nvPr/>
          </p:nvSpPr>
          <p:spPr bwMode="auto">
            <a:xfrm>
              <a:off x="1231900" y="2311401"/>
              <a:ext cx="6667500" cy="35767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80963">
                <a:spcAft>
                  <a:spcPts val="450"/>
                </a:spcAft>
                <a:tabLst>
                  <a:tab pos="3495675" algn="ctr"/>
                </a:tabLst>
              </a:pPr>
              <a:r>
                <a:rPr lang="nl-NL" sz="1500">
                  <a:latin typeface="Helvetica" pitchFamily="34" charset="0"/>
                  <a:cs typeface="Helvetica" pitchFamily="34" charset="0"/>
                </a:rPr>
                <a:t>TIME PERIOD	NUMBER REQUIRED</a:t>
              </a:r>
            </a:p>
            <a:p>
              <a:pPr marL="80963">
                <a:spcAft>
                  <a:spcPts val="450"/>
                </a:spcAft>
                <a:tabLst>
                  <a:tab pos="3495675" algn="ctr"/>
                </a:tabLst>
              </a:pPr>
              <a:r>
                <a:rPr lang="nl-NL" sz="1500">
                  <a:latin typeface="Helvetica" pitchFamily="34" charset="0"/>
                  <a:cs typeface="Helvetica" pitchFamily="34" charset="0"/>
                </a:rPr>
                <a:t>9 a.m.–10 a.m.	10</a:t>
              </a:r>
            </a:p>
            <a:p>
              <a:pPr marL="80963">
                <a:spcAft>
                  <a:spcPts val="450"/>
                </a:spcAft>
                <a:tabLst>
                  <a:tab pos="3495675" algn="ctr"/>
                </a:tabLst>
              </a:pPr>
              <a:r>
                <a:rPr lang="nl-NL" sz="1500">
                  <a:latin typeface="Helvetica" pitchFamily="34" charset="0"/>
                  <a:cs typeface="Helvetica" pitchFamily="34" charset="0"/>
                </a:rPr>
                <a:t>10 a.m.–11 a.m.	12</a:t>
              </a:r>
            </a:p>
            <a:p>
              <a:pPr marL="80963">
                <a:spcAft>
                  <a:spcPts val="450"/>
                </a:spcAft>
                <a:tabLst>
                  <a:tab pos="3495675" algn="ctr"/>
                </a:tabLst>
              </a:pPr>
              <a:r>
                <a:rPr lang="nl-NL" sz="1500">
                  <a:latin typeface="Helvetica" pitchFamily="34" charset="0"/>
                  <a:cs typeface="Helvetica" pitchFamily="34" charset="0"/>
                </a:rPr>
                <a:t>11 a.m.–Noon	14</a:t>
              </a:r>
            </a:p>
            <a:p>
              <a:pPr marL="80963">
                <a:spcAft>
                  <a:spcPts val="450"/>
                </a:spcAft>
                <a:tabLst>
                  <a:tab pos="3495675" algn="ctr"/>
                </a:tabLst>
              </a:pPr>
              <a:r>
                <a:rPr lang="nl-NL" sz="1500">
                  <a:latin typeface="Helvetica" pitchFamily="34" charset="0"/>
                  <a:cs typeface="Helvetica" pitchFamily="34" charset="0"/>
                </a:rPr>
                <a:t>Noon–1 p.m.	16</a:t>
              </a:r>
            </a:p>
            <a:p>
              <a:pPr marL="80963">
                <a:spcAft>
                  <a:spcPts val="450"/>
                </a:spcAft>
                <a:tabLst>
                  <a:tab pos="3495675" algn="ctr"/>
                </a:tabLst>
              </a:pPr>
              <a:r>
                <a:rPr lang="nl-NL" sz="1500">
                  <a:latin typeface="Helvetica" pitchFamily="34" charset="0"/>
                  <a:cs typeface="Helvetica" pitchFamily="34" charset="0"/>
                </a:rPr>
                <a:t>1 p.m.–2 p.m.	18</a:t>
              </a:r>
            </a:p>
            <a:p>
              <a:pPr marL="80963">
                <a:spcAft>
                  <a:spcPts val="450"/>
                </a:spcAft>
                <a:tabLst>
                  <a:tab pos="3495675" algn="ctr"/>
                </a:tabLst>
              </a:pPr>
              <a:r>
                <a:rPr lang="nl-NL" sz="1500">
                  <a:latin typeface="Helvetica" pitchFamily="34" charset="0"/>
                  <a:cs typeface="Helvetica" pitchFamily="34" charset="0"/>
                </a:rPr>
                <a:t>2 p.m.–3 p.m.	17</a:t>
              </a:r>
            </a:p>
            <a:p>
              <a:pPr marL="80963">
                <a:spcAft>
                  <a:spcPts val="450"/>
                </a:spcAft>
                <a:tabLst>
                  <a:tab pos="3495675" algn="ctr"/>
                </a:tabLst>
              </a:pPr>
              <a:r>
                <a:rPr lang="nl-NL" sz="1500">
                  <a:latin typeface="Helvetica" pitchFamily="34" charset="0"/>
                  <a:cs typeface="Helvetica" pitchFamily="34" charset="0"/>
                </a:rPr>
                <a:t>3 p.m.–4 p.m.	15</a:t>
              </a:r>
            </a:p>
            <a:p>
              <a:pPr marL="80963">
                <a:spcAft>
                  <a:spcPts val="450"/>
                </a:spcAft>
                <a:tabLst>
                  <a:tab pos="3495675" algn="ctr"/>
                </a:tabLst>
              </a:pPr>
              <a:r>
                <a:rPr lang="nl-NL" sz="1500">
                  <a:latin typeface="Helvetica" pitchFamily="34" charset="0"/>
                  <a:cs typeface="Helvetica" pitchFamily="34" charset="0"/>
                </a:rPr>
                <a:t>4 p.m.–5 p.m.	10</a:t>
              </a:r>
              <a:endParaRPr lang="en-US" sz="1500">
                <a:latin typeface="Helvetica" pitchFamily="34" charset="0"/>
                <a:cs typeface="Helvetica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231900" y="2768557"/>
              <a:ext cx="6667500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102100" y="2311401"/>
              <a:ext cx="0" cy="3477875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6369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99622C"/>
                </a:solidFill>
                <a:latin typeface="Helvetica" pitchFamily="34" charset="0"/>
                <a:cs typeface="Helvetica" pitchFamily="34" charset="0"/>
              </a:rPr>
              <a:t>Labor Planning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787" y="2021360"/>
            <a:ext cx="5654279" cy="523875"/>
          </a:xfrm>
        </p:spPr>
        <p:txBody>
          <a:bodyPr/>
          <a:lstStyle/>
          <a:p>
            <a:pPr eaLnBrk="1" hangingPunct="1"/>
            <a:r>
              <a:rPr lang="en-US" dirty="0">
                <a:latin typeface="Helvetica" pitchFamily="34" charset="0"/>
                <a:cs typeface="Helvetica" pitchFamily="34" charset="0"/>
              </a:rPr>
              <a:t>Decision variables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28788" y="2676525"/>
            <a:ext cx="5686425" cy="179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450"/>
              </a:spcAft>
              <a:tabLst>
                <a:tab pos="266700" algn="l"/>
                <a:tab pos="466725" algn="l"/>
              </a:tabLst>
            </a:pP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500" i="1" dirty="0">
                <a:latin typeface="Helvetica" pitchFamily="34" charset="0"/>
                <a:cs typeface="Helvetica" pitchFamily="34" charset="0"/>
              </a:rPr>
              <a:t>	</a:t>
            </a:r>
            <a:r>
              <a:rPr lang="en-US" sz="1500" dirty="0">
                <a:latin typeface="Helvetica" pitchFamily="34" charset="0"/>
                <a:cs typeface="Helvetica" pitchFamily="34" charset="0"/>
              </a:rPr>
              <a:t>=	number of full-time tellers (all starting at 9 a.m.)</a:t>
            </a:r>
          </a:p>
          <a:p>
            <a:pPr>
              <a:spcAft>
                <a:spcPts val="450"/>
              </a:spcAft>
              <a:tabLst>
                <a:tab pos="266700" algn="l"/>
                <a:tab pos="466725" algn="l"/>
              </a:tabLst>
            </a:pP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500" i="1" dirty="0">
                <a:latin typeface="Helvetica" pitchFamily="34" charset="0"/>
                <a:cs typeface="Helvetica" pitchFamily="34" charset="0"/>
              </a:rPr>
              <a:t>	</a:t>
            </a:r>
            <a:r>
              <a:rPr lang="en-US" sz="1500" dirty="0">
                <a:latin typeface="Helvetica" pitchFamily="34" charset="0"/>
                <a:cs typeface="Helvetica" pitchFamily="34" charset="0"/>
              </a:rPr>
              <a:t>=	number of part-timers, starting at 9 a.m. (leaving at 1 p.m.)</a:t>
            </a:r>
          </a:p>
          <a:p>
            <a:pPr>
              <a:spcAft>
                <a:spcPts val="450"/>
              </a:spcAft>
              <a:tabLst>
                <a:tab pos="266700" algn="l"/>
                <a:tab pos="466725" algn="l"/>
              </a:tabLst>
            </a:pP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5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500" dirty="0">
                <a:latin typeface="Helvetica" pitchFamily="34" charset="0"/>
                <a:cs typeface="Helvetica" pitchFamily="34" charset="0"/>
              </a:rPr>
              <a:t>	=	number of part-timers, starting at 10 a.m. (leaving at 2 p.m.)</a:t>
            </a:r>
          </a:p>
          <a:p>
            <a:pPr>
              <a:spcAft>
                <a:spcPts val="450"/>
              </a:spcAft>
              <a:tabLst>
                <a:tab pos="266700" algn="l"/>
                <a:tab pos="466725" algn="l"/>
              </a:tabLst>
            </a:pP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5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500" dirty="0">
                <a:latin typeface="Helvetica" pitchFamily="34" charset="0"/>
                <a:cs typeface="Helvetica" pitchFamily="34" charset="0"/>
              </a:rPr>
              <a:t>	=	number of part-timers, starting at 11 a.m. (leaving at 3 p.m.)</a:t>
            </a:r>
          </a:p>
          <a:p>
            <a:pPr>
              <a:spcAft>
                <a:spcPts val="450"/>
              </a:spcAft>
              <a:tabLst>
                <a:tab pos="266700" algn="l"/>
                <a:tab pos="466725" algn="l"/>
              </a:tabLst>
            </a:pP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5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500" dirty="0">
                <a:latin typeface="Helvetica" pitchFamily="34" charset="0"/>
                <a:cs typeface="Helvetica" pitchFamily="34" charset="0"/>
              </a:rPr>
              <a:t>	=	number of part-timers, starting at noon (leaving at 4 p.m.)</a:t>
            </a:r>
          </a:p>
          <a:p>
            <a:pPr>
              <a:spcAft>
                <a:spcPts val="450"/>
              </a:spcAft>
              <a:tabLst>
                <a:tab pos="266700" algn="l"/>
                <a:tab pos="466725" algn="l"/>
              </a:tabLst>
            </a:pP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5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500" dirty="0">
                <a:latin typeface="Helvetica" pitchFamily="34" charset="0"/>
                <a:cs typeface="Helvetica" pitchFamily="34" charset="0"/>
              </a:rPr>
              <a:t>	=	number of part-timers, starting at 1 p.m. (leaving at 5 p.m.)</a:t>
            </a:r>
          </a:p>
        </p:txBody>
      </p:sp>
    </p:spTree>
    <p:extLst>
      <p:ext uri="{BB962C8B-B14F-4D97-AF65-F5344CB8AC3E}">
        <p14:creationId xmlns:p14="http://schemas.microsoft.com/office/powerpoint/2010/main" val="3103302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99622C"/>
                </a:solidFill>
                <a:latin typeface="Helvetica" pitchFamily="34" charset="0"/>
                <a:cs typeface="Helvetica" pitchFamily="34" charset="0"/>
              </a:rPr>
              <a:t>Labor Planning Problem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433513" y="1818086"/>
            <a:ext cx="6378054" cy="3845211"/>
            <a:chOff x="386927" y="1281065"/>
            <a:chExt cx="8505241" cy="5127212"/>
          </a:xfrm>
        </p:grpSpPr>
        <p:sp>
          <p:nvSpPr>
            <p:cNvPr id="46083" name="TextBox 11"/>
            <p:cNvSpPr txBox="1">
              <a:spLocks noChangeArrowheads="1"/>
            </p:cNvSpPr>
            <p:nvPr/>
          </p:nvSpPr>
          <p:spPr bwMode="auto">
            <a:xfrm>
              <a:off x="386927" y="1281065"/>
              <a:ext cx="2373198" cy="430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500">
                  <a:latin typeface="Helvetica" pitchFamily="34" charset="0"/>
                  <a:cs typeface="Helvetica" pitchFamily="34" charset="0"/>
                </a:rPr>
                <a:t>Objective Function</a:t>
              </a:r>
            </a:p>
          </p:txBody>
        </p:sp>
        <p:sp>
          <p:nvSpPr>
            <p:cNvPr id="46084" name="TextBox 12"/>
            <p:cNvSpPr txBox="1">
              <a:spLocks noChangeArrowheads="1"/>
            </p:cNvSpPr>
            <p:nvPr/>
          </p:nvSpPr>
          <p:spPr bwMode="auto">
            <a:xfrm>
              <a:off x="593457" y="1819385"/>
              <a:ext cx="8298711" cy="430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619375" indent="-2619375"/>
              <a:r>
                <a:rPr lang="en-US" sz="1500">
                  <a:latin typeface="Helvetica" pitchFamily="34" charset="0"/>
                  <a:cs typeface="Helvetica" pitchFamily="34" charset="0"/>
                </a:rPr>
                <a:t>Minimize total daily personnel cost = $90</a:t>
              </a:r>
              <a:r>
                <a:rPr lang="en-US" sz="1500" i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500" i="1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en-US" sz="1500">
                  <a:latin typeface="Helvetica" pitchFamily="34" charset="0"/>
                  <a:cs typeface="Helvetica" pitchFamily="34" charset="0"/>
                </a:rPr>
                <a:t>+ $28(</a:t>
              </a:r>
              <a:r>
                <a:rPr lang="en-US" sz="150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5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500" i="1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en-US" sz="1500">
                  <a:latin typeface="Helvetica" pitchFamily="34" charset="0"/>
                  <a:cs typeface="Helvetica" pitchFamily="34" charset="0"/>
                </a:rPr>
                <a:t>+ </a:t>
              </a:r>
              <a:r>
                <a:rPr lang="en-US" sz="150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5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500" i="1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en-US" sz="1500">
                  <a:latin typeface="Helvetica" pitchFamily="34" charset="0"/>
                  <a:cs typeface="Helvetica" pitchFamily="34" charset="0"/>
                </a:rPr>
                <a:t>+ </a:t>
              </a:r>
              <a:r>
                <a:rPr lang="en-US" sz="150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50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500" i="1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en-US" sz="1500">
                  <a:latin typeface="Helvetica" pitchFamily="34" charset="0"/>
                  <a:cs typeface="Helvetica" pitchFamily="34" charset="0"/>
                </a:rPr>
                <a:t>+ </a:t>
              </a:r>
              <a:r>
                <a:rPr lang="en-US" sz="150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500" baseline="-2500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1500" i="1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en-US" sz="1500">
                  <a:latin typeface="Helvetica" pitchFamily="34" charset="0"/>
                  <a:cs typeface="Helvetica" pitchFamily="34" charset="0"/>
                </a:rPr>
                <a:t>+ </a:t>
              </a:r>
              <a:r>
                <a:rPr lang="en-US" sz="150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500" baseline="-2500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1500">
                  <a:latin typeface="Helvetica" pitchFamily="34" charset="0"/>
                  <a:cs typeface="Helvetica" pitchFamily="34" charset="0"/>
                </a:rPr>
                <a:t>)</a:t>
              </a:r>
              <a:endParaRPr lang="en-US" sz="1500" baseline="-25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6085" name="TextBox 14"/>
            <p:cNvSpPr txBox="1">
              <a:spLocks noChangeArrowheads="1"/>
            </p:cNvSpPr>
            <p:nvPr/>
          </p:nvSpPr>
          <p:spPr bwMode="auto">
            <a:xfrm>
              <a:off x="386927" y="2357705"/>
              <a:ext cx="1344997" cy="430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500">
                  <a:latin typeface="Helvetica" pitchFamily="34" charset="0"/>
                  <a:cs typeface="Helvetica" pitchFamily="34" charset="0"/>
                </a:rPr>
                <a:t>subject to</a:t>
              </a:r>
            </a:p>
          </p:txBody>
        </p:sp>
        <p:sp>
          <p:nvSpPr>
            <p:cNvPr id="46086" name="TextBox 15"/>
            <p:cNvSpPr txBox="1">
              <a:spLocks noChangeArrowheads="1"/>
            </p:cNvSpPr>
            <p:nvPr/>
          </p:nvSpPr>
          <p:spPr bwMode="auto">
            <a:xfrm>
              <a:off x="593457" y="2896024"/>
              <a:ext cx="7572643" cy="3512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58354">
                <a:spcAft>
                  <a:spcPts val="225"/>
                </a:spcAft>
                <a:tabLst>
                  <a:tab pos="2286000" algn="l"/>
                  <a:tab pos="2695575" algn="r"/>
                  <a:tab pos="3162300" algn="l"/>
                </a:tabLst>
              </a:pP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 +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	≥	10	(</a:t>
              </a:r>
              <a:r>
                <a:rPr lang="en-US" sz="1350">
                  <a:latin typeface="Calibri" pitchFamily="34" charset="0"/>
                </a:rPr>
                <a:t>9 a.m. – 10 a.m. requirement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)</a:t>
              </a:r>
            </a:p>
            <a:p>
              <a:pPr defTabSz="158354">
                <a:spcAft>
                  <a:spcPts val="225"/>
                </a:spcAft>
                <a:tabLst>
                  <a:tab pos="2286000" algn="l"/>
                  <a:tab pos="2695575" algn="r"/>
                  <a:tab pos="3162300" algn="l"/>
                </a:tabLst>
              </a:pP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+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 +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	≥	12	(</a:t>
              </a:r>
              <a:r>
                <a:rPr lang="en-US" sz="1350">
                  <a:latin typeface="Calibri" pitchFamily="34" charset="0"/>
                </a:rPr>
                <a:t>10 a.m. – 11 a.m. requirement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)</a:t>
              </a:r>
            </a:p>
            <a:p>
              <a:pPr defTabSz="158354">
                <a:spcAft>
                  <a:spcPts val="225"/>
                </a:spcAft>
                <a:tabLst>
                  <a:tab pos="2286000" algn="l"/>
                  <a:tab pos="2695575" algn="r"/>
                  <a:tab pos="3162300" algn="l"/>
                </a:tabLst>
              </a:pPr>
              <a:r>
                <a:rPr lang="en-US" sz="1350">
                  <a:latin typeface="Helvetica" pitchFamily="34" charset="0"/>
                  <a:cs typeface="Helvetica" pitchFamily="34" charset="0"/>
                </a:rPr>
                <a:t>0.5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F + P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 +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 +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	≥	14	(</a:t>
              </a:r>
              <a:r>
                <a:rPr lang="en-US" sz="1350">
                  <a:latin typeface="Calibri" pitchFamily="34" charset="0"/>
                </a:rPr>
                <a:t>11 a.m. – 12 noon requirement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)</a:t>
              </a:r>
            </a:p>
            <a:p>
              <a:pPr defTabSz="158354">
                <a:spcAft>
                  <a:spcPts val="225"/>
                </a:spcAft>
                <a:tabLst>
                  <a:tab pos="2286000" algn="l"/>
                  <a:tab pos="2695575" algn="r"/>
                  <a:tab pos="3162300" algn="l"/>
                </a:tabLst>
              </a:pPr>
              <a:r>
                <a:rPr lang="en-US" sz="1350">
                  <a:latin typeface="Helvetica" pitchFamily="34" charset="0"/>
                  <a:cs typeface="Helvetica" pitchFamily="34" charset="0"/>
                </a:rPr>
                <a:t>0.5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+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 P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i="1">
                  <a:latin typeface="Helvetica" pitchFamily="34" charset="0"/>
                  <a:cs typeface="Helvetica" pitchFamily="34" charset="0"/>
                </a:rPr>
                <a:t>+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 P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 +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+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	≥	16	(</a:t>
              </a:r>
              <a:r>
                <a:rPr lang="en-US" sz="1350">
                  <a:latin typeface="Calibri" pitchFamily="34" charset="0"/>
                </a:rPr>
                <a:t>12 noon – 1 p.m. requirement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)</a:t>
              </a:r>
            </a:p>
            <a:p>
              <a:pPr defTabSz="158354">
                <a:spcAft>
                  <a:spcPts val="225"/>
                </a:spcAft>
                <a:tabLst>
                  <a:tab pos="2286000" algn="l"/>
                  <a:tab pos="2695575" algn="r"/>
                  <a:tab pos="3162300" algn="l"/>
                </a:tabLst>
              </a:pP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+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 P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i="1">
                  <a:latin typeface="Helvetica" pitchFamily="34" charset="0"/>
                  <a:cs typeface="Helvetica" pitchFamily="34" charset="0"/>
                </a:rPr>
                <a:t>+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 P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 +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+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	≥ 	18	(</a:t>
              </a:r>
              <a:r>
                <a:rPr lang="en-US" sz="1350">
                  <a:latin typeface="Calibri" pitchFamily="34" charset="0"/>
                </a:rPr>
                <a:t>1 p.m. – 2 p.m. requirement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)</a:t>
              </a:r>
            </a:p>
            <a:p>
              <a:pPr defTabSz="158354">
                <a:spcAft>
                  <a:spcPts val="225"/>
                </a:spcAft>
                <a:tabLst>
                  <a:tab pos="2286000" algn="l"/>
                  <a:tab pos="2695575" algn="r"/>
                  <a:tab pos="3162300" algn="l"/>
                </a:tabLst>
              </a:pP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+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 P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i="1">
                  <a:latin typeface="Helvetica" pitchFamily="34" charset="0"/>
                  <a:cs typeface="Helvetica" pitchFamily="34" charset="0"/>
                </a:rPr>
                <a:t>+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 P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 +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	≤ 	17	(</a:t>
              </a:r>
              <a:r>
                <a:rPr lang="en-US" sz="1350">
                  <a:latin typeface="Calibri" pitchFamily="34" charset="0"/>
                </a:rPr>
                <a:t>2 p.m. – 3 p.m. requirement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)</a:t>
              </a:r>
            </a:p>
            <a:p>
              <a:pPr defTabSz="158354">
                <a:spcAft>
                  <a:spcPts val="225"/>
                </a:spcAft>
                <a:tabLst>
                  <a:tab pos="2286000" algn="l"/>
                  <a:tab pos="2695575" algn="r"/>
                  <a:tab pos="3162300" algn="l"/>
                </a:tabLst>
              </a:pP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+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 P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 +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	≤ 	17	(</a:t>
              </a:r>
              <a:r>
                <a:rPr lang="en-US" sz="1350">
                  <a:latin typeface="Calibri" pitchFamily="34" charset="0"/>
                </a:rPr>
                <a:t>3 p.m. – 4 p.m. requirement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)</a:t>
              </a:r>
            </a:p>
            <a:p>
              <a:pPr defTabSz="158354">
                <a:spcAft>
                  <a:spcPts val="225"/>
                </a:spcAft>
                <a:tabLst>
                  <a:tab pos="2286000" algn="l"/>
                  <a:tab pos="2695575" algn="r"/>
                  <a:tab pos="3162300" algn="l"/>
                </a:tabLst>
              </a:pP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+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	≤ 	17	(</a:t>
              </a:r>
              <a:r>
                <a:rPr lang="en-US" sz="1350">
                  <a:latin typeface="Calibri" pitchFamily="34" charset="0"/>
                </a:rPr>
                <a:t>4 p.m. – 5 p.m. requirement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)</a:t>
              </a:r>
            </a:p>
            <a:p>
              <a:pPr defTabSz="158354">
                <a:spcAft>
                  <a:spcPts val="225"/>
                </a:spcAft>
                <a:tabLst>
                  <a:tab pos="2286000" algn="l"/>
                  <a:tab pos="2695575" algn="r"/>
                  <a:tab pos="3162300" algn="l"/>
                </a:tabLst>
              </a:pP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	≤	12	(full time tellers available)</a:t>
              </a:r>
            </a:p>
            <a:p>
              <a:pPr defTabSz="158354">
                <a:spcAft>
                  <a:spcPts val="225"/>
                </a:spcAft>
                <a:tabLst>
                  <a:tab pos="2286000" algn="l"/>
                  <a:tab pos="2695575" algn="r"/>
                  <a:tab pos="3162300" algn="l"/>
                </a:tabLst>
              </a:pPr>
              <a:r>
                <a:rPr lang="en-US" sz="1350">
                  <a:latin typeface="Helvetica" pitchFamily="34" charset="0"/>
                  <a:cs typeface="Helvetica" pitchFamily="34" charset="0"/>
                </a:rPr>
                <a:t>4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 + 4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 + 4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 + 4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 + 4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	≤	56	(part time worker hours)</a:t>
              </a:r>
            </a:p>
            <a:p>
              <a:pPr defTabSz="158354">
                <a:spcAft>
                  <a:spcPts val="225"/>
                </a:spcAft>
                <a:tabLst>
                  <a:tab pos="2286000" algn="l"/>
                  <a:tab pos="2695575" algn="r"/>
                  <a:tab pos="3162300" algn="l"/>
                </a:tabLst>
              </a:pP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,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350" baseline="-25000">
                  <a:latin typeface="Helvetica" pitchFamily="34" charset="0"/>
                  <a:cs typeface="Helvetica" pitchFamily="34" charset="0"/>
                </a:rPr>
                <a:t>1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,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350" baseline="-25000">
                  <a:latin typeface="Helvetica" pitchFamily="34" charset="0"/>
                  <a:cs typeface="Helvetica" pitchFamily="34" charset="0"/>
                </a:rPr>
                <a:t>2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,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350" baseline="-25000">
                  <a:latin typeface="Helvetica" pitchFamily="34" charset="0"/>
                  <a:cs typeface="Helvetica" pitchFamily="34" charset="0"/>
                </a:rPr>
                <a:t>3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,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,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350" baseline="-2500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	≥	0	(nonnegativity)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5385677"/>
      </p:ext>
    </p:extLst>
  </p:cSld>
  <p:clrMapOvr>
    <a:masterClrMapping/>
  </p:clrMapOvr>
  <p:transition spd="slow"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</a:rPr>
              <a:t>Solving the Problem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3208" y="1911597"/>
            <a:ext cx="4267200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8125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Finance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4861" y="2119908"/>
            <a:ext cx="5654279" cy="1352550"/>
          </a:xfrm>
        </p:spPr>
        <p:txBody>
          <a:bodyPr>
            <a:normAutofit lnSpcReduction="10000"/>
          </a:bodyPr>
          <a:lstStyle/>
          <a:p>
            <a:pPr>
              <a:spcAft>
                <a:spcPts val="450"/>
              </a:spcAft>
            </a:pPr>
            <a:r>
              <a:rPr lang="en-US" b="1" dirty="0">
                <a:solidFill>
                  <a:srgbClr val="99622C"/>
                </a:solidFill>
                <a:latin typeface="Helvetica" pitchFamily="34" charset="0"/>
                <a:cs typeface="Helvetica" pitchFamily="34" charset="0"/>
              </a:rPr>
              <a:t>Portfolio Selection Problem</a:t>
            </a:r>
            <a:endParaRPr lang="en-US" b="1" dirty="0">
              <a:latin typeface="Helvetica" pitchFamily="34" charset="0"/>
              <a:cs typeface="Helvetica" pitchFamily="34" charset="0"/>
            </a:endParaRPr>
          </a:p>
          <a:p>
            <a:pPr>
              <a:spcAft>
                <a:spcPts val="450"/>
              </a:spcAft>
            </a:pPr>
            <a:r>
              <a:rPr lang="en-US" dirty="0">
                <a:latin typeface="Helvetica" pitchFamily="34" charset="0"/>
                <a:cs typeface="Helvetica" pitchFamily="34" charset="0"/>
              </a:rPr>
              <a:t>International City Trust investment decisions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943100" y="3467101"/>
            <a:ext cx="5343525" cy="1610697"/>
            <a:chOff x="1054101" y="4140200"/>
            <a:chExt cx="7124700" cy="2147666"/>
          </a:xfrm>
        </p:grpSpPr>
        <p:sp>
          <p:nvSpPr>
            <p:cNvPr id="8" name="Rectangle 7"/>
            <p:cNvSpPr/>
            <p:nvPr/>
          </p:nvSpPr>
          <p:spPr>
            <a:xfrm>
              <a:off x="1054101" y="4140200"/>
              <a:ext cx="7124700" cy="368312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38917" name="TextBox 4"/>
            <p:cNvSpPr txBox="1">
              <a:spLocks noChangeArrowheads="1"/>
            </p:cNvSpPr>
            <p:nvPr/>
          </p:nvSpPr>
          <p:spPr bwMode="auto">
            <a:xfrm>
              <a:off x="1054101" y="4140200"/>
              <a:ext cx="7124700" cy="214766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450"/>
                </a:spcAft>
                <a:tabLst>
                  <a:tab pos="2695575" algn="ctr"/>
                  <a:tab pos="4572000" algn="ctr"/>
                </a:tabLst>
              </a:pPr>
              <a:r>
                <a:rPr lang="en-US" sz="1350">
                  <a:latin typeface="Helvetica" pitchFamily="34" charset="0"/>
                  <a:cs typeface="Helvetica" pitchFamily="34" charset="0"/>
                </a:rPr>
                <a:t>INVESTMENT	INTEREST EARNED	RISK SCORE</a:t>
              </a:r>
            </a:p>
            <a:p>
              <a:pPr>
                <a:tabLst>
                  <a:tab pos="2695575" algn="ctr"/>
                  <a:tab pos="4572000" algn="ctr"/>
                </a:tabLst>
              </a:pPr>
              <a:r>
                <a:rPr lang="en-US" sz="1350">
                  <a:latin typeface="Helvetica" pitchFamily="34" charset="0"/>
                  <a:cs typeface="Helvetica" pitchFamily="34" charset="0"/>
                </a:rPr>
                <a:t>Trade credits	7%	1.7</a:t>
              </a:r>
            </a:p>
            <a:p>
              <a:pPr>
                <a:tabLst>
                  <a:tab pos="2695575" algn="ctr"/>
                  <a:tab pos="4572000" algn="ctr"/>
                </a:tabLst>
              </a:pPr>
              <a:r>
                <a:rPr lang="en-US" sz="1350">
                  <a:latin typeface="Helvetica" pitchFamily="34" charset="0"/>
                  <a:cs typeface="Helvetica" pitchFamily="34" charset="0"/>
                </a:rPr>
                <a:t>Corporate bonds	10%	1.2</a:t>
              </a:r>
            </a:p>
            <a:p>
              <a:pPr>
                <a:tabLst>
                  <a:tab pos="2695575" algn="ctr"/>
                  <a:tab pos="4572000" algn="ctr"/>
                </a:tabLst>
              </a:pPr>
              <a:r>
                <a:rPr lang="en-US" sz="1350">
                  <a:latin typeface="Helvetica" pitchFamily="34" charset="0"/>
                  <a:cs typeface="Helvetica" pitchFamily="34" charset="0"/>
                </a:rPr>
                <a:t>Gold stocks	19%	3.7</a:t>
              </a:r>
            </a:p>
            <a:p>
              <a:pPr>
                <a:tabLst>
                  <a:tab pos="2695575" algn="ctr"/>
                  <a:tab pos="4572000" algn="ctr"/>
                </a:tabLst>
              </a:pPr>
              <a:r>
                <a:rPr lang="en-US" sz="1350">
                  <a:latin typeface="Helvetica" pitchFamily="34" charset="0"/>
                  <a:cs typeface="Helvetica" pitchFamily="34" charset="0"/>
                </a:rPr>
                <a:t>Platinum stocks	12%	2.4</a:t>
              </a:r>
            </a:p>
            <a:p>
              <a:pPr>
                <a:tabLst>
                  <a:tab pos="2695575" algn="ctr"/>
                  <a:tab pos="4572000" algn="ctr"/>
                </a:tabLst>
              </a:pPr>
              <a:r>
                <a:rPr lang="en-US" sz="1350">
                  <a:latin typeface="Helvetica" pitchFamily="34" charset="0"/>
                  <a:cs typeface="Helvetica" pitchFamily="34" charset="0"/>
                </a:rPr>
                <a:t>Mortgage securities	8%	2.0</a:t>
              </a:r>
            </a:p>
            <a:p>
              <a:pPr>
                <a:tabLst>
                  <a:tab pos="2695575" algn="ctr"/>
                  <a:tab pos="4572000" algn="ctr"/>
                </a:tabLst>
              </a:pPr>
              <a:r>
                <a:rPr lang="en-US" sz="1350">
                  <a:latin typeface="Helvetica" pitchFamily="34" charset="0"/>
                  <a:cs typeface="Helvetica" pitchFamily="34" charset="0"/>
                </a:rPr>
                <a:t>Construction loans	14%	2.9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054101" y="4508512"/>
              <a:ext cx="7124700" cy="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2967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99622C"/>
                </a:solidFill>
                <a:latin typeface="Helvetica" pitchFamily="34" charset="0"/>
                <a:cs typeface="Helvetica" pitchFamily="34" charset="0"/>
              </a:rPr>
              <a:t>Portfolio Selection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787" y="2057400"/>
            <a:ext cx="5654279" cy="523875"/>
          </a:xfrm>
        </p:spPr>
        <p:txBody>
          <a:bodyPr/>
          <a:lstStyle/>
          <a:p>
            <a:pPr eaLnBrk="1" hangingPunct="1"/>
            <a:r>
              <a:rPr lang="en-US">
                <a:latin typeface="Helvetica" pitchFamily="34" charset="0"/>
                <a:cs typeface="Helvetica" pitchFamily="34" charset="0"/>
              </a:rPr>
              <a:t>Decision variables</a:t>
            </a:r>
          </a:p>
          <a:p>
            <a:pPr eaLnBrk="1" hangingPunct="1"/>
            <a:endParaRPr lang="en-US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19325" y="2895601"/>
            <a:ext cx="4714875" cy="235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450"/>
              </a:spcAft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dirty="0">
                <a:latin typeface="Helvetica" pitchFamily="34" charset="0"/>
                <a:cs typeface="Helvetica" pitchFamily="34" charset="0"/>
              </a:rPr>
              <a:t>	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= dollars invested in trade credit </a:t>
            </a:r>
          </a:p>
          <a:p>
            <a:pPr>
              <a:spcAft>
                <a:spcPts val="450"/>
              </a:spcAft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dirty="0">
                <a:latin typeface="Helvetica" pitchFamily="34" charset="0"/>
                <a:cs typeface="Helvetica" pitchFamily="34" charset="0"/>
              </a:rPr>
              <a:t>	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= dollars invested in corporate bonds </a:t>
            </a:r>
          </a:p>
          <a:p>
            <a:pPr>
              <a:spcAft>
                <a:spcPts val="450"/>
              </a:spcAft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dirty="0">
                <a:latin typeface="Helvetica" pitchFamily="34" charset="0"/>
                <a:cs typeface="Helvetica" pitchFamily="34" charset="0"/>
              </a:rPr>
              <a:t>	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= dollars invested in gold stocks </a:t>
            </a:r>
          </a:p>
          <a:p>
            <a:pPr>
              <a:spcAft>
                <a:spcPts val="450"/>
              </a:spcAft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dirty="0">
                <a:latin typeface="Helvetica" pitchFamily="34" charset="0"/>
                <a:cs typeface="Helvetica" pitchFamily="34" charset="0"/>
              </a:rPr>
              <a:t>	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= dollars invested in platinum stocks </a:t>
            </a:r>
          </a:p>
          <a:p>
            <a:pPr>
              <a:spcAft>
                <a:spcPts val="450"/>
              </a:spcAft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dirty="0">
                <a:latin typeface="Helvetica" pitchFamily="34" charset="0"/>
                <a:cs typeface="Helvetica" pitchFamily="34" charset="0"/>
              </a:rPr>
              <a:t>	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= dollars invested in mortgage 			securities </a:t>
            </a:r>
          </a:p>
          <a:p>
            <a:pPr>
              <a:spcAft>
                <a:spcPts val="450"/>
              </a:spcAft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>
                <a:latin typeface="Helvetica" pitchFamily="34" charset="0"/>
                <a:cs typeface="Helvetica" pitchFamily="34" charset="0"/>
              </a:rPr>
              <a:t>	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= dollars invested in construction loans</a:t>
            </a:r>
          </a:p>
        </p:txBody>
      </p:sp>
    </p:spTree>
    <p:extLst>
      <p:ext uri="{BB962C8B-B14F-4D97-AF65-F5344CB8AC3E}">
        <p14:creationId xmlns:p14="http://schemas.microsoft.com/office/powerpoint/2010/main" val="1705651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553675" y="482286"/>
            <a:ext cx="7886700" cy="61357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99622C"/>
                </a:solidFill>
                <a:latin typeface="Helvetica" pitchFamily="34" charset="0"/>
                <a:cs typeface="Helvetica" pitchFamily="34" charset="0"/>
              </a:rPr>
              <a:t>Portfolio Selection Problem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53675" y="1375794"/>
            <a:ext cx="8254766" cy="3896751"/>
            <a:chOff x="635000" y="1130300"/>
            <a:chExt cx="7633232" cy="5159361"/>
          </a:xfrm>
        </p:grpSpPr>
        <p:sp>
          <p:nvSpPr>
            <p:cNvPr id="40963" name="TextBox 5"/>
            <p:cNvSpPr txBox="1">
              <a:spLocks noChangeArrowheads="1"/>
            </p:cNvSpPr>
            <p:nvPr/>
          </p:nvSpPr>
          <p:spPr bwMode="auto">
            <a:xfrm>
              <a:off x="838199" y="1523008"/>
              <a:ext cx="7430033" cy="738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228975" indent="-3228975"/>
              <a:r>
                <a:rPr lang="en-US" sz="1500" dirty="0">
                  <a:latin typeface="Helvetica" pitchFamily="34" charset="0"/>
                  <a:cs typeface="Helvetica" pitchFamily="34" charset="0"/>
                </a:rPr>
                <a:t>Maximize dollars of interest earned =	0.07</a:t>
              </a:r>
              <a:r>
                <a:rPr lang="en-US" sz="1500" i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1500" i="1" dirty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en-US" sz="1500" dirty="0">
                  <a:latin typeface="Helvetica" pitchFamily="34" charset="0"/>
                  <a:cs typeface="Helvetica" pitchFamily="34" charset="0"/>
                </a:rPr>
                <a:t>+ 0.10</a:t>
              </a:r>
              <a:r>
                <a:rPr lang="en-US" sz="1500" i="1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500" i="1" dirty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en-US" sz="1500" dirty="0">
                  <a:latin typeface="Helvetica" pitchFamily="34" charset="0"/>
                  <a:cs typeface="Helvetica" pitchFamily="34" charset="0"/>
                </a:rPr>
                <a:t>+ 0.19</a:t>
              </a:r>
              <a:r>
                <a:rPr lang="en-US" sz="1500" i="1" dirty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1500" i="1" dirty="0">
                  <a:latin typeface="Helvetica" pitchFamily="34" charset="0"/>
                  <a:cs typeface="Helvetica" pitchFamily="34" charset="0"/>
                </a:rPr>
                <a:t> </a:t>
              </a:r>
              <a:br>
                <a:rPr lang="en-US" sz="1500" i="1" dirty="0">
                  <a:latin typeface="Helvetica" pitchFamily="34" charset="0"/>
                  <a:cs typeface="Helvetica" pitchFamily="34" charset="0"/>
                </a:rPr>
              </a:br>
              <a:r>
                <a:rPr lang="en-US" sz="1500" dirty="0">
                  <a:latin typeface="Helvetica" pitchFamily="34" charset="0"/>
                  <a:cs typeface="Helvetica" pitchFamily="34" charset="0"/>
                </a:rPr>
                <a:t>+ 0.12</a:t>
              </a:r>
              <a:r>
                <a:rPr lang="en-US" sz="1500" i="1" dirty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500" i="1" dirty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en-US" sz="1500" dirty="0">
                  <a:latin typeface="Helvetica" pitchFamily="34" charset="0"/>
                  <a:cs typeface="Helvetica" pitchFamily="34" charset="0"/>
                </a:rPr>
                <a:t>+ 0.08</a:t>
              </a:r>
              <a:r>
                <a:rPr lang="en-US" sz="1500" i="1" dirty="0">
                  <a:latin typeface="Times New Roman" pitchFamily="18" charset="0"/>
                  <a:cs typeface="Times New Roman" pitchFamily="18" charset="0"/>
                </a:rPr>
                <a:t>M </a:t>
              </a:r>
              <a:r>
                <a:rPr lang="en-US" sz="1500" dirty="0">
                  <a:latin typeface="Helvetica" pitchFamily="34" charset="0"/>
                  <a:cs typeface="Helvetica" pitchFamily="34" charset="0"/>
                </a:rPr>
                <a:t>+ 0.14</a:t>
              </a:r>
              <a:r>
                <a:rPr lang="en-US" sz="1500" i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15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64" name="TextBox 6"/>
            <p:cNvSpPr txBox="1">
              <a:spLocks noChangeArrowheads="1"/>
            </p:cNvSpPr>
            <p:nvPr/>
          </p:nvSpPr>
          <p:spPr bwMode="auto">
            <a:xfrm>
              <a:off x="635000" y="1130300"/>
              <a:ext cx="2287447" cy="430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500">
                  <a:latin typeface="Helvetica" pitchFamily="34" charset="0"/>
                  <a:cs typeface="Helvetica" pitchFamily="34" charset="0"/>
                </a:rPr>
                <a:t>Objective function</a:t>
              </a:r>
            </a:p>
          </p:txBody>
        </p:sp>
        <p:sp>
          <p:nvSpPr>
            <p:cNvPr id="40965" name="TextBox 7"/>
            <p:cNvSpPr txBox="1">
              <a:spLocks noChangeArrowheads="1"/>
            </p:cNvSpPr>
            <p:nvPr/>
          </p:nvSpPr>
          <p:spPr bwMode="auto">
            <a:xfrm>
              <a:off x="635000" y="2223492"/>
              <a:ext cx="1344852" cy="430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500">
                  <a:latin typeface="Helvetica" pitchFamily="34" charset="0"/>
                  <a:cs typeface="Helvetica" pitchFamily="34" charset="0"/>
                </a:rPr>
                <a:t>subject to</a:t>
              </a:r>
            </a:p>
          </p:txBody>
        </p:sp>
        <p:grpSp>
          <p:nvGrpSpPr>
            <p:cNvPr id="40966" name="Group 16"/>
            <p:cNvGrpSpPr>
              <a:grpSpLocks/>
            </p:cNvGrpSpPr>
            <p:nvPr/>
          </p:nvGrpSpPr>
          <p:grpSpPr bwMode="auto">
            <a:xfrm>
              <a:off x="1017476" y="2616200"/>
              <a:ext cx="6727390" cy="3673461"/>
              <a:chOff x="268176" y="3105210"/>
              <a:chExt cx="6727390" cy="3673461"/>
            </a:xfrm>
          </p:grpSpPr>
          <p:sp>
            <p:nvSpPr>
              <p:cNvPr id="40967" name="TextBox 8"/>
              <p:cNvSpPr txBox="1">
                <a:spLocks noChangeArrowheads="1"/>
              </p:cNvSpPr>
              <p:nvPr/>
            </p:nvSpPr>
            <p:spPr bwMode="auto">
              <a:xfrm>
                <a:off x="838200" y="3105210"/>
                <a:ext cx="6157366" cy="3484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tabLst>
                    <a:tab pos="1952625" algn="l"/>
                  </a:tabLst>
                </a:pP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	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≤ 5,000,000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</a:p>
              <a:p>
                <a:pPr>
                  <a:tabLst>
                    <a:tab pos="1952625" algn="l"/>
                  </a:tabLst>
                </a:pP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	≤ 0.25(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) </a:t>
                </a:r>
              </a:p>
              <a:p>
                <a:pPr>
                  <a:tabLst>
                    <a:tab pos="1952625" algn="l"/>
                  </a:tabLst>
                </a:pP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	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≤ 0.25(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) </a:t>
                </a:r>
              </a:p>
              <a:p>
                <a:pPr>
                  <a:tabLst>
                    <a:tab pos="1952625" algn="l"/>
                  </a:tabLst>
                </a:pP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	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≤ 0.25(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) </a:t>
                </a:r>
              </a:p>
              <a:p>
                <a:pPr>
                  <a:tabLst>
                    <a:tab pos="1952625" algn="l"/>
                  </a:tabLst>
                </a:pP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	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≤ 0.25(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) </a:t>
                </a:r>
              </a:p>
              <a:p>
                <a:pPr>
                  <a:tabLst>
                    <a:tab pos="1952625" algn="l"/>
                  </a:tabLst>
                </a:pP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	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≤ 0.25(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) </a:t>
                </a:r>
              </a:p>
              <a:p>
                <a:pPr>
                  <a:tabLst>
                    <a:tab pos="1952625" algn="l"/>
                  </a:tabLst>
                </a:pPr>
                <a:r>
                  <a:rPr lang="en-US" sz="1500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	≤ 0.25(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) </a:t>
                </a:r>
              </a:p>
              <a:p>
                <a:pPr>
                  <a:tabLst>
                    <a:tab pos="1952625" algn="l"/>
                  </a:tabLst>
                </a:pP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	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≥ 0.30(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)</a:t>
                </a:r>
              </a:p>
              <a:p>
                <a:pPr>
                  <a:tabLst>
                    <a:tab pos="1952625" algn="l"/>
                  </a:tabLst>
                </a:pP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	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≥ 0.45(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1500" i="1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+ </a:t>
                </a:r>
                <a:r>
                  <a:rPr lang="en-US" sz="15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1500" dirty="0">
                    <a:latin typeface="Helvetica" pitchFamily="34" charset="0"/>
                    <a:cs typeface="Helvetica" pitchFamily="34" charset="0"/>
                  </a:rPr>
                  <a:t>)</a:t>
                </a:r>
              </a:p>
              <a:p>
                <a:pPr>
                  <a:tabLst>
                    <a:tab pos="1952625" algn="l"/>
                  </a:tabLst>
                </a:pPr>
                <a:endParaRPr lang="en-US" sz="1500" dirty="0">
                  <a:latin typeface="Helvetica" pitchFamily="34" charset="0"/>
                  <a:cs typeface="Helvetica" pitchFamily="34" charset="0"/>
                </a:endParaRPr>
              </a:p>
              <a:p>
                <a:pPr>
                  <a:tabLst>
                    <a:tab pos="1952625" algn="l"/>
                  </a:tabLst>
                </a:pPr>
                <a:endParaRPr lang="en-US" sz="1500" dirty="0">
                  <a:latin typeface="Helvetica" pitchFamily="34" charset="0"/>
                  <a:cs typeface="Helvetica" pitchFamily="34" charset="0"/>
                </a:endParaRPr>
              </a:p>
            </p:txBody>
          </p:sp>
          <p:grpSp>
            <p:nvGrpSpPr>
              <p:cNvPr id="40968" name="Group 14"/>
              <p:cNvGrpSpPr>
                <a:grpSpLocks/>
              </p:cNvGrpSpPr>
              <p:nvPr/>
            </p:nvGrpSpPr>
            <p:grpSpPr bwMode="auto">
              <a:xfrm>
                <a:off x="268176" y="6005887"/>
                <a:ext cx="5712008" cy="772784"/>
                <a:chOff x="2725136" y="2475287"/>
                <a:chExt cx="5712008" cy="772784"/>
              </a:xfrm>
            </p:grpSpPr>
            <p:sp>
              <p:nvSpPr>
                <p:cNvPr id="40969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7836107" y="2627902"/>
                  <a:ext cx="601037" cy="4308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>
                      <a:latin typeface="Helvetica" pitchFamily="34" charset="0"/>
                      <a:cs typeface="Helvetica" pitchFamily="34" charset="0"/>
                    </a:rPr>
                    <a:t>≤ 2</a:t>
                  </a:r>
                </a:p>
              </p:txBody>
            </p:sp>
            <p:grpSp>
              <p:nvGrpSpPr>
                <p:cNvPr id="40970" name="Group 13"/>
                <p:cNvGrpSpPr>
                  <a:grpSpLocks/>
                </p:cNvGrpSpPr>
                <p:nvPr/>
              </p:nvGrpSpPr>
              <p:grpSpPr bwMode="auto">
                <a:xfrm>
                  <a:off x="2725136" y="2475287"/>
                  <a:ext cx="5037951" cy="772784"/>
                  <a:chOff x="5424376" y="4761659"/>
                  <a:chExt cx="5037951" cy="772784"/>
                </a:xfrm>
              </p:grpSpPr>
              <p:sp>
                <p:nvSpPr>
                  <p:cNvPr id="40971" name="Text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24376" y="4761659"/>
                    <a:ext cx="4867288" cy="7727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spcAft>
                        <a:spcPts val="225"/>
                      </a:spcAft>
                    </a:pPr>
                    <a:r>
                      <a:rPr lang="en-US" sz="1500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rPr>
                      <a:t>1.7</a:t>
                    </a:r>
                    <a:r>
                      <a:rPr lang="en-US" sz="15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r>
                      <a:rPr lang="en-US" sz="1500" i="1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rPr>
                      <a:t> </a:t>
                    </a:r>
                    <a:r>
                      <a:rPr lang="en-US" sz="1500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rPr>
                      <a:t>+ 1.2</a:t>
                    </a:r>
                    <a:r>
                      <a:rPr lang="en-US" sz="15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B</a:t>
                    </a:r>
                    <a:r>
                      <a:rPr lang="en-US" sz="1500" i="1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rPr>
                      <a:t> </a:t>
                    </a:r>
                    <a:r>
                      <a:rPr lang="en-US" sz="1500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rPr>
                      <a:t>+ 3.7</a:t>
                    </a:r>
                    <a:r>
                      <a:rPr lang="en-US" sz="15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G</a:t>
                    </a:r>
                    <a:r>
                      <a:rPr lang="en-US" sz="1500" i="1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rPr>
                      <a:t> </a:t>
                    </a:r>
                    <a:r>
                      <a:rPr lang="en-US" sz="1500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rPr>
                      <a:t>+ 2.4</a:t>
                    </a:r>
                    <a:r>
                      <a:rPr lang="en-US" sz="15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P</a:t>
                    </a:r>
                    <a:r>
                      <a:rPr lang="en-US" sz="1500" i="1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rPr>
                      <a:t> </a:t>
                    </a:r>
                    <a:r>
                      <a:rPr lang="en-US" sz="1500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rPr>
                      <a:t>+ 2.0</a:t>
                    </a:r>
                    <a:r>
                      <a:rPr lang="en-US" sz="15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M</a:t>
                    </a:r>
                    <a:r>
                      <a:rPr lang="en-US" sz="1500" i="1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rPr>
                      <a:t> </a:t>
                    </a:r>
                    <a:r>
                      <a:rPr lang="en-US" sz="1500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rPr>
                      <a:t>+ 2.9</a:t>
                    </a:r>
                    <a:r>
                      <a:rPr lang="en-US" sz="15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endParaRPr lang="en-US" sz="1500" dirty="0">
                      <a:solidFill>
                        <a:srgbClr val="000000"/>
                      </a:solidFill>
                      <a:latin typeface="Helvetica" pitchFamily="34" charset="0"/>
                      <a:cs typeface="Helvetica" pitchFamily="34" charset="0"/>
                    </a:endParaRPr>
                  </a:p>
                  <a:p>
                    <a:pPr algn="ctr">
                      <a:spcAft>
                        <a:spcPts val="225"/>
                      </a:spcAft>
                    </a:pPr>
                    <a:r>
                      <a:rPr lang="en-US" sz="15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r>
                      <a:rPr lang="en-US" sz="1500" i="1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rPr>
                      <a:t> </a:t>
                    </a:r>
                    <a:r>
                      <a:rPr lang="en-US" sz="1500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rPr>
                      <a:t>+ </a:t>
                    </a:r>
                    <a:r>
                      <a:rPr lang="en-US" sz="15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B</a:t>
                    </a:r>
                    <a:r>
                      <a:rPr lang="en-US" sz="1500" i="1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rPr>
                      <a:t> </a:t>
                    </a:r>
                    <a:r>
                      <a:rPr lang="en-US" sz="1500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rPr>
                      <a:t>+ </a:t>
                    </a:r>
                    <a:r>
                      <a:rPr lang="en-US" sz="15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G</a:t>
                    </a:r>
                    <a:r>
                      <a:rPr lang="en-US" sz="1500" i="1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rPr>
                      <a:t> </a:t>
                    </a:r>
                    <a:r>
                      <a:rPr lang="en-US" sz="1500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rPr>
                      <a:t>+ </a:t>
                    </a:r>
                    <a:r>
                      <a:rPr lang="en-US" sz="15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P</a:t>
                    </a:r>
                    <a:r>
                      <a:rPr lang="en-US" sz="1500" i="1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rPr>
                      <a:t> </a:t>
                    </a:r>
                    <a:r>
                      <a:rPr lang="en-US" sz="1500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rPr>
                      <a:t>+ </a:t>
                    </a:r>
                    <a:r>
                      <a:rPr lang="en-US" sz="15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M</a:t>
                    </a:r>
                    <a:r>
                      <a:rPr lang="en-US" sz="1500" i="1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rPr>
                      <a:t> </a:t>
                    </a:r>
                    <a:r>
                      <a:rPr lang="en-US" sz="1500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rPr>
                      <a:t>+ </a:t>
                    </a:r>
                    <a:r>
                      <a:rPr lang="en-US" sz="15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endParaRPr lang="en-US" sz="1500" dirty="0">
                      <a:solidFill>
                        <a:srgbClr val="000000"/>
                      </a:solidFill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5629833" y="5148050"/>
                    <a:ext cx="4832494" cy="158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" name="Rectangle 1"/>
          <p:cNvSpPr/>
          <p:nvPr/>
        </p:nvSpPr>
        <p:spPr>
          <a:xfrm>
            <a:off x="2539088" y="5720583"/>
            <a:ext cx="2811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952625" algn="l"/>
              </a:tabLst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+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+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+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+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+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	≥ 0</a:t>
            </a:r>
          </a:p>
        </p:txBody>
      </p:sp>
    </p:spTree>
    <p:extLst>
      <p:ext uri="{BB962C8B-B14F-4D97-AF65-F5344CB8AC3E}">
        <p14:creationId xmlns:p14="http://schemas.microsoft.com/office/powerpoint/2010/main" val="3712292482"/>
      </p:ext>
    </p:extLst>
  </p:cSld>
  <p:clrMapOvr>
    <a:masterClrMapping/>
  </p:clrMapOvr>
  <p:transition spd="slow"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en-US" sz="2400" dirty="0"/>
              <a:t>Model a wide variety of linear programming (LP) problems.</a:t>
            </a:r>
          </a:p>
          <a:p>
            <a:pPr marL="385763" indent="-385763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en-US" sz="2400" dirty="0"/>
              <a:t>Understand major business application areas for LP problems, including manufacturing, marketing, finance, employee staffing, transportation, blending, and </a:t>
            </a:r>
            <a:r>
              <a:rPr lang="en-US" sz="2400" dirty="0" err="1"/>
              <a:t>multiperiod</a:t>
            </a:r>
            <a:r>
              <a:rPr lang="en-US" sz="2400" dirty="0"/>
              <a:t> planning.</a:t>
            </a:r>
          </a:p>
          <a:p>
            <a:pPr marL="385763" indent="-385763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en-US" sz="2400" dirty="0"/>
              <a:t>Gain experience in setting up and solving LP problems using Excel’s Solver.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2589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5CAC34"/>
                </a:solidFill>
                <a:latin typeface="Helvetica" pitchFamily="34" charset="0"/>
                <a:cs typeface="Helvetica" pitchFamily="34" charset="0"/>
              </a:rPr>
              <a:t>Solving the Problem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4312" y="2056370"/>
            <a:ext cx="55721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2026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5CAC34"/>
                </a:solidFill>
                <a:latin typeface="Helvetica" pitchFamily="34" charset="0"/>
                <a:cs typeface="Helvetica" pitchFamily="34" charset="0"/>
              </a:rPr>
              <a:t>Solving the Problem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5893" y="1919932"/>
            <a:ext cx="5459015" cy="387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1423156"/>
      </p:ext>
    </p:extLst>
  </p:cSld>
  <p:clrMapOvr>
    <a:masterClrMapping/>
  </p:clrMapOvr>
  <p:transition spd="slow">
    <p:strip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Some Integer Programming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450"/>
              </a:spcAft>
            </a:pPr>
            <a:r>
              <a:rPr lang="en-US" sz="2400" dirty="0">
                <a:latin typeface="Helvetica" charset="0"/>
                <a:cs typeface="Helvetica" charset="0"/>
              </a:rPr>
              <a:t>Rounding off the LP solution might not yield the optimal IP solution</a:t>
            </a:r>
          </a:p>
          <a:p>
            <a:pPr>
              <a:spcAft>
                <a:spcPts val="450"/>
              </a:spcAft>
            </a:pPr>
            <a:r>
              <a:rPr lang="en-US" sz="2400" dirty="0">
                <a:latin typeface="Helvetica" charset="0"/>
                <a:cs typeface="Helvetica" charset="0"/>
              </a:rPr>
              <a:t>The IP objective function value is usually worse than the LP value</a:t>
            </a:r>
          </a:p>
          <a:p>
            <a:pPr>
              <a:spcAft>
                <a:spcPts val="450"/>
              </a:spcAft>
            </a:pPr>
            <a:r>
              <a:rPr lang="en-US" sz="2400" dirty="0">
                <a:latin typeface="Helvetica" charset="0"/>
                <a:cs typeface="Helvetica" charset="0"/>
              </a:rPr>
              <a:t>IP solutions are usually not at corner points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8891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General Integer Variables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728787" y="2057401"/>
            <a:ext cx="5654279" cy="137041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99622C"/>
                </a:solidFill>
                <a:latin typeface="Helvetica" charset="0"/>
                <a:cs typeface="Helvetica" charset="0"/>
              </a:rPr>
              <a:t>Harrison Electric Company</a:t>
            </a:r>
          </a:p>
          <a:p>
            <a:pPr lvl="1" eaLnBrk="1" hangingPunct="1"/>
            <a:r>
              <a:rPr lang="en-US">
                <a:latin typeface="Helvetica" charset="0"/>
                <a:cs typeface="Helvetica" charset="0"/>
              </a:rPr>
              <a:t>Ornate lamps</a:t>
            </a:r>
          </a:p>
          <a:p>
            <a:pPr lvl="1" eaLnBrk="1" hangingPunct="1"/>
            <a:r>
              <a:rPr lang="en-US">
                <a:latin typeface="Helvetica" charset="0"/>
                <a:cs typeface="Helvetica" charset="0"/>
              </a:rPr>
              <a:t>Old-fashioned ceiling fans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059781" y="3552825"/>
            <a:ext cx="4968479" cy="1635784"/>
            <a:chOff x="1221996" y="3594496"/>
            <a:chExt cx="6625134" cy="2179887"/>
          </a:xfrm>
        </p:grpSpPr>
        <p:grpSp>
          <p:nvGrpSpPr>
            <p:cNvPr id="20484" name="Group 13"/>
            <p:cNvGrpSpPr>
              <a:grpSpLocks/>
            </p:cNvGrpSpPr>
            <p:nvPr/>
          </p:nvGrpSpPr>
          <p:grpSpPr bwMode="auto">
            <a:xfrm>
              <a:off x="1221996" y="3594496"/>
              <a:ext cx="6625134" cy="2179887"/>
              <a:chOff x="1221995" y="3426753"/>
              <a:chExt cx="6625134" cy="2179887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221995" y="3426753"/>
                <a:ext cx="6625134" cy="610863"/>
              </a:xfrm>
              <a:prstGeom prst="rect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/>
              </a:p>
            </p:txBody>
          </p:sp>
          <p:sp>
            <p:nvSpPr>
              <p:cNvPr id="20487" name="TextBox 4"/>
              <p:cNvSpPr txBox="1">
                <a:spLocks noChangeArrowheads="1"/>
              </p:cNvSpPr>
              <p:nvPr/>
            </p:nvSpPr>
            <p:spPr bwMode="auto">
              <a:xfrm>
                <a:off x="1221996" y="3438735"/>
                <a:ext cx="6625133" cy="21679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135000" tIns="70200" rIns="54000" bIns="70200">
                <a:spAutoFit/>
              </a:bodyPr>
              <a:lstStyle/>
              <a:p>
                <a:pPr>
                  <a:spcAft>
                    <a:spcPts val="450"/>
                  </a:spcAft>
                  <a:tabLst>
                    <a:tab pos="2021681" algn="ctr"/>
                    <a:tab pos="3163491" algn="ctr"/>
                    <a:tab pos="4241006" algn="ctr"/>
                  </a:tabLst>
                </a:pPr>
                <a:r>
                  <a:rPr lang="en-US" sz="2100">
                    <a:latin typeface="Helvetica" charset="0"/>
                    <a:cs typeface="Helvetica" charset="0"/>
                  </a:rPr>
                  <a:t>	Lamps	Fans	Hours</a:t>
                </a:r>
              </a:p>
              <a:p>
                <a:pPr>
                  <a:spcAft>
                    <a:spcPts val="450"/>
                  </a:spcAft>
                  <a:tabLst>
                    <a:tab pos="2021681" algn="ctr"/>
                    <a:tab pos="3163491" algn="ctr"/>
                    <a:tab pos="4241006" algn="ctr"/>
                  </a:tabLst>
                </a:pPr>
                <a:r>
                  <a:rPr lang="en-US" sz="2100">
                    <a:latin typeface="Helvetica" charset="0"/>
                    <a:cs typeface="Helvetica" charset="0"/>
                  </a:rPr>
                  <a:t>Wiring	2	3	12</a:t>
                </a:r>
              </a:p>
              <a:p>
                <a:pPr>
                  <a:spcAft>
                    <a:spcPts val="450"/>
                  </a:spcAft>
                  <a:tabLst>
                    <a:tab pos="2021681" algn="ctr"/>
                    <a:tab pos="3163491" algn="ctr"/>
                    <a:tab pos="4241006" algn="ctr"/>
                  </a:tabLst>
                </a:pPr>
                <a:r>
                  <a:rPr lang="en-US" sz="2100">
                    <a:latin typeface="Helvetica" charset="0"/>
                    <a:cs typeface="Helvetica" charset="0"/>
                  </a:rPr>
                  <a:t>Assembly	6	5	30</a:t>
                </a:r>
              </a:p>
              <a:p>
                <a:pPr>
                  <a:spcAft>
                    <a:spcPts val="450"/>
                  </a:spcAft>
                  <a:tabLst>
                    <a:tab pos="2021681" algn="ctr"/>
                    <a:tab pos="3163491" algn="ctr"/>
                    <a:tab pos="4241006" algn="ctr"/>
                  </a:tabLst>
                </a:pPr>
                <a:r>
                  <a:rPr lang="en-US" sz="2100">
                    <a:latin typeface="Helvetica" charset="0"/>
                    <a:cs typeface="Helvetica" charset="0"/>
                  </a:rPr>
                  <a:t>Profit	$600	$700</a:t>
                </a: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1221995" y="4037616"/>
                <a:ext cx="6625134" cy="0"/>
              </a:xfrm>
              <a:prstGeom prst="line">
                <a:avLst/>
              </a:prstGeom>
              <a:ln w="190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293838" y="3426753"/>
                <a:ext cx="0" cy="215468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932261" y="3439446"/>
                <a:ext cx="0" cy="215468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318252" y="3439446"/>
                <a:ext cx="0" cy="215468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/>
            <p:cNvCxnSpPr/>
            <p:nvPr/>
          </p:nvCxnSpPr>
          <p:spPr>
            <a:xfrm>
              <a:off x="1221996" y="5208126"/>
              <a:ext cx="6625134" cy="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304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99622C"/>
                </a:solidFill>
                <a:latin typeface="Helvetica" charset="0"/>
                <a:cs typeface="Helvetica" charset="0"/>
              </a:rPr>
              <a:t>Harrison Electric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728787" y="2057401"/>
            <a:ext cx="5654279" cy="546497"/>
          </a:xfrm>
        </p:spPr>
        <p:txBody>
          <a:bodyPr/>
          <a:lstStyle/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Decision Variables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09901" y="2682479"/>
            <a:ext cx="3078956" cy="80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450"/>
              </a:spcAft>
            </a:pPr>
            <a:r>
              <a:rPr lang="en-US" sz="21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100" i="1">
                <a:latin typeface="Helvetica" charset="0"/>
                <a:cs typeface="Helvetica" charset="0"/>
              </a:rPr>
              <a:t>  = </a:t>
            </a:r>
            <a:r>
              <a:rPr lang="en-US" sz="2100">
                <a:latin typeface="Helvetica" charset="0"/>
                <a:cs typeface="Helvetica" charset="0"/>
              </a:rPr>
              <a:t>number of lamps</a:t>
            </a:r>
          </a:p>
          <a:p>
            <a:pPr>
              <a:spcAft>
                <a:spcPts val="450"/>
              </a:spcAft>
            </a:pPr>
            <a:r>
              <a:rPr lang="en-US" sz="2100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100" i="1">
                <a:latin typeface="Helvetica" charset="0"/>
                <a:cs typeface="Helvetica" charset="0"/>
              </a:rPr>
              <a:t> = </a:t>
            </a:r>
            <a:r>
              <a:rPr lang="en-US" sz="2100">
                <a:latin typeface="Helvetica" charset="0"/>
                <a:cs typeface="Helvetica" charset="0"/>
              </a:rPr>
              <a:t>number of ceiling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80011" y="3702844"/>
            <a:ext cx="187262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>
                <a:latin typeface="Helvetica" charset="0"/>
                <a:cs typeface="Helvetica" charset="0"/>
              </a:rPr>
              <a:t>Integer values</a:t>
            </a:r>
          </a:p>
        </p:txBody>
      </p:sp>
    </p:spTree>
    <p:extLst>
      <p:ext uri="{BB962C8B-B14F-4D97-AF65-F5344CB8AC3E}">
        <p14:creationId xmlns:p14="http://schemas.microsoft.com/office/powerpoint/2010/main" val="4065923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99622C"/>
                </a:solidFill>
                <a:latin typeface="Helvetica" charset="0"/>
                <a:cs typeface="Helvetica" charset="0"/>
              </a:rPr>
              <a:t>Harrison Electric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760936" y="2055021"/>
            <a:ext cx="5030813" cy="1025741"/>
            <a:chOff x="824040" y="1596688"/>
            <a:chExt cx="6707098" cy="1368182"/>
          </a:xfrm>
        </p:grpSpPr>
        <p:sp>
          <p:nvSpPr>
            <p:cNvPr id="22534" name="TextBox 4"/>
            <p:cNvSpPr txBox="1">
              <a:spLocks noChangeArrowheads="1"/>
            </p:cNvSpPr>
            <p:nvPr/>
          </p:nvSpPr>
          <p:spPr bwMode="auto">
            <a:xfrm>
              <a:off x="824040" y="1596688"/>
              <a:ext cx="3094991" cy="554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100">
                  <a:latin typeface="Helvetica" charset="0"/>
                  <a:cs typeface="Helvetica" charset="0"/>
                </a:rPr>
                <a:t>Objective function</a:t>
              </a:r>
            </a:p>
          </p:txBody>
        </p:sp>
        <p:sp>
          <p:nvSpPr>
            <p:cNvPr id="22535" name="TextBox 6"/>
            <p:cNvSpPr txBox="1">
              <a:spLocks noChangeArrowheads="1"/>
            </p:cNvSpPr>
            <p:nvPr/>
          </p:nvSpPr>
          <p:spPr bwMode="auto">
            <a:xfrm>
              <a:off x="2044700" y="2410659"/>
              <a:ext cx="5486438" cy="554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sz="2100">
                  <a:latin typeface="Helvetica" charset="0"/>
                  <a:cs typeface="Helvetica" charset="0"/>
                </a:rPr>
                <a:t>Maximize profit = $600</a:t>
              </a:r>
              <a:r>
                <a:rPr lang="tr-TR" sz="2100" i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tr-TR" sz="2100" i="1">
                  <a:latin typeface="Helvetica" charset="0"/>
                  <a:cs typeface="Helvetica" charset="0"/>
                </a:rPr>
                <a:t> </a:t>
              </a:r>
              <a:r>
                <a:rPr lang="tr-TR" sz="2100">
                  <a:latin typeface="Helvetica" charset="0"/>
                  <a:cs typeface="Helvetica" charset="0"/>
                </a:rPr>
                <a:t>+ $700</a:t>
              </a:r>
              <a:r>
                <a:rPr lang="tr-TR" sz="2100" i="1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21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760935" y="3446859"/>
            <a:ext cx="5931741" cy="1800500"/>
            <a:chOff x="824040" y="3453230"/>
            <a:chExt cx="7907868" cy="2400849"/>
          </a:xfrm>
        </p:grpSpPr>
        <p:sp>
          <p:nvSpPr>
            <p:cNvPr id="22532" name="TextBox 7"/>
            <p:cNvSpPr txBox="1">
              <a:spLocks noChangeArrowheads="1"/>
            </p:cNvSpPr>
            <p:nvPr/>
          </p:nvSpPr>
          <p:spPr bwMode="auto">
            <a:xfrm>
              <a:off x="824040" y="3453230"/>
              <a:ext cx="1780577" cy="554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100">
                  <a:latin typeface="Helvetica" charset="0"/>
                  <a:cs typeface="Helvetica" charset="0"/>
                </a:rPr>
                <a:t>subject to</a:t>
              </a:r>
            </a:p>
          </p:txBody>
        </p:sp>
        <p:sp>
          <p:nvSpPr>
            <p:cNvPr id="22533" name="TextBox 9"/>
            <p:cNvSpPr txBox="1">
              <a:spLocks noChangeArrowheads="1"/>
            </p:cNvSpPr>
            <p:nvPr/>
          </p:nvSpPr>
          <p:spPr bwMode="auto">
            <a:xfrm>
              <a:off x="2044700" y="4267200"/>
              <a:ext cx="6687208" cy="1586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de-DE" sz="2100">
                  <a:latin typeface="Helvetica" charset="0"/>
                  <a:cs typeface="Helvetica" charset="0"/>
                </a:rPr>
                <a:t>2</a:t>
              </a:r>
              <a:r>
                <a:rPr lang="de-DE" sz="2100" i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de-DE" sz="2100" i="1">
                  <a:latin typeface="Helvetica" charset="0"/>
                  <a:cs typeface="Helvetica" charset="0"/>
                </a:rPr>
                <a:t> </a:t>
              </a:r>
              <a:r>
                <a:rPr lang="de-DE" sz="2100">
                  <a:latin typeface="Helvetica" charset="0"/>
                  <a:cs typeface="Helvetica" charset="0"/>
                </a:rPr>
                <a:t>+ 3</a:t>
              </a:r>
              <a:r>
                <a:rPr lang="de-DE" sz="2100" i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de-DE" sz="2100">
                  <a:latin typeface="Helvetica" charset="0"/>
                  <a:cs typeface="Helvetica" charset="0"/>
                </a:rPr>
                <a:t>	≤	12	(wiring hours)</a:t>
              </a:r>
            </a:p>
            <a:p>
              <a:pPr>
                <a:spcAft>
                  <a:spcPts val="450"/>
                </a:spcAft>
              </a:pPr>
              <a:r>
                <a:rPr lang="de-DE" sz="2100">
                  <a:latin typeface="Helvetica" charset="0"/>
                  <a:cs typeface="Helvetica" charset="0"/>
                </a:rPr>
                <a:t>6</a:t>
              </a:r>
              <a:r>
                <a:rPr lang="de-DE" sz="2100" i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de-DE" sz="2100" i="1">
                  <a:latin typeface="Helvetica" charset="0"/>
                  <a:cs typeface="Helvetica" charset="0"/>
                </a:rPr>
                <a:t> </a:t>
              </a:r>
              <a:r>
                <a:rPr lang="de-DE" sz="2100">
                  <a:latin typeface="Helvetica" charset="0"/>
                  <a:cs typeface="Helvetica" charset="0"/>
                </a:rPr>
                <a:t>+ 5</a:t>
              </a:r>
              <a:r>
                <a:rPr lang="de-DE" sz="2100" i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de-DE" sz="2100">
                  <a:latin typeface="Helvetica" charset="0"/>
                  <a:cs typeface="Helvetica" charset="0"/>
                </a:rPr>
                <a:t>	≤	30	(assembly hours)</a:t>
              </a:r>
            </a:p>
            <a:p>
              <a:pPr>
                <a:spcAft>
                  <a:spcPts val="450"/>
                </a:spcAft>
              </a:pPr>
              <a:r>
                <a:rPr lang="de-DE" sz="2100" i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de-DE" sz="2100">
                  <a:latin typeface="Helvetica" charset="0"/>
                  <a:cs typeface="Helvetica" charset="0"/>
                </a:rPr>
                <a:t>, </a:t>
              </a:r>
              <a:r>
                <a:rPr lang="de-DE" sz="2100" i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de-DE" sz="2100">
                  <a:latin typeface="Helvetica" charset="0"/>
                  <a:cs typeface="Helvetica" charset="0"/>
                </a:rPr>
                <a:t>	≥	0</a:t>
              </a:r>
              <a:endParaRPr lang="en-US" sz="2100">
                <a:latin typeface="Helvetica" charset="0"/>
                <a:cs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7734156"/>
      </p:ext>
    </p:extLst>
  </p:cSld>
  <p:clrMapOvr>
    <a:masterClrMapping/>
  </p:clrMapOvr>
  <p:transition spd="slow">
    <p:strip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</a:rPr>
              <a:t>Graphical Solution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786062" y="2101453"/>
            <a:ext cx="2700338" cy="3203972"/>
          </a:xfrm>
          <a:prstGeom prst="line">
            <a:avLst/>
          </a:prstGeom>
          <a:ln w="38100" cmpd="sng">
            <a:solidFill>
              <a:schemeClr val="accent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86062" y="3168253"/>
            <a:ext cx="3233738" cy="2137172"/>
          </a:xfrm>
          <a:prstGeom prst="line">
            <a:avLst/>
          </a:prstGeom>
          <a:ln w="38100" cmpd="sng">
            <a:solidFill>
              <a:schemeClr val="accent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60082" y="2314576"/>
            <a:ext cx="18291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Helvetica" charset="0"/>
                <a:cs typeface="Helvetica" charset="0"/>
              </a:rPr>
              <a:t>+ = Integer Valued Point</a:t>
            </a:r>
          </a:p>
        </p:txBody>
      </p: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3524249" y="2647948"/>
            <a:ext cx="1409158" cy="276999"/>
            <a:chOff x="3175000" y="2387600"/>
            <a:chExt cx="1878459" cy="369153"/>
          </a:xfrm>
        </p:grpSpPr>
        <p:sp>
          <p:nvSpPr>
            <p:cNvPr id="23589" name="TextBox 17"/>
            <p:cNvSpPr txBox="1">
              <a:spLocks noChangeArrowheads="1"/>
            </p:cNvSpPr>
            <p:nvPr/>
          </p:nvSpPr>
          <p:spPr bwMode="auto">
            <a:xfrm>
              <a:off x="3651250" y="2387600"/>
              <a:ext cx="1402209" cy="369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Helvetica" charset="0"/>
                  <a:cs typeface="Helvetica" charset="0"/>
                </a:rPr>
                <a:t>6</a:t>
              </a:r>
              <a:r>
                <a:rPr lang="en-US" sz="1200" i="1">
                  <a:latin typeface="Helvetica" charset="0"/>
                  <a:cs typeface="Helvetica" charset="0"/>
                </a:rPr>
                <a:t>L</a:t>
              </a:r>
              <a:r>
                <a:rPr lang="en-US" sz="1200">
                  <a:latin typeface="Helvetica" charset="0"/>
                  <a:cs typeface="Helvetica" charset="0"/>
                </a:rPr>
                <a:t> + 5</a:t>
              </a:r>
              <a:r>
                <a:rPr lang="en-US" sz="1200" i="1">
                  <a:latin typeface="Helvetica" charset="0"/>
                  <a:cs typeface="Helvetica" charset="0"/>
                </a:rPr>
                <a:t>F</a:t>
              </a:r>
              <a:r>
                <a:rPr lang="en-US" sz="1200">
                  <a:latin typeface="Helvetica" charset="0"/>
                  <a:cs typeface="Helvetica" charset="0"/>
                </a:rPr>
                <a:t> ≤ 30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>
              <a:off x="3175000" y="2576422"/>
              <a:ext cx="507887" cy="160259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4648200" y="3150394"/>
            <a:ext cx="1818126" cy="1214883"/>
            <a:chOff x="4706683" y="3057499"/>
            <a:chExt cx="2424459" cy="1619749"/>
          </a:xfrm>
        </p:grpSpPr>
        <p:sp>
          <p:nvSpPr>
            <p:cNvPr id="23586" name="TextBox 20"/>
            <p:cNvSpPr txBox="1">
              <a:spLocks noChangeArrowheads="1"/>
            </p:cNvSpPr>
            <p:nvPr/>
          </p:nvSpPr>
          <p:spPr bwMode="auto">
            <a:xfrm>
              <a:off x="4706683" y="3057499"/>
              <a:ext cx="2424459" cy="615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Helvetica" charset="0"/>
                  <a:cs typeface="Helvetica" charset="0"/>
                </a:rPr>
                <a:t>Rounded-off IP Solution</a:t>
              </a:r>
            </a:p>
            <a:p>
              <a:r>
                <a:rPr lang="en-US" sz="1200">
                  <a:latin typeface="Helvetica" charset="0"/>
                  <a:cs typeface="Helvetica" charset="0"/>
                </a:rPr>
                <a:t>(</a:t>
              </a:r>
              <a:r>
                <a:rPr lang="en-US" sz="1200" i="1">
                  <a:latin typeface="Helvetica" charset="0"/>
                  <a:cs typeface="Helvetica" charset="0"/>
                </a:rPr>
                <a:t>L</a:t>
              </a:r>
              <a:r>
                <a:rPr lang="en-US" sz="1200">
                  <a:latin typeface="Helvetica" charset="0"/>
                  <a:cs typeface="Helvetica" charset="0"/>
                </a:rPr>
                <a:t> = 4, </a:t>
              </a:r>
              <a:r>
                <a:rPr lang="en-US" sz="1200" i="1">
                  <a:latin typeface="Helvetica" charset="0"/>
                  <a:cs typeface="Helvetica" charset="0"/>
                </a:rPr>
                <a:t>F</a:t>
              </a:r>
              <a:r>
                <a:rPr lang="en-US" sz="1200">
                  <a:latin typeface="Helvetica" charset="0"/>
                  <a:cs typeface="Helvetica" charset="0"/>
                </a:rPr>
                <a:t> = 2, Infeasible)</a:t>
              </a:r>
            </a:p>
          </p:txBody>
        </p:sp>
        <p:sp>
          <p:nvSpPr>
            <p:cNvPr id="23587" name="TextBox 22"/>
            <p:cNvSpPr txBox="1">
              <a:spLocks noChangeArrowheads="1"/>
            </p:cNvSpPr>
            <p:nvPr/>
          </p:nvSpPr>
          <p:spPr bwMode="auto">
            <a:xfrm>
              <a:off x="4939978" y="4277162"/>
              <a:ext cx="380920" cy="400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50">
                  <a:latin typeface="Helvetica" charset="0"/>
                  <a:cs typeface="Helvetica" charset="0"/>
                </a:rPr>
                <a:t>+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4940074" y="3641665"/>
              <a:ext cx="131778" cy="71592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5611416" y="4649392"/>
            <a:ext cx="1403215" cy="326231"/>
            <a:chOff x="5957868" y="5056664"/>
            <a:chExt cx="1870555" cy="435029"/>
          </a:xfrm>
        </p:grpSpPr>
        <p:sp>
          <p:nvSpPr>
            <p:cNvPr id="23584" name="TextBox 19"/>
            <p:cNvSpPr txBox="1">
              <a:spLocks noChangeArrowheads="1"/>
            </p:cNvSpPr>
            <p:nvPr/>
          </p:nvSpPr>
          <p:spPr bwMode="auto">
            <a:xfrm>
              <a:off x="6426200" y="5056664"/>
              <a:ext cx="1402223" cy="369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Helvetica" charset="0"/>
                  <a:cs typeface="Helvetica" charset="0"/>
                </a:rPr>
                <a:t>2</a:t>
              </a:r>
              <a:r>
                <a:rPr lang="en-US" sz="1200" i="1">
                  <a:latin typeface="Helvetica" charset="0"/>
                  <a:cs typeface="Helvetica" charset="0"/>
                </a:rPr>
                <a:t>L</a:t>
              </a:r>
              <a:r>
                <a:rPr lang="en-US" sz="1200">
                  <a:latin typeface="Helvetica" charset="0"/>
                  <a:cs typeface="Helvetica" charset="0"/>
                </a:rPr>
                <a:t> + 3</a:t>
              </a:r>
              <a:r>
                <a:rPr lang="en-US" sz="1200" i="1">
                  <a:latin typeface="Helvetica" charset="0"/>
                  <a:cs typeface="Helvetica" charset="0"/>
                </a:rPr>
                <a:t>F</a:t>
              </a:r>
              <a:r>
                <a:rPr lang="en-US" sz="1200">
                  <a:latin typeface="Helvetica" charset="0"/>
                  <a:cs typeface="Helvetica" charset="0"/>
                </a:rPr>
                <a:t> ≤ 12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H="1">
              <a:off x="5957868" y="5247188"/>
              <a:ext cx="480909" cy="244505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2781300" y="3162300"/>
            <a:ext cx="2701529" cy="2139554"/>
            <a:chOff x="2184401" y="3073401"/>
            <a:chExt cx="3602567" cy="2853267"/>
          </a:xfrm>
        </p:grpSpPr>
        <p:sp>
          <p:nvSpPr>
            <p:cNvPr id="16" name="Freeform 15"/>
            <p:cNvSpPr/>
            <p:nvPr/>
          </p:nvSpPr>
          <p:spPr>
            <a:xfrm>
              <a:off x="2184401" y="3073401"/>
              <a:ext cx="3602567" cy="2853267"/>
            </a:xfrm>
            <a:custGeom>
              <a:avLst/>
              <a:gdLst>
                <a:gd name="connsiteX0" fmla="*/ 16933 w 3598333"/>
                <a:gd name="connsiteY0" fmla="*/ 0 h 2836333"/>
                <a:gd name="connsiteX1" fmla="*/ 0 w 3598333"/>
                <a:gd name="connsiteY1" fmla="*/ 2836333 h 2836333"/>
                <a:gd name="connsiteX2" fmla="*/ 3598333 w 3598333"/>
                <a:gd name="connsiteY2" fmla="*/ 2827867 h 2836333"/>
                <a:gd name="connsiteX3" fmla="*/ 2709333 w 3598333"/>
                <a:gd name="connsiteY3" fmla="*/ 1786467 h 2836333"/>
                <a:gd name="connsiteX4" fmla="*/ 16933 w 3598333"/>
                <a:gd name="connsiteY4" fmla="*/ 0 h 2836333"/>
                <a:gd name="connsiteX0" fmla="*/ 0 w 3581400"/>
                <a:gd name="connsiteY0" fmla="*/ 0 h 2844800"/>
                <a:gd name="connsiteX1" fmla="*/ 1 w 3581400"/>
                <a:gd name="connsiteY1" fmla="*/ 2844800 h 2844800"/>
                <a:gd name="connsiteX2" fmla="*/ 3581400 w 3581400"/>
                <a:gd name="connsiteY2" fmla="*/ 2827867 h 2844800"/>
                <a:gd name="connsiteX3" fmla="*/ 2692400 w 3581400"/>
                <a:gd name="connsiteY3" fmla="*/ 1786467 h 2844800"/>
                <a:gd name="connsiteX4" fmla="*/ 0 w 3581400"/>
                <a:gd name="connsiteY4" fmla="*/ 0 h 2844800"/>
                <a:gd name="connsiteX0" fmla="*/ 0 w 3589867"/>
                <a:gd name="connsiteY0" fmla="*/ 0 h 2844801"/>
                <a:gd name="connsiteX1" fmla="*/ 1 w 3589867"/>
                <a:gd name="connsiteY1" fmla="*/ 2844800 h 2844801"/>
                <a:gd name="connsiteX2" fmla="*/ 3589867 w 3589867"/>
                <a:gd name="connsiteY2" fmla="*/ 2844801 h 2844801"/>
                <a:gd name="connsiteX3" fmla="*/ 2692400 w 3589867"/>
                <a:gd name="connsiteY3" fmla="*/ 1786467 h 2844801"/>
                <a:gd name="connsiteX4" fmla="*/ 0 w 3589867"/>
                <a:gd name="connsiteY4" fmla="*/ 0 h 2844801"/>
                <a:gd name="connsiteX0" fmla="*/ 0 w 3602567"/>
                <a:gd name="connsiteY0" fmla="*/ 0 h 2853267"/>
                <a:gd name="connsiteX1" fmla="*/ 1 w 3602567"/>
                <a:gd name="connsiteY1" fmla="*/ 2844800 h 2853267"/>
                <a:gd name="connsiteX2" fmla="*/ 3602567 w 3602567"/>
                <a:gd name="connsiteY2" fmla="*/ 2853267 h 2853267"/>
                <a:gd name="connsiteX3" fmla="*/ 2692400 w 3602567"/>
                <a:gd name="connsiteY3" fmla="*/ 1786467 h 2853267"/>
                <a:gd name="connsiteX4" fmla="*/ 0 w 3602567"/>
                <a:gd name="connsiteY4" fmla="*/ 0 h 285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2567" h="2853267">
                  <a:moveTo>
                    <a:pt x="0" y="0"/>
                  </a:moveTo>
                  <a:cubicBezTo>
                    <a:pt x="0" y="948267"/>
                    <a:pt x="1" y="1896533"/>
                    <a:pt x="1" y="2844800"/>
                  </a:cubicBezTo>
                  <a:lnTo>
                    <a:pt x="3602567" y="2853267"/>
                  </a:lnTo>
                  <a:lnTo>
                    <a:pt x="2692400" y="178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38100" cmpd="sng">
              <a:solidFill>
                <a:srgbClr val="9962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23576" name="TextBox 23"/>
            <p:cNvSpPr txBox="1">
              <a:spLocks noChangeArrowheads="1"/>
            </p:cNvSpPr>
            <p:nvPr/>
          </p:nvSpPr>
          <p:spPr bwMode="auto">
            <a:xfrm>
              <a:off x="2755578" y="4988257"/>
              <a:ext cx="380931" cy="400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50">
                  <a:latin typeface="Helvetica" charset="0"/>
                  <a:cs typeface="Helvetica" charset="0"/>
                </a:rPr>
                <a:t>+</a:t>
              </a:r>
            </a:p>
          </p:txBody>
        </p:sp>
        <p:sp>
          <p:nvSpPr>
            <p:cNvPr id="23577" name="TextBox 24"/>
            <p:cNvSpPr txBox="1">
              <a:spLocks noChangeArrowheads="1"/>
            </p:cNvSpPr>
            <p:nvPr/>
          </p:nvSpPr>
          <p:spPr bwMode="auto">
            <a:xfrm>
              <a:off x="2755578" y="4277136"/>
              <a:ext cx="380931" cy="400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50">
                  <a:latin typeface="Helvetica" charset="0"/>
                  <a:cs typeface="Helvetica" charset="0"/>
                </a:rPr>
                <a:t>+</a:t>
              </a:r>
            </a:p>
          </p:txBody>
        </p:sp>
        <p:sp>
          <p:nvSpPr>
            <p:cNvPr id="23578" name="TextBox 25"/>
            <p:cNvSpPr txBox="1">
              <a:spLocks noChangeArrowheads="1"/>
            </p:cNvSpPr>
            <p:nvPr/>
          </p:nvSpPr>
          <p:spPr bwMode="auto">
            <a:xfrm>
              <a:off x="2755578" y="3576546"/>
              <a:ext cx="380931" cy="400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50">
                  <a:latin typeface="Helvetica" charset="0"/>
                  <a:cs typeface="Helvetica" charset="0"/>
                </a:rPr>
                <a:t>+</a:t>
              </a:r>
            </a:p>
          </p:txBody>
        </p:sp>
        <p:sp>
          <p:nvSpPr>
            <p:cNvPr id="23579" name="TextBox 26"/>
            <p:cNvSpPr txBox="1">
              <a:spLocks noChangeArrowheads="1"/>
            </p:cNvSpPr>
            <p:nvPr/>
          </p:nvSpPr>
          <p:spPr bwMode="auto">
            <a:xfrm>
              <a:off x="4193344" y="4988257"/>
              <a:ext cx="380931" cy="400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50">
                  <a:latin typeface="Helvetica" charset="0"/>
                  <a:cs typeface="Helvetica" charset="0"/>
                </a:rPr>
                <a:t>+</a:t>
              </a:r>
            </a:p>
          </p:txBody>
        </p:sp>
        <p:sp>
          <p:nvSpPr>
            <p:cNvPr id="23580" name="TextBox 27"/>
            <p:cNvSpPr txBox="1">
              <a:spLocks noChangeArrowheads="1"/>
            </p:cNvSpPr>
            <p:nvPr/>
          </p:nvSpPr>
          <p:spPr bwMode="auto">
            <a:xfrm>
              <a:off x="3476133" y="4988257"/>
              <a:ext cx="380931" cy="400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50">
                  <a:latin typeface="Helvetica" charset="0"/>
                  <a:cs typeface="Helvetica" charset="0"/>
                </a:rPr>
                <a:t>+</a:t>
              </a:r>
            </a:p>
          </p:txBody>
        </p:sp>
        <p:sp>
          <p:nvSpPr>
            <p:cNvPr id="23581" name="TextBox 28"/>
            <p:cNvSpPr txBox="1">
              <a:spLocks noChangeArrowheads="1"/>
            </p:cNvSpPr>
            <p:nvPr/>
          </p:nvSpPr>
          <p:spPr bwMode="auto">
            <a:xfrm>
              <a:off x="3476133" y="4277136"/>
              <a:ext cx="380931" cy="400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50">
                  <a:latin typeface="Helvetica" charset="0"/>
                  <a:cs typeface="Helvetica" charset="0"/>
                </a:rPr>
                <a:t>+</a:t>
              </a:r>
            </a:p>
          </p:txBody>
        </p:sp>
        <p:sp>
          <p:nvSpPr>
            <p:cNvPr id="23582" name="TextBox 29"/>
            <p:cNvSpPr txBox="1">
              <a:spLocks noChangeArrowheads="1"/>
            </p:cNvSpPr>
            <p:nvPr/>
          </p:nvSpPr>
          <p:spPr bwMode="auto">
            <a:xfrm>
              <a:off x="4907566" y="4988257"/>
              <a:ext cx="380931" cy="400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50">
                  <a:latin typeface="Helvetica" charset="0"/>
                  <a:cs typeface="Helvetica" charset="0"/>
                </a:rPr>
                <a:t>+</a:t>
              </a:r>
            </a:p>
          </p:txBody>
        </p:sp>
        <p:sp>
          <p:nvSpPr>
            <p:cNvPr id="23583" name="TextBox 30"/>
            <p:cNvSpPr txBox="1">
              <a:spLocks noChangeArrowheads="1"/>
            </p:cNvSpPr>
            <p:nvPr/>
          </p:nvSpPr>
          <p:spPr bwMode="auto">
            <a:xfrm>
              <a:off x="4193344" y="4277136"/>
              <a:ext cx="380931" cy="400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50">
                  <a:latin typeface="Helvetica" charset="0"/>
                  <a:cs typeface="Helvetica" charset="0"/>
                </a:rPr>
                <a:t>+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4767264" y="4140996"/>
            <a:ext cx="3023953" cy="461665"/>
            <a:chOff x="4832973" y="4378762"/>
            <a:chExt cx="4031241" cy="614490"/>
          </a:xfrm>
        </p:grpSpPr>
        <p:sp>
          <p:nvSpPr>
            <p:cNvPr id="23572" name="TextBox 21"/>
            <p:cNvSpPr txBox="1">
              <a:spLocks noChangeArrowheads="1"/>
            </p:cNvSpPr>
            <p:nvPr/>
          </p:nvSpPr>
          <p:spPr bwMode="auto">
            <a:xfrm>
              <a:off x="5408310" y="4378762"/>
              <a:ext cx="3455904" cy="614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Helvetica" charset="0"/>
                  <a:cs typeface="Helvetica" charset="0"/>
                </a:rPr>
                <a:t>Optimal IP Solution</a:t>
              </a:r>
            </a:p>
            <a:p>
              <a:r>
                <a:rPr lang="en-US" sz="1200">
                  <a:latin typeface="Helvetica" charset="0"/>
                  <a:cs typeface="Helvetica" charset="0"/>
                </a:rPr>
                <a:t>(</a:t>
              </a:r>
              <a:r>
                <a:rPr lang="en-US" sz="1200" i="1">
                  <a:latin typeface="Helvetica" charset="0"/>
                  <a:cs typeface="Helvetica" charset="0"/>
                </a:rPr>
                <a:t>L</a:t>
              </a:r>
              <a:r>
                <a:rPr lang="en-US" sz="1200">
                  <a:latin typeface="Helvetica" charset="0"/>
                  <a:cs typeface="Helvetica" charset="0"/>
                </a:rPr>
                <a:t> = 3.75, </a:t>
              </a:r>
              <a:r>
                <a:rPr lang="en-US" sz="1200" i="1">
                  <a:latin typeface="Helvetica" charset="0"/>
                  <a:cs typeface="Helvetica" charset="0"/>
                </a:rPr>
                <a:t>F</a:t>
              </a:r>
              <a:r>
                <a:rPr lang="en-US" sz="1200">
                  <a:latin typeface="Helvetica" charset="0"/>
                  <a:cs typeface="Helvetica" charset="0"/>
                </a:rPr>
                <a:t> = 1.50, Profit = $3,300)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4939318" y="4594289"/>
              <a:ext cx="480929" cy="244053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832973" y="4814571"/>
              <a:ext cx="92059" cy="90331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2520555" y="1679973"/>
            <a:ext cx="4126273" cy="3892675"/>
            <a:chOff x="1837168" y="1096416"/>
            <a:chExt cx="5501266" cy="5190953"/>
          </a:xfrm>
        </p:grpSpPr>
        <p:sp>
          <p:nvSpPr>
            <p:cNvPr id="5" name="Freeform 4"/>
            <p:cNvSpPr/>
            <p:nvPr/>
          </p:nvSpPr>
          <p:spPr>
            <a:xfrm>
              <a:off x="2191152" y="1345688"/>
              <a:ext cx="4889118" cy="4585335"/>
            </a:xfrm>
            <a:custGeom>
              <a:avLst/>
              <a:gdLst>
                <a:gd name="connsiteX0" fmla="*/ 0 w 4889500"/>
                <a:gd name="connsiteY0" fmla="*/ 0 h 4584700"/>
                <a:gd name="connsiteX1" fmla="*/ 0 w 4889500"/>
                <a:gd name="connsiteY1" fmla="*/ 4572000 h 4584700"/>
                <a:gd name="connsiteX2" fmla="*/ 4889500 w 4889500"/>
                <a:gd name="connsiteY2" fmla="*/ 4584700 h 458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9500" h="4584700">
                  <a:moveTo>
                    <a:pt x="0" y="0"/>
                  </a:moveTo>
                  <a:lnTo>
                    <a:pt x="0" y="4572000"/>
                  </a:lnTo>
                  <a:lnTo>
                    <a:pt x="4889500" y="4584700"/>
                  </a:lnTo>
                </a:path>
              </a:pathLst>
            </a:custGeom>
            <a:ln w="38100" cmpd="sng">
              <a:solidFill>
                <a:srgbClr val="000000"/>
              </a:solidFill>
              <a:headEnd type="arrow" w="med" len="sm"/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23568" name="TextBox 5"/>
            <p:cNvSpPr txBox="1">
              <a:spLocks noChangeArrowheads="1"/>
            </p:cNvSpPr>
            <p:nvPr/>
          </p:nvSpPr>
          <p:spPr bwMode="auto">
            <a:xfrm>
              <a:off x="1837168" y="1208241"/>
              <a:ext cx="372296" cy="369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i="1">
                  <a:latin typeface="Helvetica" charset="0"/>
                  <a:cs typeface="Helvetica" charset="0"/>
                </a:rPr>
                <a:t>F</a:t>
              </a:r>
            </a:p>
          </p:txBody>
        </p:sp>
        <p:sp>
          <p:nvSpPr>
            <p:cNvPr id="23569" name="TextBox 6"/>
            <p:cNvSpPr txBox="1">
              <a:spLocks noChangeArrowheads="1"/>
            </p:cNvSpPr>
            <p:nvPr/>
          </p:nvSpPr>
          <p:spPr bwMode="auto">
            <a:xfrm>
              <a:off x="6996058" y="5880619"/>
              <a:ext cx="342376" cy="400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50" i="1">
                  <a:latin typeface="Calibri" pitchFamily="34" charset="0"/>
                </a:rPr>
                <a:t>L</a:t>
              </a:r>
            </a:p>
          </p:txBody>
        </p:sp>
        <p:sp>
          <p:nvSpPr>
            <p:cNvPr id="23570" name="TextBox 7"/>
            <p:cNvSpPr txBox="1">
              <a:spLocks noChangeArrowheads="1"/>
            </p:cNvSpPr>
            <p:nvPr/>
          </p:nvSpPr>
          <p:spPr bwMode="auto">
            <a:xfrm>
              <a:off x="1863506" y="1096416"/>
              <a:ext cx="530446" cy="512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290000"/>
                </a:lnSpc>
              </a:pPr>
              <a:r>
                <a:rPr lang="en-US" sz="1200">
                  <a:latin typeface="Helvetica" charset="0"/>
                  <a:cs typeface="Helvetica" charset="0"/>
                </a:rPr>
                <a:t>6 –</a:t>
              </a:r>
            </a:p>
            <a:p>
              <a:pPr algn="r">
                <a:lnSpc>
                  <a:spcPct val="290000"/>
                </a:lnSpc>
              </a:pPr>
              <a:r>
                <a:rPr lang="en-US" sz="1200">
                  <a:latin typeface="Helvetica" charset="0"/>
                  <a:cs typeface="Helvetica" charset="0"/>
                </a:rPr>
                <a:t>5 –</a:t>
              </a:r>
            </a:p>
            <a:p>
              <a:pPr algn="r">
                <a:lnSpc>
                  <a:spcPct val="290000"/>
                </a:lnSpc>
              </a:pPr>
              <a:r>
                <a:rPr lang="en-US" sz="1200">
                  <a:latin typeface="Helvetica" charset="0"/>
                  <a:cs typeface="Helvetica" charset="0"/>
                </a:rPr>
                <a:t>4 –</a:t>
              </a:r>
            </a:p>
            <a:p>
              <a:pPr algn="r">
                <a:lnSpc>
                  <a:spcPct val="290000"/>
                </a:lnSpc>
              </a:pPr>
              <a:r>
                <a:rPr lang="en-US" sz="1200">
                  <a:latin typeface="Helvetica" charset="0"/>
                  <a:cs typeface="Helvetica" charset="0"/>
                </a:rPr>
                <a:t>3 –</a:t>
              </a:r>
            </a:p>
            <a:p>
              <a:pPr algn="r">
                <a:lnSpc>
                  <a:spcPct val="290000"/>
                </a:lnSpc>
              </a:pPr>
              <a:r>
                <a:rPr lang="en-US" sz="1200">
                  <a:latin typeface="Helvetica" charset="0"/>
                  <a:cs typeface="Helvetica" charset="0"/>
                </a:rPr>
                <a:t>2 –</a:t>
              </a:r>
            </a:p>
            <a:p>
              <a:pPr algn="r">
                <a:lnSpc>
                  <a:spcPct val="290000"/>
                </a:lnSpc>
              </a:pPr>
              <a:r>
                <a:rPr lang="en-US" sz="1200">
                  <a:latin typeface="Helvetica" charset="0"/>
                  <a:cs typeface="Helvetica" charset="0"/>
                </a:rPr>
                <a:t>1 –</a:t>
              </a:r>
            </a:p>
            <a:p>
              <a:pPr algn="r">
                <a:lnSpc>
                  <a:spcPct val="290000"/>
                </a:lnSpc>
              </a:pPr>
              <a:r>
                <a:rPr lang="en-US" sz="1200">
                  <a:latin typeface="Helvetica" charset="0"/>
                  <a:cs typeface="Helvetica" charset="0"/>
                </a:rPr>
                <a:t>–</a:t>
              </a:r>
            </a:p>
          </p:txBody>
        </p:sp>
        <p:sp>
          <p:nvSpPr>
            <p:cNvPr id="23571" name="TextBox 8"/>
            <p:cNvSpPr txBox="1">
              <a:spLocks noChangeArrowheads="1"/>
            </p:cNvSpPr>
            <p:nvPr/>
          </p:nvSpPr>
          <p:spPr bwMode="auto">
            <a:xfrm>
              <a:off x="1930399" y="5671730"/>
              <a:ext cx="4965700" cy="615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tabLst>
                  <a:tab pos="671513" algn="ctr"/>
                  <a:tab pos="1209675" algn="ctr"/>
                  <a:tab pos="1747838" algn="ctr"/>
                  <a:tab pos="2286000" algn="ctr"/>
                  <a:tab pos="2824163" algn="ctr"/>
                  <a:tab pos="3362325" algn="ctr"/>
                </a:tabLst>
              </a:pPr>
              <a:r>
                <a:rPr lang="en-US" sz="1200">
                  <a:latin typeface="Helvetica" charset="0"/>
                  <a:cs typeface="Helvetica" charset="0"/>
                </a:rPr>
                <a:t>	</a:t>
              </a:r>
              <a:r>
                <a:rPr lang="en-US" sz="750">
                  <a:latin typeface="Helvetica" charset="0"/>
                  <a:cs typeface="Helvetica" charset="0"/>
                </a:rPr>
                <a:t>|	|	|	|	|	|</a:t>
              </a:r>
            </a:p>
            <a:p>
              <a:pPr>
                <a:tabLst>
                  <a:tab pos="671513" algn="ctr"/>
                  <a:tab pos="1209675" algn="ctr"/>
                  <a:tab pos="1747838" algn="ctr"/>
                  <a:tab pos="2286000" algn="ctr"/>
                  <a:tab pos="2824163" algn="ctr"/>
                  <a:tab pos="3362325" algn="ctr"/>
                </a:tabLst>
              </a:pPr>
              <a:r>
                <a:rPr lang="en-US" sz="1200">
                  <a:latin typeface="Helvetica" charset="0"/>
                  <a:cs typeface="Helvetica" charset="0"/>
                </a:rPr>
                <a:t>0	1	2	3	4	5	6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1596853" y="4793452"/>
            <a:ext cx="3290663" cy="475643"/>
            <a:chOff x="605116" y="5247943"/>
            <a:chExt cx="4387166" cy="634368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4581155" y="5247943"/>
              <a:ext cx="411127" cy="350936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66" name="TextBox 41"/>
            <p:cNvSpPr txBox="1">
              <a:spLocks noChangeArrowheads="1"/>
            </p:cNvSpPr>
            <p:nvPr/>
          </p:nvSpPr>
          <p:spPr bwMode="auto">
            <a:xfrm>
              <a:off x="605116" y="5266586"/>
              <a:ext cx="4013055" cy="615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Helvetica" charset="0"/>
                  <a:cs typeface="Helvetica" charset="0"/>
                </a:rPr>
                <a:t>Nearest Feasible Rounded-off IP Solution</a:t>
              </a:r>
            </a:p>
            <a:p>
              <a:pPr algn="r"/>
              <a:r>
                <a:rPr lang="en-US" sz="1200">
                  <a:latin typeface="Helvetica" charset="0"/>
                  <a:cs typeface="Helvetica" charset="0"/>
                </a:rPr>
                <a:t>(</a:t>
              </a:r>
              <a:r>
                <a:rPr lang="en-US" sz="1200" i="1">
                  <a:latin typeface="Helvetica" charset="0"/>
                  <a:cs typeface="Helvetica" charset="0"/>
                </a:rPr>
                <a:t>L </a:t>
              </a:r>
              <a:r>
                <a:rPr lang="en-US" sz="1200">
                  <a:latin typeface="Helvetica" charset="0"/>
                  <a:cs typeface="Helvetica" charset="0"/>
                </a:rPr>
                <a:t>= 4, </a:t>
              </a:r>
              <a:r>
                <a:rPr lang="en-US" sz="1200" i="1">
                  <a:latin typeface="Helvetica" charset="0"/>
                  <a:cs typeface="Helvetica" charset="0"/>
                </a:rPr>
                <a:t>F</a:t>
              </a:r>
              <a:r>
                <a:rPr lang="en-US" sz="1200">
                  <a:latin typeface="Helvetica" charset="0"/>
                  <a:cs typeface="Helvetica" charset="0"/>
                </a:rPr>
                <a:t> = 1, Profit = $3,100)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643689" y="1763317"/>
            <a:ext cx="87556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Helvetica"/>
                <a:cs typeface="Helvetica"/>
              </a:rPr>
              <a:t>Figure 6.1</a:t>
            </a:r>
          </a:p>
        </p:txBody>
      </p:sp>
    </p:spTree>
    <p:extLst>
      <p:ext uri="{BB962C8B-B14F-4D97-AF65-F5344CB8AC3E}">
        <p14:creationId xmlns:p14="http://schemas.microsoft.com/office/powerpoint/2010/main" val="388189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450" y="1204914"/>
            <a:ext cx="6457950" cy="72628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Helvetica" pitchFamily="34" charset="0"/>
                <a:cs typeface="Helvetica" pitchFamily="34" charset="0"/>
              </a:rPr>
              <a:t>LP and Managerial Decisions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739504" y="2103836"/>
            <a:ext cx="5666184" cy="344924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>
                <a:latin typeface="Helvetica" pitchFamily="34" charset="0"/>
                <a:cs typeface="Helvetica" pitchFamily="34" charset="0"/>
              </a:rPr>
              <a:t>Product mix</a:t>
            </a:r>
          </a:p>
          <a:p>
            <a:pPr eaLnBrk="1" hangingPunct="1"/>
            <a:r>
              <a:rPr lang="en-US">
                <a:latin typeface="Helvetica" pitchFamily="34" charset="0"/>
                <a:cs typeface="Helvetica" pitchFamily="34" charset="0"/>
              </a:rPr>
              <a:t>Make-buy</a:t>
            </a:r>
          </a:p>
          <a:p>
            <a:pPr eaLnBrk="1" hangingPunct="1"/>
            <a:r>
              <a:rPr lang="en-US">
                <a:latin typeface="Helvetica" pitchFamily="34" charset="0"/>
                <a:cs typeface="Helvetica" pitchFamily="34" charset="0"/>
              </a:rPr>
              <a:t>Media selection</a:t>
            </a:r>
          </a:p>
          <a:p>
            <a:pPr eaLnBrk="1" hangingPunct="1"/>
            <a:r>
              <a:rPr lang="en-US">
                <a:latin typeface="Helvetica" pitchFamily="34" charset="0"/>
                <a:cs typeface="Helvetica" pitchFamily="34" charset="0"/>
              </a:rPr>
              <a:t>Marketing research</a:t>
            </a:r>
          </a:p>
          <a:p>
            <a:pPr eaLnBrk="1" hangingPunct="1"/>
            <a:r>
              <a:rPr lang="en-US">
                <a:latin typeface="Helvetica" pitchFamily="34" charset="0"/>
                <a:cs typeface="Helvetica" pitchFamily="34" charset="0"/>
              </a:rPr>
              <a:t>Portfolio selection</a:t>
            </a:r>
          </a:p>
          <a:p>
            <a:pPr eaLnBrk="1" hangingPunct="1"/>
            <a:r>
              <a:rPr lang="en-US">
                <a:latin typeface="Helvetica" pitchFamily="34" charset="0"/>
                <a:cs typeface="Helvetica" pitchFamily="34" charset="0"/>
              </a:rPr>
              <a:t>Shipping and transportation</a:t>
            </a:r>
          </a:p>
          <a:p>
            <a:pPr eaLnBrk="1" hangingPunct="1"/>
            <a:r>
              <a:rPr lang="en-US">
                <a:latin typeface="Helvetica" pitchFamily="34" charset="0"/>
                <a:cs typeface="Helvetica" pitchFamily="34" charset="0"/>
              </a:rPr>
              <a:t>Allocation decisions</a:t>
            </a:r>
          </a:p>
          <a:p>
            <a:pPr eaLnBrk="1" hangingPunct="1"/>
            <a:r>
              <a:rPr lang="en-US">
                <a:latin typeface="Helvetica" pitchFamily="34" charset="0"/>
                <a:cs typeface="Helvetica" pitchFamily="34" charset="0"/>
              </a:rPr>
              <a:t>Ingredient blending</a:t>
            </a:r>
          </a:p>
          <a:p>
            <a:pPr eaLnBrk="1" hangingPunct="1"/>
            <a:r>
              <a:rPr lang="en-US">
                <a:latin typeface="Helvetica" pitchFamily="34" charset="0"/>
                <a:cs typeface="Helvetica" pitchFamily="34" charset="0"/>
              </a:rPr>
              <a:t>Multiperiod scheduling</a:t>
            </a:r>
          </a:p>
        </p:txBody>
      </p:sp>
    </p:spTree>
    <p:extLst>
      <p:ext uri="{BB962C8B-B14F-4D97-AF65-F5344CB8AC3E}">
        <p14:creationId xmlns:p14="http://schemas.microsoft.com/office/powerpoint/2010/main" val="322303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pitchFamily="34" charset="0"/>
                <a:cs typeface="Helvetica" pitchFamily="34" charset="0"/>
              </a:rPr>
              <a:t>Steps in the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pitchFamily="34" charset="0"/>
                <a:cs typeface="Helvetica" pitchFamily="34" charset="0"/>
              </a:rPr>
              <a:t>Define the decision variables</a:t>
            </a:r>
          </a:p>
          <a:p>
            <a:pPr eaLnBrk="1" hangingPunct="1"/>
            <a:r>
              <a:rPr lang="en-US">
                <a:latin typeface="Helvetica" pitchFamily="34" charset="0"/>
                <a:cs typeface="Helvetica" pitchFamily="34" charset="0"/>
              </a:rPr>
              <a:t>Formulate the LP model using the decision variables</a:t>
            </a:r>
          </a:p>
          <a:p>
            <a:pPr eaLnBrk="1" hangingPunct="1"/>
            <a:r>
              <a:rPr lang="en-US">
                <a:latin typeface="Helvetica" pitchFamily="34" charset="0"/>
                <a:cs typeface="Helvetica" pitchFamily="34" charset="0"/>
              </a:rPr>
              <a:t>Write the objective function equation</a:t>
            </a:r>
          </a:p>
          <a:p>
            <a:pPr eaLnBrk="1" hangingPunct="1"/>
            <a:r>
              <a:rPr lang="en-US">
                <a:latin typeface="Helvetica" pitchFamily="34" charset="0"/>
                <a:cs typeface="Helvetica" pitchFamily="34" charset="0"/>
              </a:rPr>
              <a:t>Write each of the constraint equations</a:t>
            </a:r>
          </a:p>
          <a:p>
            <a:pPr eaLnBrk="1" hangingPunct="1"/>
            <a:r>
              <a:rPr lang="en-US">
                <a:latin typeface="Helvetica" pitchFamily="34" charset="0"/>
                <a:cs typeface="Helvetica" pitchFamily="34" charset="0"/>
              </a:rPr>
              <a:t>Implement the model in Excel</a:t>
            </a:r>
          </a:p>
          <a:p>
            <a:pPr eaLnBrk="1" hangingPunct="1"/>
            <a:r>
              <a:rPr lang="en-US">
                <a:latin typeface="Helvetica" pitchFamily="34" charset="0"/>
                <a:cs typeface="Helvetica" pitchFamily="34" charset="0"/>
              </a:rPr>
              <a:t>Solve with Excel’s Solver</a:t>
            </a:r>
          </a:p>
          <a:p>
            <a:pPr eaLnBrk="1" hangingPunct="1"/>
            <a:endParaRPr lang="en-US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20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99622C"/>
                </a:solidFill>
                <a:latin typeface="Helvetica" pitchFamily="34" charset="0"/>
                <a:cs typeface="Helvetica" pitchFamily="34" charset="0"/>
              </a:rPr>
              <a:t>Media Selection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787" y="1943100"/>
            <a:ext cx="5654279" cy="108585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>
                <a:latin typeface="Helvetica" pitchFamily="34" charset="0"/>
                <a:cs typeface="Helvetica" pitchFamily="34" charset="0"/>
              </a:rPr>
              <a:t>Win Big Gambling Club advertising</a:t>
            </a:r>
          </a:p>
          <a:p>
            <a:pPr eaLnBrk="1" hangingPunct="1"/>
            <a:r>
              <a:rPr lang="en-US">
                <a:latin typeface="Helvetica" pitchFamily="34" charset="0"/>
                <a:cs typeface="Helvetica" pitchFamily="34" charset="0"/>
              </a:rPr>
              <a:t>Decision variables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19300" y="2895600"/>
            <a:ext cx="5067300" cy="25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6725" indent="-466725">
              <a:spcAft>
                <a:spcPts val="450"/>
              </a:spcAft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>
                <a:latin typeface="Calibri" pitchFamily="34" charset="0"/>
              </a:rPr>
              <a:t>  =	number of 1-minute television spots taken each week </a:t>
            </a:r>
          </a:p>
          <a:p>
            <a:pPr marL="466725" indent="-466725">
              <a:spcAft>
                <a:spcPts val="450"/>
              </a:spcAft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>
                <a:latin typeface="Calibri" pitchFamily="34" charset="0"/>
              </a:rPr>
              <a:t>  =	number of full-page daily newspaper ads taken each week </a:t>
            </a:r>
          </a:p>
          <a:p>
            <a:pPr marL="466725" indent="-466725">
              <a:spcAft>
                <a:spcPts val="450"/>
              </a:spcAft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>
                <a:latin typeface="Calibri" pitchFamily="34" charset="0"/>
              </a:rPr>
              <a:t>  =	number of 30-second prime time radio spots taken each week </a:t>
            </a:r>
          </a:p>
          <a:p>
            <a:pPr marL="466725" indent="-466725">
              <a:spcAft>
                <a:spcPts val="450"/>
              </a:spcAft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>
                <a:latin typeface="Calibri" pitchFamily="34" charset="0"/>
              </a:rPr>
              <a:t>  =	number of 1-minute afternoon radio spots taken each week </a:t>
            </a:r>
          </a:p>
        </p:txBody>
      </p:sp>
    </p:spTree>
    <p:extLst>
      <p:ext uri="{BB962C8B-B14F-4D97-AF65-F5344CB8AC3E}">
        <p14:creationId xmlns:p14="http://schemas.microsoft.com/office/powerpoint/2010/main" val="53966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99622C"/>
                </a:solidFill>
                <a:latin typeface="Helvetica" pitchFamily="34" charset="0"/>
                <a:cs typeface="Helvetica" pitchFamily="34" charset="0"/>
              </a:rPr>
              <a:t>Media Selection Problem</a:t>
            </a:r>
          </a:p>
        </p:txBody>
      </p:sp>
      <p:graphicFrame>
        <p:nvGraphicFramePr>
          <p:cNvPr id="4" name="Object 98"/>
          <p:cNvGraphicFramePr>
            <a:graphicFrameLocks noChangeAspect="1"/>
          </p:cNvGraphicFramePr>
          <p:nvPr/>
        </p:nvGraphicFramePr>
        <p:xfrm>
          <a:off x="1581150" y="2330053"/>
          <a:ext cx="5995988" cy="2184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3" imgW="9410354" imgH="3428874" progId="">
                  <p:embed/>
                </p:oleObj>
              </mc:Choice>
              <mc:Fallback>
                <p:oleObj name="Document" r:id="rId3" imgW="9410354" imgH="342887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2330053"/>
                        <a:ext cx="5995988" cy="21847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34176" y="4572001"/>
            <a:ext cx="89216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Helvetica"/>
                <a:cs typeface="Helvetica"/>
              </a:rPr>
              <a:t>Table 19.3</a:t>
            </a:r>
          </a:p>
        </p:txBody>
      </p:sp>
    </p:spTree>
    <p:extLst>
      <p:ext uri="{BB962C8B-B14F-4D97-AF65-F5344CB8AC3E}">
        <p14:creationId xmlns:p14="http://schemas.microsoft.com/office/powerpoint/2010/main" val="2845549550"/>
      </p:ext>
    </p:extLst>
  </p:cSld>
  <p:clrMapOvr>
    <a:masterClrMapping/>
  </p:clrMapOvr>
  <p:transition spd="slow"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99622C"/>
                </a:solidFill>
                <a:latin typeface="Helvetica" pitchFamily="34" charset="0"/>
                <a:cs typeface="Helvetica" pitchFamily="34" charset="0"/>
              </a:rPr>
              <a:t>Media Selection Problem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43050" y="2039542"/>
            <a:ext cx="6153150" cy="3190074"/>
            <a:chOff x="533400" y="1575830"/>
            <a:chExt cx="8204200" cy="4253274"/>
          </a:xfrm>
        </p:grpSpPr>
        <p:sp>
          <p:nvSpPr>
            <p:cNvPr id="32771" name="TextBox 5"/>
            <p:cNvSpPr txBox="1">
              <a:spLocks noChangeArrowheads="1"/>
            </p:cNvSpPr>
            <p:nvPr/>
          </p:nvSpPr>
          <p:spPr bwMode="auto">
            <a:xfrm>
              <a:off x="533400" y="1575830"/>
              <a:ext cx="1272143" cy="40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50">
                  <a:latin typeface="Helvetica" pitchFamily="34" charset="0"/>
                  <a:cs typeface="Helvetica" pitchFamily="34" charset="0"/>
                </a:rPr>
                <a:t>Objective:</a:t>
              </a:r>
            </a:p>
          </p:txBody>
        </p:sp>
        <p:sp>
          <p:nvSpPr>
            <p:cNvPr id="32772" name="TextBox 6"/>
            <p:cNvSpPr txBox="1">
              <a:spLocks noChangeArrowheads="1"/>
            </p:cNvSpPr>
            <p:nvPr/>
          </p:nvSpPr>
          <p:spPr bwMode="auto">
            <a:xfrm>
              <a:off x="889000" y="2053855"/>
              <a:ext cx="7158369" cy="40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50">
                  <a:latin typeface="Helvetica" pitchFamily="34" charset="0"/>
                  <a:cs typeface="Helvetica" pitchFamily="34" charset="0"/>
                </a:rPr>
                <a:t>Maximize audience coverage = 5,000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 + 8,500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 + 2,400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 + 2,800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2773" name="TextBox 7"/>
            <p:cNvSpPr txBox="1">
              <a:spLocks noChangeArrowheads="1"/>
            </p:cNvSpPr>
            <p:nvPr/>
          </p:nvSpPr>
          <p:spPr bwMode="auto">
            <a:xfrm>
              <a:off x="533400" y="2735076"/>
              <a:ext cx="1233671" cy="40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50">
                  <a:latin typeface="Helvetica" pitchFamily="34" charset="0"/>
                  <a:cs typeface="Helvetica" pitchFamily="34" charset="0"/>
                </a:rPr>
                <a:t>subject to</a:t>
              </a:r>
            </a:p>
          </p:txBody>
        </p:sp>
        <p:sp>
          <p:nvSpPr>
            <p:cNvPr id="32774" name="TextBox 8"/>
            <p:cNvSpPr txBox="1">
              <a:spLocks noChangeArrowheads="1"/>
            </p:cNvSpPr>
            <p:nvPr/>
          </p:nvSpPr>
          <p:spPr bwMode="auto">
            <a:xfrm>
              <a:off x="889000" y="3213100"/>
              <a:ext cx="7848600" cy="2616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tabLst>
                  <a:tab pos="2286000" algn="l"/>
                  <a:tab pos="2895600" algn="r"/>
                  <a:tab pos="3162300" algn="l"/>
                </a:tabLst>
              </a:pP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	≤	12	(max TV spots/week)</a:t>
              </a:r>
            </a:p>
            <a:p>
              <a:pPr>
                <a:tabLst>
                  <a:tab pos="2286000" algn="l"/>
                  <a:tab pos="2895600" algn="r"/>
                  <a:tab pos="3162300" algn="l"/>
                </a:tabLst>
              </a:pP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	≤	5	(max newspaper ads/week)</a:t>
              </a:r>
            </a:p>
            <a:p>
              <a:pPr>
                <a:tabLst>
                  <a:tab pos="2286000" algn="l"/>
                  <a:tab pos="2895600" algn="r"/>
                  <a:tab pos="3162300" algn="l"/>
                </a:tabLst>
              </a:pP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	≤	25	(max 30-second radio</a:t>
              </a:r>
              <a:br>
                <a:rPr lang="en-US" sz="1350">
                  <a:latin typeface="Helvetica" pitchFamily="34" charset="0"/>
                  <a:cs typeface="Helvetica" pitchFamily="34" charset="0"/>
                </a:rPr>
              </a:br>
              <a:r>
                <a:rPr lang="en-US" sz="1350">
                  <a:latin typeface="Helvetica" pitchFamily="34" charset="0"/>
                  <a:cs typeface="Helvetica" pitchFamily="34" charset="0"/>
                </a:rPr>
                <a:t>			 spots/week)</a:t>
              </a:r>
            </a:p>
            <a:p>
              <a:pPr>
                <a:tabLst>
                  <a:tab pos="2286000" algn="l"/>
                  <a:tab pos="2895600" algn="r"/>
                  <a:tab pos="3162300" algn="l"/>
                </a:tabLst>
              </a:pP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	≤	20	(max 1-minute radio spots/week)</a:t>
              </a:r>
            </a:p>
            <a:p>
              <a:pPr>
                <a:tabLst>
                  <a:tab pos="2286000" algn="l"/>
                  <a:tab pos="2895600" algn="r"/>
                  <a:tab pos="3162300" algn="l"/>
                </a:tabLst>
              </a:pPr>
              <a:r>
                <a:rPr lang="en-US" sz="1350">
                  <a:latin typeface="Helvetica" pitchFamily="34" charset="0"/>
                  <a:cs typeface="Helvetica" pitchFamily="34" charset="0"/>
                </a:rPr>
                <a:t>800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 + 925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 + 290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 + 380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	≤	8,000	(weekly advertising budget)</a:t>
              </a:r>
            </a:p>
            <a:p>
              <a:pPr>
                <a:tabLst>
                  <a:tab pos="2286000" algn="l"/>
                  <a:tab pos="2895600" algn="r"/>
                  <a:tab pos="3162300" algn="l"/>
                </a:tabLst>
              </a:pP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 +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	≥	5	(min radio spots contracted)</a:t>
              </a:r>
            </a:p>
            <a:p>
              <a:pPr>
                <a:tabLst>
                  <a:tab pos="2286000" algn="l"/>
                  <a:tab pos="2895600" algn="r"/>
                  <a:tab pos="3162300" algn="l"/>
                </a:tabLst>
              </a:pPr>
              <a:r>
                <a:rPr lang="en-US" sz="1350">
                  <a:latin typeface="Helvetica" pitchFamily="34" charset="0"/>
                  <a:cs typeface="Helvetica" pitchFamily="34" charset="0"/>
                </a:rPr>
                <a:t>290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 + 380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	≤	1,800	(max dollars spent on radio)</a:t>
              </a:r>
            </a:p>
            <a:p>
              <a:pPr>
                <a:tabLst>
                  <a:tab pos="2286000" algn="l"/>
                  <a:tab pos="2895600" algn="r"/>
                  <a:tab pos="3162300" algn="l"/>
                </a:tabLst>
              </a:pP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,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,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350" i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350">
                  <a:latin typeface="Helvetica" pitchFamily="34" charset="0"/>
                  <a:cs typeface="Helvetica" pitchFamily="34" charset="0"/>
                </a:rPr>
                <a:t>	≥	0	(nonnegativity)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6802705"/>
      </p:ext>
    </p:extLst>
  </p:cSld>
  <p:clrMapOvr>
    <a:masterClrMapping/>
  </p:clrMapOvr>
  <p:transition spd="slow"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5CAC34"/>
                </a:solidFill>
                <a:latin typeface="Helvetica" pitchFamily="34" charset="0"/>
                <a:cs typeface="Helvetica" pitchFamily="34" charset="0"/>
              </a:rPr>
              <a:t>Solving the Problem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7382" y="1942489"/>
            <a:ext cx="4033838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024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Marketing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787" y="1895475"/>
            <a:ext cx="5654279" cy="11811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accent2"/>
                </a:solidFill>
                <a:latin typeface="Helvetica" pitchFamily="34" charset="0"/>
                <a:cs typeface="Helvetica" pitchFamily="34" charset="0"/>
              </a:rPr>
              <a:t>Marketing Research Problem</a:t>
            </a:r>
            <a:endParaRPr lang="en-US" b="1">
              <a:latin typeface="Helvetica" pitchFamily="34" charset="0"/>
              <a:cs typeface="Helvetica" pitchFamily="34" charset="0"/>
            </a:endParaRPr>
          </a:p>
          <a:p>
            <a:pPr eaLnBrk="1" hangingPunct="1"/>
            <a:r>
              <a:rPr lang="en-US">
                <a:latin typeface="Helvetica" pitchFamily="34" charset="0"/>
                <a:cs typeface="Helvetica" pitchFamily="34" charset="0"/>
              </a:rPr>
              <a:t>MSA survey decision variables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38325" y="2857500"/>
            <a:ext cx="56292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6725" indent="-466725"/>
            <a:r>
              <a:rPr lang="en-US" sz="1500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5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500">
                <a:latin typeface="Helvetica" pitchFamily="34" charset="0"/>
                <a:cs typeface="Helvetica" pitchFamily="34" charset="0"/>
              </a:rPr>
              <a:t> =	number surveyed who are ≤ 30 years of age and live in a border state </a:t>
            </a:r>
          </a:p>
          <a:p>
            <a:pPr marL="466725" indent="-466725"/>
            <a:r>
              <a:rPr lang="en-US" sz="1500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5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500">
                <a:latin typeface="Helvetica" pitchFamily="34" charset="0"/>
                <a:cs typeface="Helvetica" pitchFamily="34" charset="0"/>
              </a:rPr>
              <a:t> =	number surveyed who are 31–50 years of age and live in a border state </a:t>
            </a:r>
          </a:p>
          <a:p>
            <a:pPr marL="466725" indent="-466725"/>
            <a:r>
              <a:rPr lang="en-US" sz="1500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5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500">
                <a:latin typeface="Helvetica" pitchFamily="34" charset="0"/>
                <a:cs typeface="Helvetica" pitchFamily="34" charset="0"/>
              </a:rPr>
              <a:t> =	number surveyed who are ≥ 51 years of age and live in a border state </a:t>
            </a:r>
          </a:p>
          <a:p>
            <a:pPr marL="466725" indent="-466725"/>
            <a:r>
              <a:rPr lang="en-US" sz="15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5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500">
                <a:latin typeface="Helvetica" pitchFamily="34" charset="0"/>
                <a:cs typeface="Helvetica" pitchFamily="34" charset="0"/>
              </a:rPr>
              <a:t> =	number surveyed who are ≤ 30 years of age and do not live in a border state </a:t>
            </a:r>
          </a:p>
          <a:p>
            <a:pPr marL="466725" indent="-466725"/>
            <a:r>
              <a:rPr lang="en-US" sz="15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5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500">
                <a:latin typeface="Helvetica" pitchFamily="34" charset="0"/>
                <a:cs typeface="Helvetica" pitchFamily="34" charset="0"/>
              </a:rPr>
              <a:t> =	number surveyed who are 31–50 years of age and do not live in a border state </a:t>
            </a:r>
          </a:p>
          <a:p>
            <a:pPr marL="466725" indent="-466725"/>
            <a:r>
              <a:rPr lang="en-US" sz="15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5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500">
                <a:latin typeface="Helvetica" pitchFamily="34" charset="0"/>
                <a:cs typeface="Helvetica" pitchFamily="34" charset="0"/>
              </a:rPr>
              <a:t> =	number surveyed who are ≥ 51 years of age and do not live in a border state</a:t>
            </a:r>
          </a:p>
        </p:txBody>
      </p:sp>
    </p:spTree>
    <p:extLst>
      <p:ext uri="{BB962C8B-B14F-4D97-AF65-F5344CB8AC3E}">
        <p14:creationId xmlns:p14="http://schemas.microsoft.com/office/powerpoint/2010/main" val="3829223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522</Words>
  <Application>Microsoft Office PowerPoint</Application>
  <PresentationFormat>On-screen Show (4:3)</PresentationFormat>
  <Paragraphs>201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Helvetica</vt:lpstr>
      <vt:lpstr>Times New Roman</vt:lpstr>
      <vt:lpstr>Office Theme</vt:lpstr>
      <vt:lpstr>Document</vt:lpstr>
      <vt:lpstr>Linear Programming Modeling Applications with Computer Analyses in Excel plus Integer Programming</vt:lpstr>
      <vt:lpstr>Learning Objectives</vt:lpstr>
      <vt:lpstr>LP and Managerial Decisions</vt:lpstr>
      <vt:lpstr>Steps in the Process</vt:lpstr>
      <vt:lpstr>Media Selection Problem</vt:lpstr>
      <vt:lpstr>Media Selection Problem</vt:lpstr>
      <vt:lpstr>Media Selection Problem</vt:lpstr>
      <vt:lpstr>Solving the Problem</vt:lpstr>
      <vt:lpstr>Marketing Applications</vt:lpstr>
      <vt:lpstr>Marketing Research Problem</vt:lpstr>
      <vt:lpstr>Marketing Research Problem</vt:lpstr>
      <vt:lpstr>Solving the Problem</vt:lpstr>
      <vt:lpstr>Employee Staffing</vt:lpstr>
      <vt:lpstr>Labor Planning Problem</vt:lpstr>
      <vt:lpstr>Labor Planning Problem</vt:lpstr>
      <vt:lpstr>Solving the Problem</vt:lpstr>
      <vt:lpstr>Finance Applications</vt:lpstr>
      <vt:lpstr>Portfolio Selection Problem</vt:lpstr>
      <vt:lpstr>Portfolio Selection Problem</vt:lpstr>
      <vt:lpstr>Solving the Problem</vt:lpstr>
      <vt:lpstr>Solving the Problem</vt:lpstr>
      <vt:lpstr>Some Integer Programming Basics</vt:lpstr>
      <vt:lpstr>General Integer Variables</vt:lpstr>
      <vt:lpstr>Harrison Electric</vt:lpstr>
      <vt:lpstr>Harrison Electric</vt:lpstr>
      <vt:lpstr>Graphical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 Modeling Applications with Computer Analyses in Excel</dc:title>
  <dc:creator>Allan</dc:creator>
  <cp:lastModifiedBy>Allan</cp:lastModifiedBy>
  <cp:revision>16</cp:revision>
  <dcterms:created xsi:type="dcterms:W3CDTF">2015-08-19T19:40:41Z</dcterms:created>
  <dcterms:modified xsi:type="dcterms:W3CDTF">2020-06-20T17:48:19Z</dcterms:modified>
</cp:coreProperties>
</file>