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0F65-FC21-4F8C-9E55-03E09DA1D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1032-3E80-4E32-A5B7-178E9A2AB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DB8A5-1809-4D7F-B327-22A2F8541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972F-C8E8-4A31-902F-BC92DEB93E6E}" type="datetimeFigureOut">
              <a:rPr lang="en-CA" smtClean="0"/>
              <a:t>2021-10-23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EEC1E-B858-4209-B7D4-1E066E916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E54D2-82A1-418D-8083-E279E9144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650D-973A-4360-A686-A9D8CC818C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165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5CCB-57C6-4622-B531-021738146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E88625-30FA-489E-AA8B-143953380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67B42-6FAA-4FFD-A64D-D28C3013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972F-C8E8-4A31-902F-BC92DEB93E6E}" type="datetimeFigureOut">
              <a:rPr lang="en-CA" smtClean="0"/>
              <a:t>2021-10-23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03F66-BECC-473F-920E-26AE56FC3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02402-A049-456D-92CF-ACFD4D0AA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650D-973A-4360-A686-A9D8CC818C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188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78D40F-400D-41A0-A800-1C1DAE9B2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10E25B-D545-46DD-B372-604858C11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ACE11-A879-4199-89EA-F6D70081F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972F-C8E8-4A31-902F-BC92DEB93E6E}" type="datetimeFigureOut">
              <a:rPr lang="en-CA" smtClean="0"/>
              <a:t>2021-10-23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2A3D4-440A-46D3-BBA6-4FDA4795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C6634-75B6-4069-A837-D5163F2E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650D-973A-4360-A686-A9D8CC818C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133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2457-992E-4003-913E-9A2754B95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A2ED9-45FE-4659-87AE-90422A552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BB529-3885-4793-B76C-1917D23E4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972F-C8E8-4A31-902F-BC92DEB93E6E}" type="datetimeFigureOut">
              <a:rPr lang="en-CA" smtClean="0"/>
              <a:t>2021-10-23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185D8-7A3C-46A9-BA50-C4E19EBFD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A1CC3-0AB8-44F8-8C08-9E2D4F4F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650D-973A-4360-A686-A9D8CC818C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519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79AE8-C399-4445-973C-D5F7DFB8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047D5-8181-4F5C-BCE4-1A06B4195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ABA5D-4231-47FE-8B56-2DF19807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972F-C8E8-4A31-902F-BC92DEB93E6E}" type="datetimeFigureOut">
              <a:rPr lang="en-CA" smtClean="0"/>
              <a:t>2021-10-23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F7B63-1E26-438C-96DD-33C6D286D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FD878-3B36-42DE-A702-0DD769C6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650D-973A-4360-A686-A9D8CC818C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55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2E825-4F47-4D39-B0D1-71DC4976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F0B83-B5D3-4AF5-94ED-B8700AAB4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AEB1B-62B7-4DA4-AD75-6D53EB10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E9E24-A613-4D56-8F35-A89281D7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972F-C8E8-4A31-902F-BC92DEB93E6E}" type="datetimeFigureOut">
              <a:rPr lang="en-CA" smtClean="0"/>
              <a:t>2021-10-23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E3164-3123-4E82-9978-72598F553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E63E4-C5A0-4D6D-A551-AA8BD41C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650D-973A-4360-A686-A9D8CC818C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133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C486-75B2-424F-B8B1-35204735E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44BDC-3325-449A-8281-C87BAA42E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ED4B1E-AE17-45B3-B015-3D6BBAFEE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D5B36-4485-424F-BFD7-AF917D13C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CE3FC3-0C21-4B92-A41C-E55EA460A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6F69D-2C6F-473E-9F10-ED1895005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972F-C8E8-4A31-902F-BC92DEB93E6E}" type="datetimeFigureOut">
              <a:rPr lang="en-CA" smtClean="0"/>
              <a:t>2021-10-23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EA463F-65FB-4C18-82E3-BDC5D7DAB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DA2C16-C6BB-4249-A7AA-D1D39004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650D-973A-4360-A686-A9D8CC818C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766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54909-3282-457A-9A8E-A1EF8592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B3832F-82D5-40BF-93A5-F55BDA5F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972F-C8E8-4A31-902F-BC92DEB93E6E}" type="datetimeFigureOut">
              <a:rPr lang="en-CA" smtClean="0"/>
              <a:t>2021-10-23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91D4A1-C752-4FFF-9C2A-6C7720981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DFC98-13F5-413F-A5B4-A84AF1D6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650D-973A-4360-A686-A9D8CC818C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077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684312-E398-4098-8F32-6167970FE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972F-C8E8-4A31-902F-BC92DEB93E6E}" type="datetimeFigureOut">
              <a:rPr lang="en-CA" smtClean="0"/>
              <a:t>2021-10-23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1AF233-00DB-4170-8807-ACCEDBB9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E9F34-B5FB-4FFB-ABD8-6B5B1C9A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650D-973A-4360-A686-A9D8CC818C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388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F171E-BCD8-440E-B159-4340578D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B00A8-AC36-4F79-BFC4-8491D0C82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B1235-0622-4505-9E63-248F337B5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DA793-62ED-46D0-AC77-767F70A1C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972F-C8E8-4A31-902F-BC92DEB93E6E}" type="datetimeFigureOut">
              <a:rPr lang="en-CA" smtClean="0"/>
              <a:t>2021-10-23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154C7-874A-4F65-AB8F-C625D462C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FA6A1-F455-41D0-A15A-7E7CD6FD9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650D-973A-4360-A686-A9D8CC818C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491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CC0F-49F1-42BA-B19C-880FD3F40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E9F563-C4BF-41AC-9891-1E8FCBB22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8BF9B-56C8-4DA0-9403-C2ACABCF7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085DE-263B-4FF7-9088-2F13C9906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972F-C8E8-4A31-902F-BC92DEB93E6E}" type="datetimeFigureOut">
              <a:rPr lang="en-CA" smtClean="0"/>
              <a:t>2021-10-23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8B09B-49C4-471D-81D7-4A003331E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C8F09-5454-45B9-AE7C-660A37861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650D-973A-4360-A686-A9D8CC818C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151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DDE887-47A5-4AFD-8A7B-677B919A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BBFD4-39B9-433F-AA85-10435828A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90EFA-3ED8-4485-8050-10DA19365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C972F-C8E8-4A31-902F-BC92DEB93E6E}" type="datetimeFigureOut">
              <a:rPr lang="en-CA" smtClean="0"/>
              <a:t>2021-10-23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892B-9A47-42FA-BA87-27553C01E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A3FE5-1A5F-4754-8FE4-3404E7881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3650D-973A-4360-A686-A9D8CC818C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510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2D5CD-92C7-421F-B31A-43075AC9AD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Data Visualization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09494E-441C-4643-8B91-5BA6A4B946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MGTS 113</a:t>
            </a:r>
          </a:p>
          <a:p>
            <a:r>
              <a:rPr lang="en-CA" dirty="0"/>
              <a:t>Instructor: Allan Wesley</a:t>
            </a:r>
          </a:p>
        </p:txBody>
      </p:sp>
    </p:spTree>
    <p:extLst>
      <p:ext uri="{BB962C8B-B14F-4D97-AF65-F5344CB8AC3E}">
        <p14:creationId xmlns:p14="http://schemas.microsoft.com/office/powerpoint/2010/main" val="415682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1BB4A-4C56-4F7C-9BF3-7805AFC3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Practices to Avoid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8B19A-0929-4CEF-8BB8-16974F9ED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Area graphs and pie charts</a:t>
            </a:r>
          </a:p>
          <a:p>
            <a:r>
              <a:rPr lang="en-CA" dirty="0"/>
              <a:t>Why?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A21631-4F47-42C1-99CE-BD4473991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23497"/>
            <a:ext cx="4194412" cy="31701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475FD9-71BE-4D8B-9ECE-C65B8C3B3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585" y="2777772"/>
            <a:ext cx="4194412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7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02C88-D5AC-43A3-8059-7F35E545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D2DD8-6E39-4178-8CD2-8F959058D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Clutter is the Enemy</a:t>
            </a:r>
          </a:p>
          <a:p>
            <a:endParaRPr lang="en-CA" dirty="0"/>
          </a:p>
          <a:p>
            <a:r>
              <a:rPr lang="en-CA" dirty="0"/>
              <a:t>Visual Perception Issues to Consider</a:t>
            </a:r>
          </a:p>
          <a:p>
            <a:pPr lvl="1"/>
            <a:r>
              <a:rPr lang="en-CA" dirty="0"/>
              <a:t>Proximity</a:t>
            </a:r>
          </a:p>
          <a:p>
            <a:pPr lvl="1"/>
            <a:r>
              <a:rPr lang="en-CA" dirty="0"/>
              <a:t>Similarity</a:t>
            </a:r>
          </a:p>
          <a:p>
            <a:pPr lvl="1"/>
            <a:r>
              <a:rPr lang="en-CA" dirty="0"/>
              <a:t>Enclosure</a:t>
            </a:r>
          </a:p>
          <a:p>
            <a:pPr lvl="1"/>
            <a:r>
              <a:rPr lang="en-CA" dirty="0"/>
              <a:t>Closure</a:t>
            </a:r>
          </a:p>
        </p:txBody>
      </p:sp>
    </p:spTree>
    <p:extLst>
      <p:ext uri="{BB962C8B-B14F-4D97-AF65-F5344CB8AC3E}">
        <p14:creationId xmlns:p14="http://schemas.microsoft.com/office/powerpoint/2010/main" val="105373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0830D-1CE5-4C92-9DBB-E9EAC878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CA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E9E0C-E9AA-41BD-8DB1-3735378D8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4828953" cy="2925264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At the beginning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D4371-3E7F-496B-AC5B-9E27C4DD0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935462"/>
            <a:ext cx="4516384" cy="25643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A72B17-2701-4DC9-842D-A12F98DD6B14}"/>
              </a:ext>
            </a:extLst>
          </p:cNvPr>
          <p:cNvSpPr txBox="1"/>
          <p:nvPr/>
        </p:nvSpPr>
        <p:spPr>
          <a:xfrm>
            <a:off x="7195583" y="1412839"/>
            <a:ext cx="38651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dirty="0"/>
              <a:t>Step 1: Remove Chart Border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1FCD62-B0A1-4AF8-BBF5-D7F004FC1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106" y="1935462"/>
            <a:ext cx="4630863" cy="243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13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9A9B0-5368-41FC-9354-55AFB35D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- </a:t>
            </a:r>
            <a:r>
              <a:rPr lang="en-CA" dirty="0" err="1"/>
              <a:t>cont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0BC54-AF66-4387-9108-523885E19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2: Remove Gridlines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13C896-3A59-456A-A05B-DDC9DE033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99" y="2623576"/>
            <a:ext cx="4292154" cy="22692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7D6819-31CD-44AF-A388-3588AA411355}"/>
              </a:ext>
            </a:extLst>
          </p:cNvPr>
          <p:cNvSpPr txBox="1"/>
          <p:nvPr/>
        </p:nvSpPr>
        <p:spPr>
          <a:xfrm>
            <a:off x="7963786" y="1719411"/>
            <a:ext cx="2977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3: Remove data markers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343F27-6302-4248-B5F7-7ED0F6DEA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048" y="2500685"/>
            <a:ext cx="4541351" cy="23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21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5A01-D1AC-4FA2-81BD-71EDD057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9" y="0"/>
            <a:ext cx="10515600" cy="1325563"/>
          </a:xfrm>
        </p:spPr>
        <p:txBody>
          <a:bodyPr/>
          <a:lstStyle/>
          <a:p>
            <a:r>
              <a:rPr lang="en-CA" dirty="0"/>
              <a:t>Example - </a:t>
            </a:r>
            <a:r>
              <a:rPr lang="en-CA" dirty="0" err="1"/>
              <a:t>cont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AD1D3-88FB-4866-8D4C-4C8912390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39" y="107257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4: Clean up axis labels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D15D4-62A9-4F13-B653-5DC9FAF82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07" y="1679903"/>
            <a:ext cx="3950550" cy="1774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D39470-7343-4361-9B34-E43BA26467AA}"/>
              </a:ext>
            </a:extLst>
          </p:cNvPr>
          <p:cNvSpPr txBox="1"/>
          <p:nvPr/>
        </p:nvSpPr>
        <p:spPr>
          <a:xfrm>
            <a:off x="8133907" y="1110919"/>
            <a:ext cx="2651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5: Label data directly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279308-7C74-44D3-BF20-868D3A704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326" y="1679903"/>
            <a:ext cx="4133446" cy="16948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C9BAD6-17DB-43E5-AC51-68701CE11F63}"/>
              </a:ext>
            </a:extLst>
          </p:cNvPr>
          <p:cNvSpPr txBox="1"/>
          <p:nvPr/>
        </p:nvSpPr>
        <p:spPr>
          <a:xfrm>
            <a:off x="4687695" y="3924583"/>
            <a:ext cx="2531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Step 6: Consistent colour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18CA0D-37F9-4532-A900-C208F4853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4298" y="4524677"/>
            <a:ext cx="4383404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3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7D423-92F5-49D2-864C-5590118A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200" b="1" dirty="0"/>
              <a:t>Key First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A835B-3DDA-401D-AFAC-D43167344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 1.  What is data visualization?</a:t>
            </a:r>
          </a:p>
          <a:p>
            <a:pPr marL="0" indent="0">
              <a:buNone/>
            </a:pPr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data to tell a story</a:t>
            </a:r>
          </a:p>
          <a:p>
            <a:pPr marL="0" indent="0">
              <a:buNone/>
            </a:pP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Turning data into information</a:t>
            </a:r>
          </a:p>
          <a:p>
            <a:pPr marL="0" indent="0">
              <a:buNone/>
            </a:pPr>
            <a:endParaRPr lang="en-C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 2.  Why do we represent data visually?</a:t>
            </a:r>
          </a:p>
          <a:p>
            <a:pPr marL="914400" lvl="2" indent="0">
              <a:buNone/>
            </a:pP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respond to </a:t>
            </a:r>
            <a:r>
              <a:rPr lang="en-C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</a:t>
            </a: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stimuli</a:t>
            </a: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27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7409-448F-4710-82EC-EA3118765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some principles to keep in mind when representing data visually? </a:t>
            </a:r>
            <a:b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731C5-EB2B-46ED-A945-9D8712A5F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Importance of Context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	Who is your audience?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	What do you need them to know?</a:t>
            </a:r>
          </a:p>
        </p:txBody>
      </p:sp>
    </p:spTree>
    <p:extLst>
      <p:ext uri="{BB962C8B-B14F-4D97-AF65-F5344CB8AC3E}">
        <p14:creationId xmlns:p14="http://schemas.microsoft.com/office/powerpoint/2010/main" val="425461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C56BC-82A1-4382-9F04-1879A3174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Choose an Effective Visual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5C8A0-6F19-45D9-A61A-4BBA0D74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What is the best way to show your data?</a:t>
            </a:r>
          </a:p>
          <a:p>
            <a:pPr marL="0" indent="0">
              <a:buNone/>
            </a:pPr>
            <a:r>
              <a:rPr lang="en-CA" dirty="0"/>
              <a:t>	</a:t>
            </a:r>
          </a:p>
          <a:p>
            <a:pPr marL="0" indent="0">
              <a:buNone/>
            </a:pPr>
            <a:r>
              <a:rPr lang="en-CA" dirty="0"/>
              <a:t>Key Theme – Avoid cognitive overload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Tools: simple text, tables, heatmaps, line graphs, slope graphs, vertical bar chart.</a:t>
            </a:r>
          </a:p>
          <a:p>
            <a:pPr marL="0" indent="0">
              <a:buNone/>
            </a:pPr>
            <a:r>
              <a:rPr lang="en-CA" dirty="0"/>
              <a:t>Avoid: pie and donut charts, anything 3D</a:t>
            </a:r>
          </a:p>
          <a:p>
            <a:pPr marL="0" indent="0">
              <a:buNone/>
            </a:pPr>
            <a:r>
              <a:rPr lang="en-CA" dirty="0"/>
              <a:t>Key idea: unify the elements consistently in colors and fonts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185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4819-EC78-4473-BDF7-EA861F5C3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Tools - Tables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306C11-9F67-4EE9-A062-F30633215A8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448" y="2041563"/>
            <a:ext cx="7782128" cy="16147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18C736-0264-44DB-A387-D8B1E8062844}"/>
              </a:ext>
            </a:extLst>
          </p:cNvPr>
          <p:cNvSpPr txBox="1"/>
          <p:nvPr/>
        </p:nvSpPr>
        <p:spPr>
          <a:xfrm>
            <a:off x="3104708" y="4784652"/>
            <a:ext cx="6232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See the transition, which one is easiest to read</a:t>
            </a:r>
            <a:r>
              <a:rPr lang="en-CA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642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ED51F-50B9-4F8B-A082-1B347B1A6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Tools - Heatmap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095140-7805-41B2-9999-5E0F4FFD1F3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36" y="2137542"/>
            <a:ext cx="7782128" cy="2791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258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814AE-1635-46FE-A5B7-73AEE227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Tools - Scatterplot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35CD6B-E345-41F7-94A0-8D701457B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3016" y="1531088"/>
            <a:ext cx="7352612" cy="48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1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CE85-B04A-4F8C-ADE2-F94CE57B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Tools – Line Graphs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33DC14-3334-4A8B-936E-F336ABABC82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53" y="2299632"/>
            <a:ext cx="5291017" cy="187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BFCF23-3D54-4A77-B5F3-EA848BD70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858" y="1439390"/>
            <a:ext cx="4535817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A38B-7DCE-487C-A0D2-A02BB5C2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Tools – Bar Graphs</a:t>
            </a:r>
          </a:p>
        </p:txBody>
      </p:sp>
      <p:pic>
        <p:nvPicPr>
          <p:cNvPr id="4" name="Content Placeholder 3" descr="Cluster Bar Chart of Starbucks Same Store Sales Growth by Region">
            <a:extLst>
              <a:ext uri="{FF2B5EF4-FFF2-40B4-BE49-F238E27FC236}">
                <a16:creationId xmlns:a16="http://schemas.microsoft.com/office/drawing/2014/main" id="{FABA0E77-CFA2-47AC-A523-DC099A54C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88" y="1369735"/>
            <a:ext cx="6551404" cy="49135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9A12C-B799-4A8A-B2F9-E51D1ECF1D28}"/>
              </a:ext>
            </a:extLst>
          </p:cNvPr>
          <p:cNvSpPr txBox="1"/>
          <p:nvPr/>
        </p:nvSpPr>
        <p:spPr>
          <a:xfrm>
            <a:off x="8527312" y="3753293"/>
            <a:ext cx="326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Easy to understand</a:t>
            </a:r>
          </a:p>
          <a:p>
            <a:r>
              <a:rPr lang="en-CA" dirty="0"/>
              <a:t>Be aware of the starting point!</a:t>
            </a:r>
          </a:p>
        </p:txBody>
      </p:sp>
    </p:spTree>
    <p:extLst>
      <p:ext uri="{BB962C8B-B14F-4D97-AF65-F5344CB8AC3E}">
        <p14:creationId xmlns:p14="http://schemas.microsoft.com/office/powerpoint/2010/main" val="3122495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247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Data Visualization</vt:lpstr>
      <vt:lpstr>Key First Questions</vt:lpstr>
      <vt:lpstr>What are some principles to keep in mind when representing data visually?  </vt:lpstr>
      <vt:lpstr>Choose an Effective Visual</vt:lpstr>
      <vt:lpstr>Tools - Tables</vt:lpstr>
      <vt:lpstr>Tools - Heatmap</vt:lpstr>
      <vt:lpstr>Tools - Scatterplot</vt:lpstr>
      <vt:lpstr>Tools – Line Graphs</vt:lpstr>
      <vt:lpstr>Tools – Bar Graphs</vt:lpstr>
      <vt:lpstr>Practices to Avoid</vt:lpstr>
      <vt:lpstr>Other Considerations</vt:lpstr>
      <vt:lpstr>An Example</vt:lpstr>
      <vt:lpstr>Example - cont</vt:lpstr>
      <vt:lpstr>Example - cont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Visualization</dc:title>
  <dc:creator>Allan Wesley</dc:creator>
  <cp:lastModifiedBy>Allan Wesley</cp:lastModifiedBy>
  <cp:revision>5</cp:revision>
  <dcterms:created xsi:type="dcterms:W3CDTF">2021-10-23T19:10:11Z</dcterms:created>
  <dcterms:modified xsi:type="dcterms:W3CDTF">2021-10-23T19:49:42Z</dcterms:modified>
</cp:coreProperties>
</file>